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70" r:id="rId3"/>
    <p:sldId id="266" r:id="rId4"/>
    <p:sldId id="267" r:id="rId5"/>
    <p:sldId id="268" r:id="rId6"/>
    <p:sldId id="269" r:id="rId7"/>
    <p:sldId id="271" r:id="rId8"/>
    <p:sldId id="272" r:id="rId9"/>
    <p:sldId id="273" r:id="rId10"/>
    <p:sldId id="274" r:id="rId11"/>
    <p:sldId id="277" r:id="rId12"/>
    <p:sldId id="275" r:id="rId13"/>
    <p:sldId id="27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6"/>
    <p:restoredTop sz="94694"/>
  </p:normalViewPr>
  <p:slideViewPr>
    <p:cSldViewPr snapToGrid="0">
      <p:cViewPr varScale="1">
        <p:scale>
          <a:sx n="117" d="100"/>
          <a:sy n="117" d="100"/>
        </p:scale>
        <p:origin x="206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2977061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402413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269884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546520-11EE-904B-A51F-AECBBC39D434}" type="datetimeFigureOut">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63707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546520-11EE-904B-A51F-AECBBC39D434}" type="datetimeFigureOut">
              <a:rPr lang="en-US" smtClean="0"/>
              <a:t>5/5/24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2724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546520-11EE-904B-A51F-AECBBC39D434}" type="datetimeFigureOut">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009495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546520-11EE-904B-A51F-AECBBC39D434}" type="datetimeFigureOut">
              <a:rPr lang="en-US" smtClean="0"/>
              <a:t>5/5/24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901432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546520-11EE-904B-A51F-AECBBC39D434}" type="datetimeFigureOut">
              <a:rPr lang="en-US" smtClean="0"/>
              <a:t>5/5/24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053713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546520-11EE-904B-A51F-AECBBC39D434}" type="datetimeFigureOut">
              <a:rPr lang="en-US" smtClean="0"/>
              <a:t>5/5/24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2367197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46520-11EE-904B-A51F-AECBBC39D434}" type="datetimeFigureOut">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4292447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546520-11EE-904B-A51F-AECBBC39D434}" type="datetimeFigureOut">
              <a:rPr lang="en-US" smtClean="0"/>
              <a:t>5/5/24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83CE-199A-E64A-966B-DEC3337AEC27}" type="slidenum">
              <a:rPr lang="en-US" smtClean="0"/>
              <a:t>‹#›</a:t>
            </a:fld>
            <a:endParaRPr lang="en-US"/>
          </a:p>
        </p:txBody>
      </p:sp>
    </p:spTree>
    <p:extLst>
      <p:ext uri="{BB962C8B-B14F-4D97-AF65-F5344CB8AC3E}">
        <p14:creationId xmlns:p14="http://schemas.microsoft.com/office/powerpoint/2010/main" val="1503742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546520-11EE-904B-A51F-AECBBC39D434}" type="datetimeFigureOut">
              <a:rPr lang="en-US" smtClean="0"/>
              <a:t>5/5/24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65183CE-199A-E64A-966B-DEC3337AEC27}" type="slidenum">
              <a:rPr lang="en-US" smtClean="0"/>
              <a:t>‹#›</a:t>
            </a:fld>
            <a:endParaRPr lang="en-US"/>
          </a:p>
        </p:txBody>
      </p:sp>
    </p:spTree>
    <p:extLst>
      <p:ext uri="{BB962C8B-B14F-4D97-AF65-F5344CB8AC3E}">
        <p14:creationId xmlns:p14="http://schemas.microsoft.com/office/powerpoint/2010/main" val="2562654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424A275E-FC00-2EC4-CCAD-51F52BAEF8E0}"/>
              </a:ext>
            </a:extLst>
          </p:cNvPr>
          <p:cNvPicPr>
            <a:picLocks noGrp="1" noChangeAspect="1"/>
          </p:cNvPicPr>
          <p:nvPr>
            <p:ph idx="1"/>
          </p:nvPr>
        </p:nvPicPr>
        <p:blipFill>
          <a:blip r:embed="rId2"/>
          <a:stretch>
            <a:fillRect/>
          </a:stretch>
        </p:blipFill>
        <p:spPr>
          <a:xfrm>
            <a:off x="206826" y="217714"/>
            <a:ext cx="8730342" cy="6422571"/>
          </a:xfrm>
        </p:spPr>
      </p:pic>
      <p:pic>
        <p:nvPicPr>
          <p:cNvPr id="7" name="Picture 6" descr="A white text on a black background&#10;&#10;Description automatically generated">
            <a:extLst>
              <a:ext uri="{FF2B5EF4-FFF2-40B4-BE49-F238E27FC236}">
                <a16:creationId xmlns:a16="http://schemas.microsoft.com/office/drawing/2014/main" id="{2A6912E0-E274-5023-A408-06BCDAB8DA84}"/>
              </a:ext>
            </a:extLst>
          </p:cNvPr>
          <p:cNvPicPr>
            <a:picLocks noChangeAspect="1"/>
          </p:cNvPicPr>
          <p:nvPr/>
        </p:nvPicPr>
        <p:blipFill>
          <a:blip r:embed="rId3"/>
          <a:stretch>
            <a:fillRect/>
          </a:stretch>
        </p:blipFill>
        <p:spPr>
          <a:xfrm>
            <a:off x="838197" y="1280541"/>
            <a:ext cx="7467599" cy="1500759"/>
          </a:xfrm>
          <a:prstGeom prst="rect">
            <a:avLst/>
          </a:prstGeom>
        </p:spPr>
      </p:pic>
      <p:sp>
        <p:nvSpPr>
          <p:cNvPr id="8" name="TextBox 7">
            <a:extLst>
              <a:ext uri="{FF2B5EF4-FFF2-40B4-BE49-F238E27FC236}">
                <a16:creationId xmlns:a16="http://schemas.microsoft.com/office/drawing/2014/main" id="{EA562058-6BC9-703D-A6E4-C56D571B55C7}"/>
              </a:ext>
            </a:extLst>
          </p:cNvPr>
          <p:cNvSpPr txBox="1"/>
          <p:nvPr/>
        </p:nvSpPr>
        <p:spPr>
          <a:xfrm>
            <a:off x="2302326" y="5344886"/>
            <a:ext cx="453934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 Timothy 1:15-18</a:t>
            </a:r>
          </a:p>
        </p:txBody>
      </p:sp>
      <p:sp>
        <p:nvSpPr>
          <p:cNvPr id="2" name="TextBox 1">
            <a:extLst>
              <a:ext uri="{FF2B5EF4-FFF2-40B4-BE49-F238E27FC236}">
                <a16:creationId xmlns:a16="http://schemas.microsoft.com/office/drawing/2014/main" id="{3829725C-2DBE-3ECC-747A-4E0520E2D109}"/>
              </a:ext>
            </a:extLst>
          </p:cNvPr>
          <p:cNvSpPr txBox="1"/>
          <p:nvPr/>
        </p:nvSpPr>
        <p:spPr>
          <a:xfrm>
            <a:off x="7696196" y="3287486"/>
            <a:ext cx="1066804" cy="1754326"/>
          </a:xfrm>
          <a:prstGeom prst="rect">
            <a:avLst/>
          </a:prstGeom>
          <a:noFill/>
        </p:spPr>
        <p:txBody>
          <a:bodyPr wrap="square" rtlCol="0">
            <a:spAutoFit/>
          </a:bodyPr>
          <a:lstStyle/>
          <a:p>
            <a:endParaRPr lang="en-US" sz="1000" dirty="0">
              <a:solidFill>
                <a:schemeClr val="bg1"/>
              </a:solidFill>
            </a:endParaRPr>
          </a:p>
          <a:p>
            <a:r>
              <a:rPr lang="en-US" sz="9600" dirty="0">
                <a:solidFill>
                  <a:schemeClr val="bg1"/>
                </a:solidFill>
              </a:rPr>
              <a:t>2</a:t>
            </a:r>
          </a:p>
        </p:txBody>
      </p:sp>
    </p:spTree>
    <p:extLst>
      <p:ext uri="{BB962C8B-B14F-4D97-AF65-F5344CB8AC3E}">
        <p14:creationId xmlns:p14="http://schemas.microsoft.com/office/powerpoint/2010/main" val="31061339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lgn="ctr">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6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2.  </a:t>
            </a:r>
            <a:r>
              <a:rPr lang="en-US" sz="3600" b="1"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rPr>
              <a:t>Christians</a:t>
            </a:r>
            <a:r>
              <a:rPr lang="en-US" sz="36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need to work at FORGIVING each other</a:t>
            </a:r>
            <a:endParaRPr lang="en-US" sz="36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solidFill>
                  <a:srgbClr val="000000"/>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Matthew 6:14</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-15. “</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For if you forgive others for their transgressions, your heavenly Father will also forgive you. </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15</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But if you do not forgive others, then your Father will not forgive your transgressions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232297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lgn="ctr">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b="1"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rPr>
              <a:t>3.  True Servants are Rewarded (those who SERVE)</a:t>
            </a:r>
            <a:endParaRPr lang="en-US" sz="3200"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highlight>
                  <a:srgbClr val="FFFFFF"/>
                </a:highlight>
                <a:latin typeface="Verdana" panose="020B0604030504040204" pitchFamily="34" charset="0"/>
                <a:ea typeface="Verdana" panose="020B0604030504040204" pitchFamily="34" charset="0"/>
                <a:cs typeface="Verdana" panose="020B0604030504040204" pitchFamily="34" charset="0"/>
              </a:rPr>
              <a:t>Read aloud with me 2 Corinthians 5:10, “</a:t>
            </a:r>
            <a:r>
              <a:rPr lang="en-US" sz="3200" i="1" dirty="0">
                <a:highlight>
                  <a:srgbClr val="FFFFFF"/>
                </a:highlight>
                <a:latin typeface="Verdana" panose="020B0604030504040204" pitchFamily="34" charset="0"/>
                <a:ea typeface="Verdana" panose="020B0604030504040204" pitchFamily="34" charset="0"/>
                <a:cs typeface="Verdana" panose="020B0604030504040204" pitchFamily="34" charset="0"/>
              </a:rPr>
              <a:t>For we must all appear before the judgment seat of Christ, so that each one may be recompensed for his deeds in the body, according to what he has done, whether good or bad</a:t>
            </a:r>
            <a:r>
              <a:rPr lang="en-US" sz="3200" dirty="0">
                <a:highlight>
                  <a:srgbClr val="FFFFFF"/>
                </a:highlight>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327918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lgn="ctr">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6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4.  To become INFLUENTIAL for Christ you must be Courageous</a:t>
            </a:r>
            <a:endParaRPr lang="en-US" sz="36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36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endParaRPr lang="en-US" sz="3600" b="1" dirty="0">
              <a:solidFill>
                <a:srgbClr val="0432FF"/>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6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5.  You Must SURRENDER, Repent and obey the gospel of Christ to be right with God</a:t>
            </a:r>
            <a:endParaRPr lang="en-US" sz="36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82446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sign&#10;&#10;Description automatically generated">
            <a:extLst>
              <a:ext uri="{FF2B5EF4-FFF2-40B4-BE49-F238E27FC236}">
                <a16:creationId xmlns:a16="http://schemas.microsoft.com/office/drawing/2014/main" id="{424A275E-FC00-2EC4-CCAD-51F52BAEF8E0}"/>
              </a:ext>
            </a:extLst>
          </p:cNvPr>
          <p:cNvPicPr>
            <a:picLocks noGrp="1" noChangeAspect="1"/>
          </p:cNvPicPr>
          <p:nvPr>
            <p:ph idx="1"/>
          </p:nvPr>
        </p:nvPicPr>
        <p:blipFill>
          <a:blip r:embed="rId2"/>
          <a:stretch>
            <a:fillRect/>
          </a:stretch>
        </p:blipFill>
        <p:spPr>
          <a:xfrm>
            <a:off x="206826" y="217714"/>
            <a:ext cx="8730342" cy="6422571"/>
          </a:xfrm>
        </p:spPr>
      </p:pic>
      <p:pic>
        <p:nvPicPr>
          <p:cNvPr id="7" name="Picture 6" descr="A white text on a black background&#10;&#10;Description automatically generated">
            <a:extLst>
              <a:ext uri="{FF2B5EF4-FFF2-40B4-BE49-F238E27FC236}">
                <a16:creationId xmlns:a16="http://schemas.microsoft.com/office/drawing/2014/main" id="{2A6912E0-E274-5023-A408-06BCDAB8DA84}"/>
              </a:ext>
            </a:extLst>
          </p:cNvPr>
          <p:cNvPicPr>
            <a:picLocks noChangeAspect="1"/>
          </p:cNvPicPr>
          <p:nvPr/>
        </p:nvPicPr>
        <p:blipFill>
          <a:blip r:embed="rId3"/>
          <a:stretch>
            <a:fillRect/>
          </a:stretch>
        </p:blipFill>
        <p:spPr>
          <a:xfrm>
            <a:off x="838197" y="1280541"/>
            <a:ext cx="7467599" cy="1500759"/>
          </a:xfrm>
          <a:prstGeom prst="rect">
            <a:avLst/>
          </a:prstGeom>
        </p:spPr>
      </p:pic>
      <p:sp>
        <p:nvSpPr>
          <p:cNvPr id="8" name="TextBox 7">
            <a:extLst>
              <a:ext uri="{FF2B5EF4-FFF2-40B4-BE49-F238E27FC236}">
                <a16:creationId xmlns:a16="http://schemas.microsoft.com/office/drawing/2014/main" id="{EA562058-6BC9-703D-A6E4-C56D571B55C7}"/>
              </a:ext>
            </a:extLst>
          </p:cNvPr>
          <p:cNvSpPr txBox="1"/>
          <p:nvPr/>
        </p:nvSpPr>
        <p:spPr>
          <a:xfrm>
            <a:off x="2302326" y="5344886"/>
            <a:ext cx="4539343" cy="584775"/>
          </a:xfrm>
          <a:prstGeom prst="rect">
            <a:avLst/>
          </a:prstGeom>
          <a:noFill/>
        </p:spPr>
        <p:txBody>
          <a:bodyPr wrap="square" rtlCol="0">
            <a:spAutoFit/>
          </a:bodyPr>
          <a:lstStyle/>
          <a:p>
            <a:pPr algn="ctr"/>
            <a:r>
              <a:rPr lang="en-US" sz="3200" b="1" dirty="0">
                <a:solidFill>
                  <a:schemeClr val="bg1"/>
                </a:solidFill>
                <a:latin typeface="Verdana" panose="020B0604030504040204" pitchFamily="34" charset="0"/>
                <a:ea typeface="Verdana" panose="020B0604030504040204" pitchFamily="34" charset="0"/>
                <a:cs typeface="Verdana" panose="020B0604030504040204" pitchFamily="34" charset="0"/>
              </a:rPr>
              <a:t>2 Timothy 1:15-18</a:t>
            </a:r>
          </a:p>
        </p:txBody>
      </p:sp>
      <p:sp>
        <p:nvSpPr>
          <p:cNvPr id="2" name="TextBox 1">
            <a:extLst>
              <a:ext uri="{FF2B5EF4-FFF2-40B4-BE49-F238E27FC236}">
                <a16:creationId xmlns:a16="http://schemas.microsoft.com/office/drawing/2014/main" id="{3829725C-2DBE-3ECC-747A-4E0520E2D109}"/>
              </a:ext>
            </a:extLst>
          </p:cNvPr>
          <p:cNvSpPr txBox="1"/>
          <p:nvPr/>
        </p:nvSpPr>
        <p:spPr>
          <a:xfrm>
            <a:off x="7696196" y="3287486"/>
            <a:ext cx="1066804" cy="1754326"/>
          </a:xfrm>
          <a:prstGeom prst="rect">
            <a:avLst/>
          </a:prstGeom>
          <a:noFill/>
        </p:spPr>
        <p:txBody>
          <a:bodyPr wrap="square" rtlCol="0">
            <a:spAutoFit/>
          </a:bodyPr>
          <a:lstStyle/>
          <a:p>
            <a:endParaRPr lang="en-US" sz="1000" dirty="0">
              <a:solidFill>
                <a:schemeClr val="bg1"/>
              </a:solidFill>
            </a:endParaRPr>
          </a:p>
          <a:p>
            <a:r>
              <a:rPr lang="en-US" sz="9600" dirty="0">
                <a:solidFill>
                  <a:schemeClr val="bg1"/>
                </a:solidFill>
              </a:rPr>
              <a:t>2</a:t>
            </a:r>
          </a:p>
        </p:txBody>
      </p:sp>
    </p:spTree>
    <p:extLst>
      <p:ext uri="{BB962C8B-B14F-4D97-AF65-F5344CB8AC3E}">
        <p14:creationId xmlns:p14="http://schemas.microsoft.com/office/powerpoint/2010/main" val="210230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normAutofit/>
          </a:bodyPr>
          <a:lstStyle/>
          <a:p>
            <a:pPr marL="0" marR="0" indent="0">
              <a:spcBef>
                <a:spcPts val="0"/>
              </a:spcBef>
              <a:spcAft>
                <a:spcPts val="0"/>
              </a:spcAft>
              <a:buNone/>
            </a:pPr>
            <a:r>
              <a:rPr lang="en-US" b="1"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1. Paul Requests A Blessing of Mercy</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Verse 16, “</a:t>
            </a:r>
            <a:r>
              <a:rPr lang="en-US" i="1"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The Lord grant mercy to the house of </a:t>
            </a:r>
            <a:r>
              <a:rPr lang="en-US" i="1" kern="100" dirty="0" err="1">
                <a:solidFill>
                  <a:srgbClr val="2D2D2D"/>
                </a:solidFill>
                <a:effectLst/>
                <a:latin typeface="Verdana" panose="020B0604030504040204" pitchFamily="34" charset="0"/>
                <a:ea typeface="Verdana" panose="020B0604030504040204" pitchFamily="34" charset="0"/>
                <a:cs typeface="Verdana" panose="020B0604030504040204" pitchFamily="34" charset="0"/>
              </a:rPr>
              <a:t>Onesiphorus</a:t>
            </a:r>
            <a:r>
              <a:rPr lang="en-US" i="1"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for he often refreshed me and was not ashamed of my chains</a:t>
            </a: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1400"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endParaRPr lang="en-US" sz="1600" kern="100" dirty="0">
              <a:solidFill>
                <a:srgbClr val="0432FF"/>
              </a:solidFill>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Indicative</a:t>
            </a: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is stating a fact of reality.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Imperative</a:t>
            </a: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used to give commands.</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Subjunctive</a:t>
            </a: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refers to hypothetical actions.</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Optative</a:t>
            </a: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is the most removed from reality and is so rare.</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2D2D2D"/>
                </a:solidFill>
                <a:effectLst/>
                <a:latin typeface="Verdana" panose="020B0604030504040204" pitchFamily="34" charset="0"/>
                <a:ea typeface="Verdana" panose="020B0604030504040204" pitchFamily="34" charset="0"/>
                <a:cs typeface="Verdana" panose="020B0604030504040204" pitchFamily="34" charset="0"/>
              </a:rPr>
              <a:t> </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0"/>
              </a:spcAft>
              <a:buNone/>
            </a:pPr>
            <a:r>
              <a:rPr lang="en-US" kern="100" dirty="0">
                <a:solidFill>
                  <a:srgbClr val="0432FF"/>
                </a:solidFill>
                <a:effectLst/>
                <a:latin typeface="Verdana" panose="020B0604030504040204" pitchFamily="34" charset="0"/>
                <a:ea typeface="Verdana" panose="020B0604030504040204" pitchFamily="34" charset="0"/>
                <a:cs typeface="Verdana" panose="020B0604030504040204" pitchFamily="34" charset="0"/>
              </a:rPr>
              <a:t>It is a wish or a hope regarding a given action.</a:t>
            </a:r>
            <a:endParaRPr lang="en-US" kern="100" dirty="0">
              <a:effectLs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435640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anim calcmode="lin" valueType="num">
                                      <p:cBhvr additive="base">
                                        <p:cTn id="3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anim calcmode="lin" valueType="num">
                                      <p:cBhvr additive="base">
                                        <p:cTn id="3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anim calcmode="lin" valueType="num">
                                      <p:cBhvr additive="base">
                                        <p:cTn id="3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108858"/>
            <a:ext cx="8686800" cy="6564086"/>
          </a:xfrm>
        </p:spPr>
        <p:txBody>
          <a:bodyPr>
            <a:normAutofit fontScale="77500" lnSpcReduction="20000"/>
          </a:bodyPr>
          <a:lstStyle/>
          <a:p>
            <a:pPr marL="0" indent="0" algn="ctr">
              <a:buNone/>
            </a:pPr>
            <a:endParaRPr lang="en-US" sz="2400" b="1" dirty="0">
              <a:solidFill>
                <a:srgbClr val="0432FF"/>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3800" b="1" dirty="0">
                <a:solidFill>
                  <a:srgbClr val="0432FF"/>
                </a:solidFill>
                <a:latin typeface="Verdana" panose="020B0604030504040204" pitchFamily="34" charset="0"/>
                <a:ea typeface="Verdana" panose="020B0604030504040204" pitchFamily="34" charset="0"/>
                <a:cs typeface="Verdana" panose="020B0604030504040204" pitchFamily="34" charset="0"/>
              </a:rPr>
              <a:t>“</a:t>
            </a:r>
            <a:r>
              <a:rPr lang="en-US" sz="3800" b="1" i="1" dirty="0">
                <a:solidFill>
                  <a:srgbClr val="0432FF"/>
                </a:solidFill>
                <a:latin typeface="Verdana" panose="020B0604030504040204" pitchFamily="34" charset="0"/>
                <a:ea typeface="Verdana" panose="020B0604030504040204" pitchFamily="34" charset="0"/>
                <a:cs typeface="Verdana" panose="020B0604030504040204" pitchFamily="34" charset="0"/>
              </a:rPr>
              <a:t>The Lord grant mercy</a:t>
            </a:r>
            <a:r>
              <a:rPr lang="en-US" sz="3800" b="1" dirty="0">
                <a:solidFill>
                  <a:srgbClr val="0432FF"/>
                </a:solidFill>
                <a:latin typeface="Verdana" panose="020B0604030504040204" pitchFamily="34" charset="0"/>
                <a:ea typeface="Verdana" panose="020B0604030504040204" pitchFamily="34" charset="0"/>
                <a:cs typeface="Verdana" panose="020B0604030504040204" pitchFamily="34" charset="0"/>
              </a:rPr>
              <a:t>.”</a:t>
            </a:r>
          </a:p>
          <a:p>
            <a:pPr marL="0" indent="0">
              <a:buNone/>
            </a:pPr>
            <a:endParaRPr lang="en-US" sz="3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US" sz="3800" dirty="0">
                <a:latin typeface="Verdana" panose="020B0604030504040204" pitchFamily="34" charset="0"/>
                <a:ea typeface="Verdana" panose="020B0604030504040204" pitchFamily="34" charset="0"/>
                <a:cs typeface="Verdana" panose="020B0604030504040204" pitchFamily="34" charset="0"/>
              </a:rPr>
              <a:t>2 Tim. 4:19, “</a:t>
            </a:r>
            <a:r>
              <a:rPr lang="en-US" sz="3800" i="1" dirty="0">
                <a:latin typeface="Verdana" panose="020B0604030504040204" pitchFamily="34" charset="0"/>
                <a:ea typeface="Verdana" panose="020B0604030504040204" pitchFamily="34" charset="0"/>
                <a:cs typeface="Verdana" panose="020B0604030504040204" pitchFamily="34" charset="0"/>
              </a:rPr>
              <a:t>Greet Prisca and Aquila, and the household of </a:t>
            </a:r>
            <a:r>
              <a:rPr lang="en-US" sz="3800" i="1" dirty="0" err="1">
                <a:latin typeface="Verdana" panose="020B0604030504040204" pitchFamily="34" charset="0"/>
                <a:ea typeface="Verdana" panose="020B0604030504040204" pitchFamily="34" charset="0"/>
                <a:cs typeface="Verdana" panose="020B0604030504040204" pitchFamily="34" charset="0"/>
              </a:rPr>
              <a:t>Onesiphorus</a:t>
            </a:r>
            <a:r>
              <a:rPr lang="en-US" sz="3800" dirty="0">
                <a:latin typeface="Verdana" panose="020B0604030504040204" pitchFamily="34" charset="0"/>
                <a:ea typeface="Verdana" panose="020B0604030504040204" pitchFamily="34" charset="0"/>
                <a:cs typeface="Verdana" panose="020B0604030504040204" pitchFamily="34" charset="0"/>
              </a:rPr>
              <a:t>.” </a:t>
            </a:r>
          </a:p>
          <a:p>
            <a:pPr marL="0" indent="0">
              <a:lnSpc>
                <a:spcPct val="120000"/>
              </a:lnSpc>
              <a:buNone/>
            </a:pPr>
            <a:endParaRPr lang="en-US" sz="17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US" sz="3800" dirty="0">
                <a:latin typeface="Verdana" panose="020B0604030504040204" pitchFamily="34" charset="0"/>
                <a:ea typeface="Verdana" panose="020B0604030504040204" pitchFamily="34" charset="0"/>
                <a:cs typeface="Verdana" panose="020B0604030504040204" pitchFamily="34" charset="0"/>
              </a:rPr>
              <a:t>Why does Paul write </a:t>
            </a:r>
            <a:r>
              <a:rPr lang="en-US" sz="3800" dirty="0">
                <a:solidFill>
                  <a:srgbClr val="0432FF"/>
                </a:solidFill>
                <a:latin typeface="Verdana" panose="020B0604030504040204" pitchFamily="34" charset="0"/>
                <a:ea typeface="Verdana" panose="020B0604030504040204" pitchFamily="34" charset="0"/>
                <a:cs typeface="Verdana" panose="020B0604030504040204" pitchFamily="34" charset="0"/>
              </a:rPr>
              <a:t>“</a:t>
            </a:r>
            <a:r>
              <a:rPr lang="en-US" sz="3800" i="1" dirty="0">
                <a:solidFill>
                  <a:srgbClr val="0432FF"/>
                </a:solidFill>
                <a:latin typeface="Verdana" panose="020B0604030504040204" pitchFamily="34" charset="0"/>
                <a:ea typeface="Verdana" panose="020B0604030504040204" pitchFamily="34" charset="0"/>
                <a:cs typeface="Verdana" panose="020B0604030504040204" pitchFamily="34" charset="0"/>
              </a:rPr>
              <a:t>to the household of </a:t>
            </a:r>
            <a:r>
              <a:rPr lang="en-US" sz="3800" i="1" dirty="0" err="1">
                <a:solidFill>
                  <a:srgbClr val="0432FF"/>
                </a:solidFill>
                <a:latin typeface="Verdana" panose="020B0604030504040204" pitchFamily="34" charset="0"/>
                <a:ea typeface="Verdana" panose="020B0604030504040204" pitchFamily="34" charset="0"/>
                <a:cs typeface="Verdana" panose="020B0604030504040204" pitchFamily="34" charset="0"/>
              </a:rPr>
              <a:t>Onesiphorus</a:t>
            </a:r>
            <a:r>
              <a:rPr lang="en-US" sz="3800" dirty="0">
                <a:solidFill>
                  <a:srgbClr val="0432FF"/>
                </a:solidFill>
                <a:latin typeface="Verdana" panose="020B0604030504040204" pitchFamily="34" charset="0"/>
                <a:ea typeface="Verdana" panose="020B0604030504040204" pitchFamily="34" charset="0"/>
                <a:cs typeface="Verdana" panose="020B0604030504040204" pitchFamily="34" charset="0"/>
              </a:rPr>
              <a:t>” </a:t>
            </a:r>
            <a:r>
              <a:rPr lang="en-US" sz="3800" dirty="0">
                <a:latin typeface="Verdana" panose="020B0604030504040204" pitchFamily="34" charset="0"/>
                <a:ea typeface="Verdana" panose="020B0604030504040204" pitchFamily="34" charset="0"/>
                <a:cs typeface="Verdana" panose="020B0604030504040204" pitchFamily="34" charset="0"/>
              </a:rPr>
              <a:t>(both here and in 2 Timothy 4:19), instead of simply “to </a:t>
            </a:r>
            <a:r>
              <a:rPr lang="en-US" sz="3800" dirty="0" err="1">
                <a:latin typeface="Verdana" panose="020B0604030504040204" pitchFamily="34" charset="0"/>
                <a:ea typeface="Verdana" panose="020B0604030504040204" pitchFamily="34" charset="0"/>
                <a:cs typeface="Verdana" panose="020B0604030504040204" pitchFamily="34" charset="0"/>
              </a:rPr>
              <a:t>Onesiphorus</a:t>
            </a:r>
            <a:r>
              <a:rPr lang="en-US" sz="3800" dirty="0">
                <a:latin typeface="Verdana" panose="020B0604030504040204" pitchFamily="34" charset="0"/>
                <a:ea typeface="Verdana" panose="020B0604030504040204" pitchFamily="34" charset="0"/>
                <a:cs typeface="Verdana" panose="020B0604030504040204" pitchFamily="34" charset="0"/>
              </a:rPr>
              <a:t>”?</a:t>
            </a:r>
          </a:p>
          <a:p>
            <a:pPr marL="0" indent="0">
              <a:lnSpc>
                <a:spcPct val="120000"/>
              </a:lnSpc>
              <a:buNone/>
            </a:pPr>
            <a:endParaRPr lang="en-US" sz="23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US" sz="3800" b="1" dirty="0">
                <a:latin typeface="Verdana" panose="020B0604030504040204" pitchFamily="34" charset="0"/>
                <a:ea typeface="Verdana" panose="020B0604030504040204" pitchFamily="34" charset="0"/>
                <a:cs typeface="Verdana" panose="020B0604030504040204" pitchFamily="34" charset="0"/>
              </a:rPr>
              <a:t>Two things...</a:t>
            </a:r>
            <a:endParaRPr lang="en-US" sz="3800" dirty="0">
              <a:latin typeface="Verdana" panose="020B0604030504040204" pitchFamily="34" charset="0"/>
              <a:ea typeface="Verdana" panose="020B0604030504040204" pitchFamily="34" charset="0"/>
              <a:cs typeface="Verdana" panose="020B0604030504040204" pitchFamily="34" charset="0"/>
            </a:endParaRPr>
          </a:p>
          <a:p>
            <a:pPr marL="0" indent="0">
              <a:lnSpc>
                <a:spcPct val="120000"/>
              </a:lnSpc>
              <a:buNone/>
            </a:pPr>
            <a:r>
              <a:rPr lang="en-US" sz="3800" dirty="0">
                <a:latin typeface="Verdana" panose="020B0604030504040204" pitchFamily="34" charset="0"/>
                <a:ea typeface="Verdana" panose="020B0604030504040204" pitchFamily="34" charset="0"/>
                <a:cs typeface="Verdana" panose="020B0604030504040204" pitchFamily="34" charset="0"/>
              </a:rPr>
              <a:t>1. </a:t>
            </a:r>
            <a:r>
              <a:rPr lang="en-US" sz="3800" dirty="0">
                <a:solidFill>
                  <a:srgbClr val="0432FF"/>
                </a:solidFill>
                <a:latin typeface="Verdana" panose="020B0604030504040204" pitchFamily="34" charset="0"/>
                <a:ea typeface="Verdana" panose="020B0604030504040204" pitchFamily="34" charset="0"/>
                <a:cs typeface="Verdana" panose="020B0604030504040204" pitchFamily="34" charset="0"/>
              </a:rPr>
              <a:t>“</a:t>
            </a:r>
            <a:r>
              <a:rPr lang="en-US" sz="3800" i="1" dirty="0">
                <a:solidFill>
                  <a:srgbClr val="0432FF"/>
                </a:solidFill>
                <a:latin typeface="Verdana" panose="020B0604030504040204" pitchFamily="34" charset="0"/>
                <a:ea typeface="Verdana" panose="020B0604030504040204" pitchFamily="34" charset="0"/>
                <a:cs typeface="Verdana" panose="020B0604030504040204" pitchFamily="34" charset="0"/>
              </a:rPr>
              <a:t>For he often refreshed me</a:t>
            </a:r>
            <a:r>
              <a:rPr lang="en-US" sz="3800" dirty="0">
                <a:solidFill>
                  <a:srgbClr val="0432FF"/>
                </a:solidFill>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b="1" dirty="0">
              <a:solidFill>
                <a:srgbClr val="0432FF"/>
              </a:solidFill>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b="1" dirty="0">
                <a:solidFill>
                  <a:srgbClr val="0432FF"/>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2258935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28600" y="315686"/>
            <a:ext cx="8686800" cy="6433457"/>
          </a:xfrm>
        </p:spPr>
        <p:txBody>
          <a:bodyPr>
            <a:normAutofit lnSpcReduction="10000"/>
          </a:bodyPr>
          <a:lstStyle/>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Onesiphorus</a:t>
            </a: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would drop in with some food, water, maybe wine and oil. </a:t>
            </a:r>
          </a:p>
          <a:p>
            <a:pPr marL="0" marR="0" indent="0">
              <a:spcBef>
                <a:spcPts val="0"/>
              </a:spcBef>
              <a:spcAft>
                <a:spcPts val="750"/>
              </a:spcAft>
              <a:buNone/>
            </a:pP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He loves Christ.</a:t>
            </a: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He’s not ashamed of the gospel of Christ.</a:t>
            </a: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He’s not concerned about being thrown in jail. </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278243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marR="0" indent="0">
              <a:spcBef>
                <a:spcPts val="0"/>
              </a:spcBef>
              <a:spcAft>
                <a:spcPts val="750"/>
              </a:spcAft>
              <a:buNone/>
            </a:pPr>
            <a:endParaRPr lang="en-US" sz="14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He affirms his love for Paul, asks what he can pray for, possibly brings and carries out correspondence. </a:t>
            </a: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Maybe he gives him a hug, prays with Paul and for Paul.</a:t>
            </a: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And verse 16 says </a:t>
            </a:r>
            <a:r>
              <a:rPr lang="en-US" sz="32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Onesiphorus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did this often–literally many times.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2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2. “</a:t>
            </a:r>
            <a:r>
              <a:rPr lang="en-US" sz="3200"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And was not ashamed of my chains”</a:t>
            </a:r>
            <a:endParaRPr lang="en-US" sz="32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64948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buNone/>
            </a:pPr>
            <a:endParaRPr lang="en-US" sz="3600" dirty="0"/>
          </a:p>
          <a:p>
            <a:pPr marL="0" indent="0">
              <a:buNone/>
            </a:pPr>
            <a:r>
              <a:rPr lang="en-US" sz="3600" b="1" dirty="0">
                <a:solidFill>
                  <a:srgbClr val="0432FF"/>
                </a:solidFill>
                <a:effectLst/>
                <a:highlight>
                  <a:srgbClr val="FFFFFF"/>
                </a:highlight>
                <a:latin typeface="Verdana" panose="020B0604030504040204" pitchFamily="34" charset="0"/>
                <a:ea typeface="Times New Roman" panose="02020603050405020304" pitchFamily="18" charset="0"/>
              </a:rPr>
              <a:t>2.  </a:t>
            </a:r>
            <a:r>
              <a:rPr lang="en-US" sz="3600" b="1" dirty="0">
                <a:solidFill>
                  <a:srgbClr val="0432FF"/>
                </a:solidFill>
                <a:highlight>
                  <a:srgbClr val="FFFFFF"/>
                </a:highlight>
                <a:latin typeface="Verdana" panose="020B0604030504040204" pitchFamily="34" charset="0"/>
                <a:ea typeface="Times New Roman" panose="02020603050405020304" pitchFamily="18" charset="0"/>
              </a:rPr>
              <a:t>He is a </a:t>
            </a:r>
            <a:r>
              <a:rPr lang="en-US" sz="3600" b="1" dirty="0">
                <a:solidFill>
                  <a:srgbClr val="0432FF"/>
                </a:solidFill>
                <a:effectLst/>
                <a:highlight>
                  <a:srgbClr val="FFFFFF"/>
                </a:highlight>
                <a:latin typeface="Verdana" panose="020B0604030504040204" pitchFamily="34" charset="0"/>
                <a:ea typeface="Times New Roman" panose="02020603050405020304" pitchFamily="18" charset="0"/>
              </a:rPr>
              <a:t>BRAVE</a:t>
            </a:r>
            <a:r>
              <a:rPr lang="en-US" sz="3600" dirty="0">
                <a:solidFill>
                  <a:srgbClr val="0432FF"/>
                </a:solidFill>
                <a:effectLst/>
                <a:highlight>
                  <a:srgbClr val="FFFFFF"/>
                </a:highlight>
                <a:latin typeface="Verdana" panose="020B0604030504040204" pitchFamily="34" charset="0"/>
                <a:ea typeface="Times New Roman" panose="02020603050405020304" pitchFamily="18" charset="0"/>
              </a:rPr>
              <a:t> </a:t>
            </a:r>
            <a:r>
              <a:rPr lang="en-US" sz="3600" b="1" dirty="0">
                <a:solidFill>
                  <a:srgbClr val="0432FF"/>
                </a:solidFill>
                <a:effectLst/>
                <a:highlight>
                  <a:srgbClr val="FFFFFF"/>
                </a:highlight>
                <a:latin typeface="Verdana" panose="020B0604030504040204" pitchFamily="34" charset="0"/>
                <a:ea typeface="Times New Roman" panose="02020603050405020304" pitchFamily="18" charset="0"/>
              </a:rPr>
              <a:t>example</a:t>
            </a:r>
            <a:endParaRPr lang="en-US" sz="3600" dirty="0">
              <a:effectLst/>
              <a:highlight>
                <a:srgbClr val="FFFFFF"/>
              </a:highlight>
              <a:latin typeface="Times New Roman" panose="02020603050405020304" pitchFamily="18" charset="0"/>
              <a:ea typeface="Times New Roman" panose="02020603050405020304" pitchFamily="18" charset="0"/>
            </a:endParaRPr>
          </a:p>
          <a:p>
            <a:pPr marL="0" indent="0">
              <a:buNone/>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Vs. 17, “</a:t>
            </a:r>
            <a:r>
              <a:rPr lang="en-US" sz="36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But when he was in Rome, he </a:t>
            </a:r>
            <a:r>
              <a:rPr lang="en-US" sz="3600"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eagerly searched </a:t>
            </a:r>
            <a:r>
              <a:rPr lang="en-US" sz="36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for me and found me</a:t>
            </a:r>
            <a:r>
              <a:rPr lang="en-US" sz="36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Traveling all over Rome</a:t>
            </a:r>
            <a:r>
              <a:rPr lang="en-US" sz="3200" dirty="0">
                <a:highlight>
                  <a:srgbClr val="FFFFFF"/>
                </a:highlight>
                <a:latin typeface="Verdana" panose="020B0604030504040204" pitchFamily="34" charset="0"/>
                <a:ea typeface="Verdana" panose="020B0604030504040204" pitchFamily="34" charset="0"/>
                <a:cs typeface="Verdana" panose="020B0604030504040204" pitchFamily="34" charset="0"/>
              </a:rPr>
              <a:t> </a:t>
            </a:r>
            <a:r>
              <a:rPr lang="en-US" sz="32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t</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 the market,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T</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 the forum, to the barracks, to the wealthy residential areas,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57616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anim calcmode="lin" valueType="num">
                                      <p:cBhvr additive="base">
                                        <p:cTn id="1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normAutofit/>
          </a:bodyPr>
          <a:lstStyle/>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rPr>
              <a:t>T</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 the courthouse, to the squalid slave quarters,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Asking for information regarding the whereabouts of Paul was dangerous duty.</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“Timothy, don’t be like </a:t>
            </a:r>
            <a:r>
              <a:rPr lang="en-US" sz="32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Phygellus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and Hermogenes. Be like </a:t>
            </a:r>
            <a:r>
              <a:rPr lang="en-US" sz="3200" dirty="0" err="1">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Onesiphorus</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–because he is . .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dirty="0"/>
          </a:p>
        </p:txBody>
      </p:sp>
    </p:spTree>
    <p:extLst>
      <p:ext uri="{BB962C8B-B14F-4D97-AF65-F5344CB8AC3E}">
        <p14:creationId xmlns:p14="http://schemas.microsoft.com/office/powerpoint/2010/main" val="1185590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buNone/>
            </a:pPr>
            <a:endParaRPr lang="en-US" dirty="0"/>
          </a:p>
          <a:p>
            <a:pPr marL="0" marR="0" indent="0">
              <a:spcBef>
                <a:spcPts val="0"/>
              </a:spcBef>
              <a:spcAft>
                <a:spcPts val="750"/>
              </a:spcAft>
              <a:buNone/>
            </a:pPr>
            <a:r>
              <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3.  He was A Courageous example</a:t>
            </a:r>
          </a:p>
          <a:p>
            <a:pPr marL="0" marR="0" indent="0">
              <a:spcBef>
                <a:spcPts val="0"/>
              </a:spcBef>
              <a:spcAft>
                <a:spcPts val="750"/>
              </a:spcAft>
              <a:buNone/>
            </a:pPr>
            <a:endParaRPr lang="en-US"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Verse 18, “</a:t>
            </a:r>
            <a:r>
              <a:rPr lang="en-US"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The Lord grant to him to find mercy from the Lord on that day. And you know very well what services he rendered at Ephesus</a:t>
            </a: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p>
          <a:p>
            <a:pPr marL="0" marR="0" indent="0">
              <a:spcBef>
                <a:spcPts val="0"/>
              </a:spcBef>
              <a:spcAft>
                <a:spcPts val="750"/>
              </a:spcAft>
              <a:buNone/>
            </a:pPr>
            <a:endParaRPr lang="en-US" dirty="0">
              <a:solidFill>
                <a:srgbClr val="2D2D2D"/>
              </a:solidFill>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spcBef>
                <a:spcPts val="0"/>
              </a:spcBef>
              <a:spcAft>
                <a:spcPts val="750"/>
              </a:spcAft>
              <a:buNone/>
            </a:pP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May he who </a:t>
            </a:r>
            <a:r>
              <a:rPr lang="en-US"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found</a:t>
            </a:r>
            <a:r>
              <a:rPr lang="en-US"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me </a:t>
            </a:r>
            <a:r>
              <a:rPr lang="en-US"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find</a:t>
            </a:r>
            <a:r>
              <a:rPr lang="en-US"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mercy </a:t>
            </a:r>
            <a:r>
              <a:rPr lang="en-US"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from the Lord.” </a:t>
            </a:r>
            <a:endParaRPr lang="en-US"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40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sz="4000" b="1" i="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You know very well</a:t>
            </a:r>
            <a:r>
              <a:rPr lang="en-US" sz="40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p>
          <a:p>
            <a:pPr marL="0" indent="0">
              <a:buNone/>
            </a:pPr>
            <a:endParaRPr lang="en-US" sz="1600" dirty="0">
              <a:solidFill>
                <a:srgbClr val="2D2D2D"/>
              </a:solidFill>
              <a:effectLst/>
              <a:latin typeface="Verdana" panose="020B0604030504040204" pitchFamily="34" charset="0"/>
              <a:ea typeface="Aptos" panose="020B0004020202020204" pitchFamily="34" charset="0"/>
              <a:cs typeface="Times New Roman" panose="02020603050405020304" pitchFamily="18" charset="0"/>
            </a:endParaRPr>
          </a:p>
          <a:p>
            <a:pPr marL="0" indent="0">
              <a:buNone/>
            </a:pPr>
            <a:r>
              <a:rPr lang="en-US" sz="2800" dirty="0">
                <a:solidFill>
                  <a:srgbClr val="2D2D2D"/>
                </a:solidFill>
                <a:effectLst/>
                <a:latin typeface="Verdana" panose="020B0604030504040204" pitchFamily="34" charset="0"/>
                <a:ea typeface="Aptos" panose="020B0004020202020204" pitchFamily="34" charset="0"/>
                <a:cs typeface="Times New Roman" panose="02020603050405020304" pitchFamily="18" charset="0"/>
              </a:rPr>
              <a:t>“You know better than I do all that this dear brother did for me in Ephesus.” </a:t>
            </a:r>
          </a:p>
          <a:p>
            <a:pPr marL="0" indent="0">
              <a:buNone/>
            </a:pPr>
            <a:endParaRPr lang="en-US" dirty="0"/>
          </a:p>
        </p:txBody>
      </p:sp>
    </p:spTree>
    <p:extLst>
      <p:ext uri="{BB962C8B-B14F-4D97-AF65-F5344CB8AC3E}">
        <p14:creationId xmlns:p14="http://schemas.microsoft.com/office/powerpoint/2010/main" val="23773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 calcmode="lin" valueType="num">
                                      <p:cBhvr additive="base">
                                        <p:cTn id="1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134062-579E-2404-F5DA-7DBCFA08A45F}"/>
              </a:ext>
            </a:extLst>
          </p:cNvPr>
          <p:cNvSpPr>
            <a:spLocks noGrp="1"/>
          </p:cNvSpPr>
          <p:nvPr>
            <p:ph idx="1"/>
          </p:nvPr>
        </p:nvSpPr>
        <p:spPr>
          <a:xfrm>
            <a:off x="206829" y="239486"/>
            <a:ext cx="8686800" cy="6433457"/>
          </a:xfrm>
        </p:spPr>
        <p:txBody>
          <a:bodyPr/>
          <a:lstStyle/>
          <a:p>
            <a:pPr marL="0" indent="0" algn="ctr">
              <a:buNone/>
            </a:pPr>
            <a:endParaRPr lang="en-US" sz="1600"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400" dirty="0">
              <a:solidFill>
                <a:srgbClr val="2D2D2D"/>
              </a:solidFill>
              <a:effectLst/>
              <a:latin typeface="Verdana" panose="020B0604030504040204" pitchFamily="34" charset="0"/>
              <a:ea typeface="Aptos" panose="020B0004020202020204" pitchFamily="34" charset="0"/>
              <a:cs typeface="Times New Roman" panose="02020603050405020304" pitchFamily="18" charset="0"/>
            </a:endParaRPr>
          </a:p>
          <a:p>
            <a:pPr marL="0" marR="0" indent="0">
              <a:spcBef>
                <a:spcPts val="0"/>
              </a:spcBef>
              <a:spcAft>
                <a:spcPts val="750"/>
              </a:spcAft>
              <a:buNone/>
            </a:pPr>
            <a:r>
              <a:rPr lang="en-US" sz="3600" b="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TAKE HOME POINTS:</a:t>
            </a:r>
            <a:endParaRPr lang="en-US" sz="3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endPar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b="1" dirty="0">
                <a:solidFill>
                  <a:srgbClr val="0432FF"/>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1. Merciful and Diligent Servants are CRUCIAL here in our local church</a:t>
            </a:r>
          </a:p>
          <a:p>
            <a:pPr marL="0" marR="0" indent="0">
              <a:spcBef>
                <a:spcPts val="0"/>
              </a:spcBef>
              <a:spcAft>
                <a:spcPts val="750"/>
              </a:spcAft>
              <a:buNone/>
            </a:pPr>
            <a:endParaRPr lang="en-US" sz="16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marR="0" indent="0">
              <a:spcBef>
                <a:spcPts val="0"/>
              </a:spcBef>
              <a:spcAft>
                <a:spcPts val="750"/>
              </a:spcAft>
              <a:buNone/>
            </a:pP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a:t>
            </a:r>
            <a:r>
              <a:rPr lang="en-US" sz="3200" i="1"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On the contrary, it is much truer that the members of the body which seem to be weaker are necessary</a:t>
            </a:r>
            <a:r>
              <a:rPr lang="en-US" sz="3200" dirty="0">
                <a:solidFill>
                  <a:srgbClr val="2D2D2D"/>
                </a:solidFill>
                <a:effectLst/>
                <a:highlight>
                  <a:srgbClr val="FFFFFF"/>
                </a:highlight>
                <a:latin typeface="Verdana" panose="020B0604030504040204" pitchFamily="34" charset="0"/>
                <a:ea typeface="Verdana" panose="020B0604030504040204" pitchFamily="34" charset="0"/>
                <a:cs typeface="Verdana" panose="020B0604030504040204" pitchFamily="34" charset="0"/>
              </a:rPr>
              <a:t>.” </a:t>
            </a:r>
            <a:endParaRPr lang="en-US" sz="3200" dirty="0">
              <a:effectLst/>
              <a:highlight>
                <a:srgbClr val="FFFFFF"/>
              </a:highlight>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3200" dirty="0"/>
          </a:p>
        </p:txBody>
      </p:sp>
    </p:spTree>
    <p:extLst>
      <p:ext uri="{BB962C8B-B14F-4D97-AF65-F5344CB8AC3E}">
        <p14:creationId xmlns:p14="http://schemas.microsoft.com/office/powerpoint/2010/main" val="1385002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617</TotalTime>
  <Words>599</Words>
  <Application>Microsoft Macintosh PowerPoint</Application>
  <PresentationFormat>On-screen Show (4:3)</PresentationFormat>
  <Paragraphs>93</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Garrett</dc:creator>
  <cp:lastModifiedBy>Stephen Garrett</cp:lastModifiedBy>
  <cp:revision>18</cp:revision>
  <dcterms:created xsi:type="dcterms:W3CDTF">2024-04-19T21:22:11Z</dcterms:created>
  <dcterms:modified xsi:type="dcterms:W3CDTF">2024-05-05T12:58:16Z</dcterms:modified>
</cp:coreProperties>
</file>