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8" r:id="rId2"/>
    <p:sldId id="271" r:id="rId3"/>
    <p:sldId id="269" r:id="rId4"/>
    <p:sldId id="270" r:id="rId5"/>
    <p:sldId id="272" r:id="rId6"/>
    <p:sldId id="273" r:id="rId7"/>
    <p:sldId id="275" r:id="rId8"/>
    <p:sldId id="277" r:id="rId9"/>
    <p:sldId id="278" r:id="rId10"/>
    <p:sldId id="279"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66" autoAdjust="0"/>
  </p:normalViewPr>
  <p:slideViewPr>
    <p:cSldViewPr snapToGrid="0" snapToObjects="1" showGuides="1">
      <p:cViewPr varScale="1">
        <p:scale>
          <a:sx n="76" d="100"/>
          <a:sy n="76" d="100"/>
        </p:scale>
        <p:origin x="1722" y="114"/>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3" d="100"/>
          <a:sy n="83" d="100"/>
        </p:scale>
        <p:origin x="3852" y="-18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3A78E4-5165-7946-8097-0F635A0C018C}" type="datetimeFigureOut">
              <a:rPr lang="en-US" smtClean="0"/>
              <a:t>4/27/2024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9F1082-799C-894E-82AC-DE4DC287B879}" type="slidenum">
              <a:rPr lang="en-US" smtClean="0"/>
              <a:t>‹#›</a:t>
            </a:fld>
            <a:endParaRPr lang="en-US"/>
          </a:p>
        </p:txBody>
      </p:sp>
    </p:spTree>
    <p:extLst>
      <p:ext uri="{BB962C8B-B14F-4D97-AF65-F5344CB8AC3E}">
        <p14:creationId xmlns:p14="http://schemas.microsoft.com/office/powerpoint/2010/main" val="948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47927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bwMode="gray">
          <a:xfrm>
            <a:off x="1971675" y="95250"/>
            <a:ext cx="2913063" cy="2184400"/>
          </a:xfrm>
          <a:ln>
            <a:solidFill>
              <a:schemeClr val="tx1"/>
            </a:solidFill>
          </a:ln>
        </p:spPr>
      </p:sp>
      <p:sp>
        <p:nvSpPr>
          <p:cNvPr id="3" name="Notes Placeholder 2"/>
          <p:cNvSpPr>
            <a:spLocks noGrp="1"/>
          </p:cNvSpPr>
          <p:nvPr>
            <p:ph type="body" idx="1"/>
          </p:nvPr>
        </p:nvSpPr>
        <p:spPr>
          <a:xfrm>
            <a:off x="211873" y="2419815"/>
            <a:ext cx="6389649" cy="6038385"/>
          </a:xfrm>
        </p:spPr>
        <p: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Introduction – People of the Book Theme in 2024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Daniel’s Sermon – 1</a:t>
            </a:r>
            <a:r>
              <a:rPr lang="en-US" sz="1400" kern="100" baseline="30000" dirty="0">
                <a:effectLst/>
                <a:latin typeface="Arial" panose="020B0604020202020204" pitchFamily="34" charset="0"/>
                <a:ea typeface="Calibri" panose="020F0502020204030204" pitchFamily="34" charset="0"/>
                <a:cs typeface="Times New Roman" panose="02020603050405020304" pitchFamily="18" charset="0"/>
              </a:rPr>
              <a:t>st</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lesson of New Year: How Firm a Foundation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People of the Book – Goal – to build a firm foundation in the Word of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Rooted in the Word of God: Like a tree we would put our roots deep into it and we would soak up what it has to say.  That the word of God would fill our hearts and our minds so that we would be transformed by God’s word into the image of Christ.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Assured.  Have confidence and be assured of our doubts.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Equipped.  To help those who have questions about the Bible in our lives.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spcBef>
                <a:spcPts val="0"/>
              </a:spcBef>
              <a:spcAft>
                <a:spcPts val="0"/>
              </a:spcAft>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Brian Haley’s Invitation 1/18/23 – Conversations with God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Reminded us: Hebrews 4:12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Ruminating and Meditating on the Word of God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Mike </a:t>
            </a:r>
            <a:r>
              <a:rPr lang="en-US" sz="1400" kern="100" dirty="0" err="1">
                <a:effectLst/>
                <a:latin typeface="Arial" panose="020B0604020202020204" pitchFamily="34" charset="0"/>
                <a:ea typeface="Calibri" panose="020F0502020204030204" pitchFamily="34" charset="0"/>
                <a:cs typeface="Times New Roman" panose="02020603050405020304" pitchFamily="18" charset="0"/>
              </a:rPr>
              <a:t>Pharris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 Do More in ‘24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Read &amp; Study the Bible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Pray Daily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Attend Bible Class and Worship</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Encourage Others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Give more yourselves in every way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6947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bwMode="gray">
          <a:xfrm>
            <a:off x="1971675" y="95250"/>
            <a:ext cx="2913063" cy="2184400"/>
          </a:xfrm>
          <a:ln>
            <a:solidFill>
              <a:schemeClr val="tx1"/>
            </a:solidFill>
          </a:ln>
        </p:spPr>
      </p:sp>
      <p:sp>
        <p:nvSpPr>
          <p:cNvPr id="3" name="Notes Placeholder 2"/>
          <p:cNvSpPr>
            <a:spLocks noGrp="1"/>
          </p:cNvSpPr>
          <p:nvPr>
            <p:ph type="body" idx="1"/>
          </p:nvPr>
        </p:nvSpPr>
        <p:spPr>
          <a:xfrm>
            <a:off x="211873" y="2419815"/>
            <a:ext cx="6389649" cy="6038385"/>
          </a:xfrm>
        </p:spPr>
        <p: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Introduction – People of the Book Theme in 2024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Daniel’s Sermon – 1</a:t>
            </a:r>
            <a:r>
              <a:rPr lang="en-US" sz="1400" kern="100" baseline="30000" dirty="0">
                <a:effectLst/>
                <a:latin typeface="Arial" panose="020B0604020202020204" pitchFamily="34" charset="0"/>
                <a:ea typeface="Calibri" panose="020F0502020204030204" pitchFamily="34" charset="0"/>
                <a:cs typeface="Times New Roman" panose="02020603050405020304" pitchFamily="18" charset="0"/>
              </a:rPr>
              <a:t>st</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lesson of New Year: How Firm a Foundation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People of the Book – Goal – to build a firm foundation in the Word of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Rooted in the Word of God: Like a tree we would put our roots deep into it and we would soak up what it has to say.  That the word of God would fill our hearts and our minds so that we would be transformed by God’s word into the image of Christ.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Assured.  Have confidence and be assured of our doubts.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Equipped.  To help those who have questions about the Bible in our lives.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spcBef>
                <a:spcPts val="0"/>
              </a:spcBef>
              <a:spcAft>
                <a:spcPts val="0"/>
              </a:spcAft>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Brian Haley’s Invitation 1/18/23 – Conversations with God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Reminded us: Hebrews 4:12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Ruminating and Meditating on the Word of God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Mike </a:t>
            </a:r>
            <a:r>
              <a:rPr lang="en-US" sz="1400" kern="100" dirty="0" err="1">
                <a:effectLst/>
                <a:latin typeface="Arial" panose="020B0604020202020204" pitchFamily="34" charset="0"/>
                <a:ea typeface="Calibri" panose="020F0502020204030204" pitchFamily="34" charset="0"/>
                <a:cs typeface="Times New Roman" panose="02020603050405020304" pitchFamily="18" charset="0"/>
              </a:rPr>
              <a:t>Pharris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 Do More in ‘24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Read &amp; Study the Bible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Pray Daily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Attend Bible Class and Worship</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Encourage Others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effectLst/>
                <a:latin typeface="Arial" panose="020B0604020202020204" pitchFamily="34" charset="0"/>
                <a:ea typeface="Calibri" panose="020F0502020204030204" pitchFamily="34" charset="0"/>
                <a:cs typeface="Times New Roman" panose="02020603050405020304" pitchFamily="18" charset="0"/>
              </a:rPr>
              <a:t>Give more yourselves in every way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1364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520700"/>
            <a:ext cx="4073525" cy="3055938"/>
          </a:xfrm>
          <a:ln>
            <a:solidFill>
              <a:schemeClr val="tx1"/>
            </a:solidFill>
          </a:ln>
        </p:spPr>
      </p:sp>
      <p:sp>
        <p:nvSpPr>
          <p:cNvPr id="3" name="Notes Placeholder 2"/>
          <p:cNvSpPr>
            <a:spLocks noGrp="1"/>
          </p:cNvSpPr>
          <p:nvPr>
            <p:ph type="body" idx="1"/>
          </p:nvPr>
        </p:nvSpPr>
        <p:spPr>
          <a:xfrm>
            <a:off x="234175" y="3414531"/>
            <a:ext cx="6411951" cy="5578655"/>
          </a:xfrm>
        </p:spPr>
        <p:txBody>
          <a:bodyPr/>
          <a:lstStyle/>
          <a:p>
            <a:pPr marL="285750" indent="-285750">
              <a:buFont typeface="Arial" panose="020B0604020202020204" pitchFamily="34" charset="0"/>
              <a:buChar char="•"/>
            </a:pPr>
            <a:endParaRPr lang="en-US" sz="1400" kern="1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400" kern="100" dirty="0">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400" kern="1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400" kern="100" dirty="0">
              <a:latin typeface="Arial" panose="020B0604020202020204" pitchFamily="34" charset="0"/>
              <a:ea typeface="Calibri" panose="020F0502020204030204" pitchFamily="34" charset="0"/>
              <a:cs typeface="Times New Roman" panose="02020603050405020304" pitchFamily="18" charset="0"/>
            </a:endParaRP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4A16E742-911F-F5CF-5090-E2471B1152CB}"/>
              </a:ext>
            </a:extLst>
          </p:cNvPr>
          <p:cNvSpPr txBox="1"/>
          <p:nvPr/>
        </p:nvSpPr>
        <p:spPr>
          <a:xfrm>
            <a:off x="234175" y="3840821"/>
            <a:ext cx="6389650"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lvl="0" indent="-342900">
              <a:spcBef>
                <a:spcPts val="0"/>
              </a:spcBef>
              <a:spcAft>
                <a:spcPts val="0"/>
              </a:spcAft>
              <a:buFont typeface="Symbol" panose="05050102010706020507" pitchFamily="18" charset="2"/>
              <a:buChar char=""/>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Men’s Retreat – Psalm 1</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b="1" kern="100" baseline="30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kern="100" baseline="30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a:t>
            </a: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How blessed is the man who does not walk in the counsel of the wicked,</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Nor stand in the path of sinners,</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Nor sit in the seat of scoffers!</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b="1" kern="100" baseline="30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a:t>
            </a:r>
            <a:r>
              <a:rPr lang="en-US" sz="1400" b="1" i="1"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But his delight is in the law of the Lord,</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b="1"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 in His law he meditates day and night.</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b="1" kern="100" baseline="30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3 </a:t>
            </a: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He will be like a tree </a:t>
            </a:r>
            <a:r>
              <a:rPr lang="en-US" sz="1400" i="1"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firmly</a:t>
            </a: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planted by streams of water,</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Which yields its fruit in its season</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 its leaf does not wither;</a:t>
            </a:r>
            <a:b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1400" kern="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 in whatever he does, he prospers.</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kern="100" baseline="30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Why?</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Why are we making this proclamation to rededicate your heart, soul, and mind to the word of God?</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Why are we making this call to arms for renewed zeal and effort?</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Further – are you convinced and motivated to bear these arms in the fight?</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b="1" i="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 is a personal call which YOU must accept!</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584200" rtl="0" fontAlgn="auto" latinLnBrk="0" hangingPunct="0">
              <a:lnSpc>
                <a:spcPct val="100000"/>
              </a:lnSpc>
              <a:spcBef>
                <a:spcPts val="2400"/>
              </a:spcBef>
              <a:spcAft>
                <a:spcPts val="0"/>
              </a:spcAft>
              <a:buClrTx/>
              <a:buSzTx/>
              <a:buFontTx/>
              <a:buNone/>
              <a:tabLst/>
            </a:pPr>
            <a:endParaRPr kumimoji="0" lang="en-US" sz="2000" b="0" i="0" u="none" strike="noStrike" cap="none" spc="0" normalizeH="0" baseline="0" dirty="0">
              <a:ln>
                <a:noFill/>
              </a:ln>
              <a:solidFill>
                <a:srgbClr val="838787"/>
              </a:solidFill>
              <a:effectLst/>
              <a:uFillTx/>
              <a:latin typeface="Avenir Next Medium"/>
              <a:ea typeface="Avenir Next Medium"/>
              <a:cs typeface="Avenir Next Medium"/>
              <a:sym typeface="Avenir Next Medium"/>
            </a:endParaRPr>
          </a:p>
        </p:txBody>
      </p:sp>
    </p:spTree>
    <p:extLst>
      <p:ext uri="{BB962C8B-B14F-4D97-AF65-F5344CB8AC3E}">
        <p14:creationId xmlns:p14="http://schemas.microsoft.com/office/powerpoint/2010/main" val="1083736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393700"/>
            <a:ext cx="4241800" cy="3182938"/>
          </a:xfrm>
          <a:ln>
            <a:solidFill>
              <a:schemeClr val="tx1"/>
            </a:solidFill>
          </a:ln>
        </p:spPr>
      </p:sp>
      <p:sp>
        <p:nvSpPr>
          <p:cNvPr id="6" name="Notes Placeholder 2">
            <a:extLst>
              <a:ext uri="{FF2B5EF4-FFF2-40B4-BE49-F238E27FC236}">
                <a16:creationId xmlns:a16="http://schemas.microsoft.com/office/drawing/2014/main" id="{1C741F45-417D-D18E-E5D2-09F98CDDA784}"/>
              </a:ext>
            </a:extLst>
          </p:cNvPr>
          <p:cNvSpPr>
            <a:spLocks noGrp="1"/>
          </p:cNvSpPr>
          <p:nvPr>
            <p:ph type="body" sz="quarter" idx="1"/>
          </p:nvPr>
        </p:nvSpPr>
        <p:spPr>
          <a:xfrm>
            <a:off x="914400" y="4343400"/>
            <a:ext cx="5029200" cy="4114800"/>
          </a:xfrm>
        </p:spPr>
        <p:txBody>
          <a:bodyPr/>
          <a:lstStyle/>
          <a:p>
            <a:pPr marL="285750" indent="-285750">
              <a:buFont typeface="Arial" panose="020B0604020202020204" pitchFamily="34" charset="0"/>
              <a:buChar char="•"/>
            </a:pPr>
            <a:r>
              <a:rPr lang="en-US" sz="1400" dirty="0">
                <a:effectLst/>
                <a:latin typeface="Arial" panose="020B0604020202020204" pitchFamily="34" charset="0"/>
                <a:ea typeface="Calibri" panose="020F0502020204030204" pitchFamily="34" charset="0"/>
              </a:rPr>
              <a:t>We are fighting an aged old Spiritual war … and our time in it is quickly fading away</a:t>
            </a: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Ephesians 6:10-17 “Finally, be strong in the Lord and in the strength of His might.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Put on the full armor of God, so that you will be able to stand firm against the schemes of the devil.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For our struggle is not against flesh and blood, but against the rulers, against the powers. Against the world forces of this darkness, against the spiritual forces of wickedness in the heavenly places.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Therefore, take up the full armor of God, so that you will be able to resist in the evil day, and having done everything to stand firm.”</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Submit: It’s okay for this generation to cry out their lamentations of all that is wrong with the world . . .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even this is a rite of passage for God’s people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Cry out about the world powers and hidden forces driven by greed and a hunger for control who maneuver and shift unseen levers seeding chaos and division, propagandizing narratives to rally support, foment zeal and passion to fuel their agenda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Cry out about our Politicians who are blasphemous liars and unbelieving fools who do not fear the Creator.  Who enrich themselves with ill gotten gains, seed division, contribute to the disorder and decline and insulate themselves from the fall out.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Cry out as our country unapologetically slaughters unborn babies and celebrates anti-family deviancy and immorality.  A country of people who worship themselves as self-governing gods – whose moral compass is subjective and individualistic.  The worship of which is so deeply embedded in Hollywood, music, pop-culture icons, and worldly celebrities often esteemed as paragons of success and enviable virtue.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100" kern="100" dirty="0">
                <a:effectLst/>
                <a:latin typeface="Arial" panose="020B0604020202020204" pitchFamily="34" charset="0"/>
                <a:ea typeface="Calibri" panose="020F0502020204030204" pitchFamily="34" charset="0"/>
                <a:cs typeface="Times New Roman" panose="02020603050405020304" pitchFamily="18" charset="0"/>
              </a:rPr>
              <a:t>Lament the confusion. Philosophers, theologians, viral preachers, and intellectuals of our time flooding the marketplace of ideas with countless variations or flavors of Biblical interpretation.  Sometimes overt but most often so subtle it is nearly indistinguishable from the truth but just as destructive as any lie Satan ever told.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4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3500074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7188" y="84138"/>
            <a:ext cx="3603625" cy="2701925"/>
          </a:xfrm>
          <a:ln>
            <a:solidFill>
              <a:schemeClr val="tx1"/>
            </a:solidFill>
          </a:ln>
        </p:spPr>
      </p:sp>
      <p:sp>
        <p:nvSpPr>
          <p:cNvPr id="5" name="Notes Placeholder 4">
            <a:extLst>
              <a:ext uri="{FF2B5EF4-FFF2-40B4-BE49-F238E27FC236}">
                <a16:creationId xmlns:a16="http://schemas.microsoft.com/office/drawing/2014/main" id="{D600CCFA-89B8-2EC0-626C-8F872F4A662F}"/>
              </a:ext>
            </a:extLst>
          </p:cNvPr>
          <p:cNvSpPr>
            <a:spLocks noGrp="1"/>
          </p:cNvSpPr>
          <p:nvPr>
            <p:ph type="body" sz="quarter" idx="1"/>
          </p:nvPr>
        </p:nvSpPr>
        <p:spPr>
          <a:xfrm>
            <a:off x="92597" y="2963119"/>
            <a:ext cx="6655444" cy="5495081"/>
          </a:xfrm>
        </p:spPr>
        <p:txBody>
          <a:bodyPr/>
          <a:lstStyle/>
          <a:p>
            <a:endParaRPr lang="en-US" dirty="0"/>
          </a:p>
        </p:txBody>
      </p:sp>
    </p:spTree>
    <p:extLst>
      <p:ext uri="{BB962C8B-B14F-4D97-AF65-F5344CB8AC3E}">
        <p14:creationId xmlns:p14="http://schemas.microsoft.com/office/powerpoint/2010/main" val="280514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tx1"/>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6849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tx1"/>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6354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tx1"/>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54615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tx1"/>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4008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tx1"/>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6874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Image"/>
          <p:cNvSpPr>
            <a:spLocks noGrp="1"/>
          </p:cNvSpPr>
          <p:nvPr>
            <p:ph type="pic" idx="14"/>
          </p:nvPr>
        </p:nvSpPr>
        <p:spPr>
          <a:xfrm>
            <a:off x="-1016000" y="-12700"/>
            <a:ext cx="8860898" cy="9779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406400" y="4038600"/>
            <a:ext cx="12192000" cy="4521200"/>
          </a:xfrm>
          <a:prstGeom prst="rect">
            <a:avLst/>
          </a:prstGeom>
        </p:spPr>
        <p:txBody>
          <a:bodyPr/>
          <a:lstStyle>
            <a:lvl1pPr>
              <a:spcBef>
                <a:spcPts val="0"/>
              </a:spcBef>
              <a:defRPr sz="17000"/>
            </a:lvl1pPr>
          </a:lstStyle>
          <a:p>
            <a:r>
              <a:t>Title Text</a:t>
            </a:r>
          </a:p>
        </p:txBody>
      </p:sp>
      <p:sp>
        <p:nvSpPr>
          <p:cNvPr id="44"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13"/>
          </p:nvPr>
        </p:nvSpPr>
        <p:spPr>
          <a:xfrm>
            <a:off x="-1016000" y="-12700"/>
            <a:ext cx="8860898" cy="9779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Body Level One…"/>
          <p:cNvSpPr txBox="1">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Image"/>
          <p:cNvSpPr>
            <a:spLocks noGrp="1"/>
          </p:cNvSpPr>
          <p:nvPr>
            <p:ph type="pic" idx="14"/>
          </p:nvPr>
        </p:nvSpPr>
        <p:spPr>
          <a:xfrm>
            <a:off x="6665377" y="1219200"/>
            <a:ext cx="7445457" cy="82169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406400" y="1536700"/>
            <a:ext cx="6299200" cy="723900"/>
          </a:xfrm>
          <a:prstGeom prst="rect">
            <a:avLst/>
          </a:prstGeom>
        </p:spPr>
        <p:txBody>
          <a:bodyPr/>
          <a:lstStyle/>
          <a:p>
            <a:r>
              <a:t>Title Text</a:t>
            </a:r>
          </a:p>
        </p:txBody>
      </p:sp>
      <p:sp>
        <p:nvSpPr>
          <p:cNvPr id="94" name="Body Level One…"/>
          <p:cNvSpPr txBox="1">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13"/>
          </p:nvPr>
        </p:nvSpPr>
        <p:spPr>
          <a:xfrm>
            <a:off x="5463161" y="-90805"/>
            <a:ext cx="8585201" cy="5043805"/>
          </a:xfrm>
          <a:prstGeom prst="rect">
            <a:avLst/>
          </a:prstGeom>
        </p:spPr>
        <p:txBody>
          <a:bodyPr lIns="91439" tIns="45719" rIns="91439" bIns="45719">
            <a:noAutofit/>
          </a:bodyPr>
          <a:lstStyle/>
          <a:p>
            <a:endParaRPr/>
          </a:p>
        </p:txBody>
      </p:sp>
      <p:sp>
        <p:nvSpPr>
          <p:cNvPr id="112" name="Image"/>
          <p:cNvSpPr>
            <a:spLocks noGrp="1"/>
          </p:cNvSpPr>
          <p:nvPr>
            <p:ph type="pic" sz="half" idx="14"/>
          </p:nvPr>
        </p:nvSpPr>
        <p:spPr>
          <a:xfrm>
            <a:off x="5918717" y="4660900"/>
            <a:ext cx="7669766" cy="5219700"/>
          </a:xfrm>
          <a:prstGeom prst="rect">
            <a:avLst/>
          </a:prstGeom>
        </p:spPr>
        <p:txBody>
          <a:bodyPr lIns="91439" tIns="45719" rIns="91439" bIns="45719">
            <a:noAutofit/>
          </a:bodyPr>
          <a:lstStyle/>
          <a:p>
            <a:endParaRPr/>
          </a:p>
        </p:txBody>
      </p:sp>
      <p:sp>
        <p:nvSpPr>
          <p:cNvPr id="113" name="Image"/>
          <p:cNvSpPr>
            <a:spLocks noGrp="1"/>
          </p:cNvSpPr>
          <p:nvPr>
            <p:ph type="pic" idx="15"/>
          </p:nvPr>
        </p:nvSpPr>
        <p:spPr>
          <a:xfrm>
            <a:off x="-1016000" y="-12700"/>
            <a:ext cx="8860898" cy="9779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1" r:id="rId10"/>
    <p:sldLayoutId id="2147483662" r:id="rId11"/>
    <p:sldLayoutId id="2147483663" r:id="rId12"/>
    <p:sldLayoutId id="2147483664" r:id="rId13"/>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FEC6B3A-DBA9-5828-2C07-EC0D70218EDB}"/>
              </a:ext>
            </a:extLst>
          </p:cNvPr>
          <p:cNvSpPr>
            <a:spLocks noGrp="1"/>
          </p:cNvSpPr>
          <p:nvPr>
            <p:ph type="title"/>
          </p:nvPr>
        </p:nvSpPr>
        <p:spPr>
          <a:xfrm>
            <a:off x="406400" y="2908300"/>
            <a:ext cx="12192000" cy="5651500"/>
          </a:xfrm>
        </p:spPr>
        <p:txBody>
          <a:bodyPr>
            <a:normAutofit/>
          </a:bodyPr>
          <a:lstStyle/>
          <a:p>
            <a:pPr marL="0" marR="0" indent="0" algn="ctr" defTabSz="584200" rtl="0" fontAlgn="auto" latinLnBrk="0" hangingPunct="0">
              <a:lnSpc>
                <a:spcPct val="100000"/>
              </a:lnSpc>
              <a:spcBef>
                <a:spcPts val="2400"/>
              </a:spcBef>
              <a:spcAft>
                <a:spcPts val="0"/>
              </a:spcAft>
              <a:buClrTx/>
              <a:buSzTx/>
              <a:buFontTx/>
              <a:buNone/>
              <a:tabLst/>
            </a:pPr>
            <a:r>
              <a:rPr lang="en-US" sz="11500" cap="none" dirty="0">
                <a:solidFill>
                  <a:srgbClr val="FFFFFF"/>
                </a:solidFill>
                <a:latin typeface="Avenir Next Medium"/>
                <a:ea typeface="Avenir Next Medium"/>
                <a:cs typeface="Avenir Next Medium"/>
                <a:sym typeface="Avenir Next Medium"/>
              </a:rPr>
              <a:t>Give Me The Bible</a:t>
            </a:r>
            <a:endParaRPr kumimoji="0" lang="en-US" sz="11500" b="0" i="0" u="none" strike="noStrike" cap="none" spc="0" normalizeH="0" baseline="0" dirty="0">
              <a:ln>
                <a:noFill/>
              </a:ln>
              <a:solidFill>
                <a:srgbClr val="FFFFFF"/>
              </a:solidFill>
              <a:effectLst/>
              <a:uFillTx/>
              <a:latin typeface="Avenir Next Medium"/>
              <a:ea typeface="Avenir Next Medium"/>
              <a:cs typeface="Avenir Next Medium"/>
              <a:sym typeface="Avenir Next Medium"/>
            </a:endParaRPr>
          </a:p>
        </p:txBody>
      </p:sp>
    </p:spTree>
    <p:extLst>
      <p:ext uri="{BB962C8B-B14F-4D97-AF65-F5344CB8AC3E}">
        <p14:creationId xmlns:p14="http://schemas.microsoft.com/office/powerpoint/2010/main" val="297541653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FEC6B3A-DBA9-5828-2C07-EC0D70218EDB}"/>
              </a:ext>
            </a:extLst>
          </p:cNvPr>
          <p:cNvSpPr>
            <a:spLocks noGrp="1"/>
          </p:cNvSpPr>
          <p:nvPr>
            <p:ph type="title"/>
          </p:nvPr>
        </p:nvSpPr>
        <p:spPr>
          <a:xfrm>
            <a:off x="406400" y="2908300"/>
            <a:ext cx="12192000" cy="5651500"/>
          </a:xfrm>
        </p:spPr>
        <p:txBody>
          <a:bodyPr>
            <a:normAutofit/>
          </a:bodyPr>
          <a:lstStyle/>
          <a:p>
            <a:pPr marL="0" marR="0" indent="0" algn="ctr" defTabSz="584200" rtl="0" fontAlgn="auto" latinLnBrk="0" hangingPunct="0">
              <a:lnSpc>
                <a:spcPct val="100000"/>
              </a:lnSpc>
              <a:spcBef>
                <a:spcPts val="2400"/>
              </a:spcBef>
              <a:spcAft>
                <a:spcPts val="0"/>
              </a:spcAft>
              <a:buClrTx/>
              <a:buSzTx/>
              <a:buFontTx/>
              <a:buNone/>
              <a:tabLst/>
            </a:pPr>
            <a:r>
              <a:rPr lang="en-US" sz="11500" cap="none" dirty="0">
                <a:solidFill>
                  <a:srgbClr val="FFFFFF"/>
                </a:solidFill>
                <a:latin typeface="Avenir Next Medium"/>
                <a:ea typeface="Avenir Next Medium"/>
                <a:cs typeface="Avenir Next Medium"/>
                <a:sym typeface="Avenir Next Medium"/>
              </a:rPr>
              <a:t>Give Me The Bible</a:t>
            </a:r>
            <a:endParaRPr kumimoji="0" lang="en-US" sz="11500" b="0" i="0" u="none" strike="noStrike" cap="none" spc="0" normalizeH="0" baseline="0" dirty="0">
              <a:ln>
                <a:noFill/>
              </a:ln>
              <a:solidFill>
                <a:srgbClr val="FFFFFF"/>
              </a:solidFill>
              <a:effectLst/>
              <a:uFillTx/>
              <a:latin typeface="Avenir Next Medium"/>
              <a:ea typeface="Avenir Next Medium"/>
              <a:cs typeface="Avenir Next Medium"/>
              <a:sym typeface="Avenir Next Medium"/>
            </a:endParaRPr>
          </a:p>
        </p:txBody>
      </p:sp>
    </p:spTree>
    <p:extLst>
      <p:ext uri="{BB962C8B-B14F-4D97-AF65-F5344CB8AC3E}">
        <p14:creationId xmlns:p14="http://schemas.microsoft.com/office/powerpoint/2010/main" val="1368015559"/>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A6A8293-477A-1073-7960-55543EB5DD2A}"/>
              </a:ext>
            </a:extLst>
          </p:cNvPr>
          <p:cNvSpPr txBox="1"/>
          <p:nvPr/>
        </p:nvSpPr>
        <p:spPr>
          <a:xfrm>
            <a:off x="520700" y="364771"/>
            <a:ext cx="12065000" cy="1518364"/>
          </a:xfrm>
          <a:prstGeom prst="rect">
            <a:avLst/>
          </a:prstGeom>
          <a:noFill/>
          <a:ln w="12700" cap="flat">
            <a:solidFill>
              <a:schemeClr val="bg1">
                <a:lumMod val="50000"/>
                <a:lumOff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72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Psalm 1</a:t>
            </a:r>
            <a:r>
              <a:rPr kumimoji="0" lang="en-US" sz="72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rPr>
              <a:t> </a:t>
            </a:r>
          </a:p>
        </p:txBody>
      </p:sp>
      <p:sp>
        <p:nvSpPr>
          <p:cNvPr id="4" name="TextBox 3">
            <a:extLst>
              <a:ext uri="{FF2B5EF4-FFF2-40B4-BE49-F238E27FC236}">
                <a16:creationId xmlns:a16="http://schemas.microsoft.com/office/drawing/2014/main" id="{1A596D53-02FB-8D3A-EA41-FA22DE765E4D}"/>
              </a:ext>
            </a:extLst>
          </p:cNvPr>
          <p:cNvSpPr txBox="1"/>
          <p:nvPr/>
        </p:nvSpPr>
        <p:spPr>
          <a:xfrm>
            <a:off x="520700" y="1926809"/>
            <a:ext cx="12065000"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How blessed is the man who does not walk in the counsel of the wicked, Nor stand in the path of sinners,</a:t>
            </a:r>
          </a:p>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Nor sit in the seat of scoffers!</a:t>
            </a:r>
          </a:p>
        </p:txBody>
      </p:sp>
      <p:sp>
        <p:nvSpPr>
          <p:cNvPr id="5" name="TextBox 4">
            <a:extLst>
              <a:ext uri="{FF2B5EF4-FFF2-40B4-BE49-F238E27FC236}">
                <a16:creationId xmlns:a16="http://schemas.microsoft.com/office/drawing/2014/main" id="{86F4C012-512E-BA80-3760-35AC0FB20255}"/>
              </a:ext>
            </a:extLst>
          </p:cNvPr>
          <p:cNvSpPr txBox="1"/>
          <p:nvPr/>
        </p:nvSpPr>
        <p:spPr>
          <a:xfrm>
            <a:off x="419100" y="4176523"/>
            <a:ext cx="12065000"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But his delight is in the Law of the Lord,</a:t>
            </a:r>
          </a:p>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And in His Law he meditates day and night.</a:t>
            </a:r>
          </a:p>
        </p:txBody>
      </p:sp>
      <p:sp>
        <p:nvSpPr>
          <p:cNvPr id="8" name="TextBox 7">
            <a:extLst>
              <a:ext uri="{FF2B5EF4-FFF2-40B4-BE49-F238E27FC236}">
                <a16:creationId xmlns:a16="http://schemas.microsoft.com/office/drawing/2014/main" id="{36BE9448-A772-EAEA-2EFF-01BA6F14116E}"/>
              </a:ext>
            </a:extLst>
          </p:cNvPr>
          <p:cNvSpPr txBox="1"/>
          <p:nvPr/>
        </p:nvSpPr>
        <p:spPr>
          <a:xfrm>
            <a:off x="533400" y="5756443"/>
            <a:ext cx="12065000" cy="30572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He will be like a tree firmly planted by streams of water,</a:t>
            </a:r>
          </a:p>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Which yields its fruit in its season </a:t>
            </a:r>
          </a:p>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And its leaf does not wither; </a:t>
            </a:r>
          </a:p>
          <a:p>
            <a:pPr marL="0" indent="0" algn="ctr" defTabSz="0">
              <a:lnSpc>
                <a:spcPct val="120000"/>
              </a:lnSpc>
              <a:spcBef>
                <a:spcPts val="0"/>
              </a:spcBef>
              <a:spcAft>
                <a:spcPts val="0"/>
              </a:spcAft>
              <a:buNone/>
            </a:pPr>
            <a:r>
              <a:rPr lang="en-US" sz="4000" spc="-150" dirty="0">
                <a:solidFill>
                  <a:srgbClr val="FFFFFF"/>
                </a:solidFill>
                <a:latin typeface="Avenir Next LT Pro" panose="020B0504020202020204" pitchFamily="34" charset="0"/>
              </a:rPr>
              <a:t>And in whatever he does, he prospers.</a:t>
            </a:r>
          </a:p>
        </p:txBody>
      </p:sp>
    </p:spTree>
    <p:extLst>
      <p:ext uri="{BB962C8B-B14F-4D97-AF65-F5344CB8AC3E}">
        <p14:creationId xmlns:p14="http://schemas.microsoft.com/office/powerpoint/2010/main" val="36286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12000"/>
                                  </p:stCondLst>
                                  <p:childTnLst>
                                    <p:animClr clrSpc="rgb" dir="cw">
                                      <p:cBhvr override="childStyle">
                                        <p:cTn id="6" dur="2000" fill="hold"/>
                                        <p:tgtEl>
                                          <p:spTgt spid="5">
                                            <p:txEl>
                                              <p:pRg st="0" end="0"/>
                                            </p:txEl>
                                          </p:spTgt>
                                        </p:tgtEl>
                                        <p:attrNameLst>
                                          <p:attrName>style.color</p:attrName>
                                        </p:attrNameLst>
                                      </p:cBhvr>
                                      <p:to>
                                        <a:srgbClr val="FFFF00"/>
                                      </p:to>
                                    </p:animClr>
                                    <p:animClr clrSpc="rgb" dir="cw">
                                      <p:cBhvr>
                                        <p:cTn id="7" dur="2000" fill="hold"/>
                                        <p:tgtEl>
                                          <p:spTgt spid="5">
                                            <p:txEl>
                                              <p:pRg st="0" end="0"/>
                                            </p:txEl>
                                          </p:spTgt>
                                        </p:tgtEl>
                                        <p:attrNameLst>
                                          <p:attrName>fillcolor</p:attrName>
                                        </p:attrNameLst>
                                      </p:cBhvr>
                                      <p:to>
                                        <a:srgbClr val="FFFF00"/>
                                      </p:to>
                                    </p:animClr>
                                    <p:set>
                                      <p:cBhvr>
                                        <p:cTn id="8" dur="2000" fill="hold"/>
                                        <p:tgtEl>
                                          <p:spTgt spid="5">
                                            <p:txEl>
                                              <p:pRg st="0" end="0"/>
                                            </p:txEl>
                                          </p:spTgt>
                                        </p:tgtEl>
                                        <p:attrNameLst>
                                          <p:attrName>fill.type</p:attrName>
                                        </p:attrNameLst>
                                      </p:cBhvr>
                                      <p:to>
                                        <p:strVal val="solid"/>
                                      </p:to>
                                    </p:set>
                                    <p:set>
                                      <p:cBhvr>
                                        <p:cTn id="9" dur="2000" fill="hold"/>
                                        <p:tgtEl>
                                          <p:spTgt spid="5">
                                            <p:txEl>
                                              <p:pRg st="0" end="0"/>
                                            </p:txEl>
                                          </p:spTgt>
                                        </p:tgtEl>
                                        <p:attrNameLst>
                                          <p:attrName>fill.on</p:attrName>
                                        </p:attrNameLst>
                                      </p:cBhvr>
                                      <p:to>
                                        <p:strVal val="true"/>
                                      </p:to>
                                    </p:set>
                                  </p:childTnLst>
                                </p:cTn>
                              </p:par>
                              <p:par>
                                <p:cTn id="10" presetID="19" presetClass="emph" presetSubtype="0" fill="hold" nodeType="withEffect">
                                  <p:stCondLst>
                                    <p:cond delay="12000"/>
                                  </p:stCondLst>
                                  <p:childTnLst>
                                    <p:animClr clrSpc="rgb" dir="cw">
                                      <p:cBhvr override="childStyle">
                                        <p:cTn id="11" dur="2000" fill="hold"/>
                                        <p:tgtEl>
                                          <p:spTgt spid="5">
                                            <p:txEl>
                                              <p:pRg st="1" end="1"/>
                                            </p:txEl>
                                          </p:spTgt>
                                        </p:tgtEl>
                                        <p:attrNameLst>
                                          <p:attrName>style.color</p:attrName>
                                        </p:attrNameLst>
                                      </p:cBhvr>
                                      <p:to>
                                        <a:srgbClr val="FFFF00"/>
                                      </p:to>
                                    </p:animClr>
                                    <p:animClr clrSpc="rgb" dir="cw">
                                      <p:cBhvr>
                                        <p:cTn id="12" dur="2000" fill="hold"/>
                                        <p:tgtEl>
                                          <p:spTgt spid="5">
                                            <p:txEl>
                                              <p:pRg st="1" end="1"/>
                                            </p:txEl>
                                          </p:spTgt>
                                        </p:tgtEl>
                                        <p:attrNameLst>
                                          <p:attrName>fillcolor</p:attrName>
                                        </p:attrNameLst>
                                      </p:cBhvr>
                                      <p:to>
                                        <a:srgbClr val="FFFF00"/>
                                      </p:to>
                                    </p:animClr>
                                    <p:set>
                                      <p:cBhvr>
                                        <p:cTn id="13" dur="2000" fill="hold"/>
                                        <p:tgtEl>
                                          <p:spTgt spid="5">
                                            <p:txEl>
                                              <p:pRg st="1" end="1"/>
                                            </p:txEl>
                                          </p:spTgt>
                                        </p:tgtEl>
                                        <p:attrNameLst>
                                          <p:attrName>fill.type</p:attrName>
                                        </p:attrNameLst>
                                      </p:cBhvr>
                                      <p:to>
                                        <p:strVal val="solid"/>
                                      </p:to>
                                    </p:set>
                                    <p:set>
                                      <p:cBhvr>
                                        <p:cTn id="14" dur="2000" fill="hold"/>
                                        <p:tgtEl>
                                          <p:spTgt spid="5">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8C8D77-E9FC-2D98-F1B7-E46A54146BF6}"/>
              </a:ext>
            </a:extLst>
          </p:cNvPr>
          <p:cNvSpPr txBox="1"/>
          <p:nvPr/>
        </p:nvSpPr>
        <p:spPr>
          <a:xfrm>
            <a:off x="127000" y="2164682"/>
            <a:ext cx="12750800" cy="7223760"/>
          </a:xfrm>
          <a:prstGeom prst="rect">
            <a:avLst/>
          </a:prstGeom>
          <a:noFill/>
          <a:ln w="12700" cap="flat">
            <a:solidFill>
              <a:schemeClr val="bg1">
                <a:lumMod val="50000"/>
                <a:lumOff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indent="0" algn="ctr" defTabSz="0">
              <a:lnSpc>
                <a:spcPct val="120000"/>
              </a:lnSpc>
              <a:spcBef>
                <a:spcPts val="0"/>
              </a:spcBef>
              <a:spcAft>
                <a:spcPts val="0"/>
              </a:spcAft>
              <a:buNone/>
            </a:pPr>
            <a:r>
              <a:rPr lang="en-US" sz="3900" spc="-150" dirty="0">
                <a:solidFill>
                  <a:srgbClr val="FFFFFF"/>
                </a:solidFill>
                <a:latin typeface="Avenir Next LT Pro" panose="020B0504020202020204" pitchFamily="34" charset="0"/>
              </a:rPr>
              <a:t>Finally, be strong in the Lord and in the strength of His might.  </a:t>
            </a:r>
          </a:p>
          <a:p>
            <a:pPr marL="0" indent="0" algn="ctr" defTabSz="0">
              <a:lnSpc>
                <a:spcPct val="120000"/>
              </a:lnSpc>
              <a:spcBef>
                <a:spcPts val="0"/>
              </a:spcBef>
              <a:spcAft>
                <a:spcPts val="0"/>
              </a:spcAft>
              <a:buNone/>
            </a:pPr>
            <a:r>
              <a:rPr lang="en-US" sz="3900" spc="-150" dirty="0">
                <a:solidFill>
                  <a:srgbClr val="FFFFFF"/>
                </a:solidFill>
                <a:latin typeface="Avenir Next LT Pro" panose="020B0504020202020204" pitchFamily="34" charset="0"/>
              </a:rPr>
              <a:t>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  Therefore, take up the full armor of God, </a:t>
            </a:r>
          </a:p>
          <a:p>
            <a:pPr marL="0" indent="0" algn="ctr" defTabSz="0">
              <a:lnSpc>
                <a:spcPct val="120000"/>
              </a:lnSpc>
              <a:spcBef>
                <a:spcPts val="0"/>
              </a:spcBef>
              <a:spcAft>
                <a:spcPts val="0"/>
              </a:spcAft>
              <a:buNone/>
            </a:pPr>
            <a:r>
              <a:rPr lang="en-US" sz="3900" spc="-150" dirty="0">
                <a:solidFill>
                  <a:srgbClr val="FFFFFF"/>
                </a:solidFill>
                <a:latin typeface="Avenir Next LT Pro" panose="020B0504020202020204" pitchFamily="34" charset="0"/>
              </a:rPr>
              <a:t>so that you will be able to resist in the evil day, and have done every to stand firm.</a:t>
            </a:r>
          </a:p>
        </p:txBody>
      </p:sp>
      <p:sp>
        <p:nvSpPr>
          <p:cNvPr id="2" name="TextBox 1">
            <a:extLst>
              <a:ext uri="{FF2B5EF4-FFF2-40B4-BE49-F238E27FC236}">
                <a16:creationId xmlns:a16="http://schemas.microsoft.com/office/drawing/2014/main" id="{2F6C7535-80AD-855F-1884-36C59A39A0FD}"/>
              </a:ext>
            </a:extLst>
          </p:cNvPr>
          <p:cNvSpPr txBox="1"/>
          <p:nvPr/>
        </p:nvSpPr>
        <p:spPr>
          <a:xfrm>
            <a:off x="307975" y="987415"/>
            <a:ext cx="12388850" cy="4572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6000" b="0" i="0" u="none" strike="noStrike" cap="none" spc="0" normalizeH="0" baseline="0" dirty="0">
                <a:ln>
                  <a:noFill/>
                </a:ln>
                <a:solidFill>
                  <a:srgbClr val="00B0F0"/>
                </a:solidFill>
                <a:effectLst/>
                <a:uFillTx/>
                <a:latin typeface="Avenir Next Medium"/>
                <a:ea typeface="Avenir Next Medium"/>
                <a:cs typeface="Avenir Next Medium"/>
                <a:sym typeface="Avenir Next Medium"/>
              </a:rPr>
              <a:t>The Armor of God | Ephesians 6:10-13</a:t>
            </a:r>
          </a:p>
        </p:txBody>
      </p:sp>
    </p:spTree>
    <p:extLst>
      <p:ext uri="{BB962C8B-B14F-4D97-AF65-F5344CB8AC3E}">
        <p14:creationId xmlns:p14="http://schemas.microsoft.com/office/powerpoint/2010/main" val="31993864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4000"/>
                                  </p:stCondLst>
                                  <p:childTnLst>
                                    <p:animClr clrSpc="rgb" dir="cw">
                                      <p:cBhvr override="childStyle">
                                        <p:cTn id="6" dur="2000" fill="hold"/>
                                        <p:tgtEl>
                                          <p:spTgt spid="6">
                                            <p:txEl>
                                              <p:pRg st="1" end="1"/>
                                            </p:txEl>
                                          </p:spTgt>
                                        </p:tgtEl>
                                        <p:attrNameLst>
                                          <p:attrName>style.color</p:attrName>
                                        </p:attrNameLst>
                                      </p:cBhvr>
                                      <p:to>
                                        <a:srgbClr val="FFFF00"/>
                                      </p:to>
                                    </p:animClr>
                                    <p:animClr clrSpc="rgb" dir="cw">
                                      <p:cBhvr>
                                        <p:cTn id="7" dur="2000" fill="hold"/>
                                        <p:tgtEl>
                                          <p:spTgt spid="6">
                                            <p:txEl>
                                              <p:pRg st="1" end="1"/>
                                            </p:txEl>
                                          </p:spTgt>
                                        </p:tgtEl>
                                        <p:attrNameLst>
                                          <p:attrName>fillcolor</p:attrName>
                                        </p:attrNameLst>
                                      </p:cBhvr>
                                      <p:to>
                                        <a:srgbClr val="FFFF00"/>
                                      </p:to>
                                    </p:animClr>
                                    <p:set>
                                      <p:cBhvr>
                                        <p:cTn id="8" dur="2000" fill="hold"/>
                                        <p:tgtEl>
                                          <p:spTgt spid="6">
                                            <p:txEl>
                                              <p:pRg st="1" end="1"/>
                                            </p:txEl>
                                          </p:spTgt>
                                        </p:tgtEl>
                                        <p:attrNameLst>
                                          <p:attrName>fill.type</p:attrName>
                                        </p:attrNameLst>
                                      </p:cBhvr>
                                      <p:to>
                                        <p:strVal val="solid"/>
                                      </p:to>
                                    </p:set>
                                    <p:set>
                                      <p:cBhvr>
                                        <p:cTn id="9" dur="2000" fill="hold"/>
                                        <p:tgtEl>
                                          <p:spTgt spid="6">
                                            <p:txEl>
                                              <p:pRg st="1" end="1"/>
                                            </p:txEl>
                                          </p:spTgt>
                                        </p:tgtEl>
                                        <p:attrNameLst>
                                          <p:attrName>fill.on</p:attrName>
                                        </p:attrNameLst>
                                      </p:cBhvr>
                                      <p:to>
                                        <p:strVal val="true"/>
                                      </p:to>
                                    </p:set>
                                  </p:childTnLst>
                                </p:cTn>
                              </p:par>
                              <p:par>
                                <p:cTn id="10" presetID="19" presetClass="emph" presetSubtype="0" fill="hold" nodeType="withEffect">
                                  <p:stCondLst>
                                    <p:cond delay="4000"/>
                                  </p:stCondLst>
                                  <p:childTnLst>
                                    <p:animClr clrSpc="rgb" dir="cw">
                                      <p:cBhvr override="childStyle">
                                        <p:cTn id="11" dur="2000" fill="hold"/>
                                        <p:tgtEl>
                                          <p:spTgt spid="6">
                                            <p:txEl>
                                              <p:pRg st="2" end="2"/>
                                            </p:txEl>
                                          </p:spTgt>
                                        </p:tgtEl>
                                        <p:attrNameLst>
                                          <p:attrName>style.color</p:attrName>
                                        </p:attrNameLst>
                                      </p:cBhvr>
                                      <p:to>
                                        <a:srgbClr val="FFFF00"/>
                                      </p:to>
                                    </p:animClr>
                                    <p:animClr clrSpc="rgb" dir="cw">
                                      <p:cBhvr>
                                        <p:cTn id="12" dur="2000" fill="hold"/>
                                        <p:tgtEl>
                                          <p:spTgt spid="6">
                                            <p:txEl>
                                              <p:pRg st="2" end="2"/>
                                            </p:txEl>
                                          </p:spTgt>
                                        </p:tgtEl>
                                        <p:attrNameLst>
                                          <p:attrName>fillcolor</p:attrName>
                                        </p:attrNameLst>
                                      </p:cBhvr>
                                      <p:to>
                                        <a:srgbClr val="FFFF00"/>
                                      </p:to>
                                    </p:animClr>
                                    <p:set>
                                      <p:cBhvr>
                                        <p:cTn id="13" dur="2000" fill="hold"/>
                                        <p:tgtEl>
                                          <p:spTgt spid="6">
                                            <p:txEl>
                                              <p:pRg st="2" end="2"/>
                                            </p:txEl>
                                          </p:spTgt>
                                        </p:tgtEl>
                                        <p:attrNameLst>
                                          <p:attrName>fill.type</p:attrName>
                                        </p:attrNameLst>
                                      </p:cBhvr>
                                      <p:to>
                                        <p:strVal val="solid"/>
                                      </p:to>
                                    </p:set>
                                    <p:set>
                                      <p:cBhvr>
                                        <p:cTn id="14" dur="20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81B5A6-6EE0-3EB3-B2E4-8973169C71BD}"/>
              </a:ext>
            </a:extLst>
          </p:cNvPr>
          <p:cNvSpPr txBox="1"/>
          <p:nvPr/>
        </p:nvSpPr>
        <p:spPr>
          <a:xfrm>
            <a:off x="368300" y="17126"/>
            <a:ext cx="122682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lang="en-US" sz="4800" dirty="0">
                <a:solidFill>
                  <a:srgbClr val="FFFF00"/>
                </a:solidFill>
              </a:rPr>
              <a:t>Nothing New Under the Sun </a:t>
            </a:r>
            <a:endParaRPr kumimoji="0" lang="en-US" sz="4800" b="0" i="0" u="none" strike="noStrike" cap="none" spc="0" normalizeH="0" baseline="0" dirty="0">
              <a:ln>
                <a:noFill/>
              </a:ln>
              <a:solidFill>
                <a:srgbClr val="FFFF00"/>
              </a:solidFill>
              <a:effectLst/>
              <a:uFillTx/>
              <a:latin typeface="Avenir Next Medium"/>
              <a:ea typeface="Avenir Next Medium"/>
              <a:cs typeface="Avenir Next Medium"/>
              <a:sym typeface="Avenir Next Medium"/>
            </a:endParaRPr>
          </a:p>
        </p:txBody>
      </p:sp>
      <p:sp>
        <p:nvSpPr>
          <p:cNvPr id="4" name="TextBox 3">
            <a:extLst>
              <a:ext uri="{FF2B5EF4-FFF2-40B4-BE49-F238E27FC236}">
                <a16:creationId xmlns:a16="http://schemas.microsoft.com/office/drawing/2014/main" id="{DD59ED76-FBA1-5A2C-C8C7-4A99CF1EE754}"/>
              </a:ext>
            </a:extLst>
          </p:cNvPr>
          <p:cNvSpPr txBox="1"/>
          <p:nvPr/>
        </p:nvSpPr>
        <p:spPr>
          <a:xfrm>
            <a:off x="368300" y="4000898"/>
            <a:ext cx="12268200" cy="3334246"/>
          </a:xfrm>
          <a:prstGeom prst="rect">
            <a:avLst/>
          </a:prstGeom>
          <a:no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lang="en-US" sz="3700" dirty="0">
                <a:solidFill>
                  <a:srgbClr val="FFFFFF"/>
                </a:solidFill>
              </a:rPr>
              <a:t>Deuteronomy 6:6-9 </a:t>
            </a:r>
            <a:r>
              <a:rPr lang="en-US" sz="3700" dirty="0">
                <a:solidFill>
                  <a:schemeClr val="bg1">
                    <a:lumMod val="10000"/>
                    <a:lumOff val="90000"/>
                  </a:schemeClr>
                </a:solidFill>
              </a:rPr>
              <a:t>“</a:t>
            </a:r>
            <a:r>
              <a:rPr lang="en-US" sz="3700" dirty="0">
                <a:solidFill>
                  <a:srgbClr val="00B0F0"/>
                </a:solidFill>
              </a:rPr>
              <a:t>These words, which I am commanding you today, shall be on your heart</a:t>
            </a:r>
            <a:r>
              <a:rPr lang="en-US" sz="3700" dirty="0">
                <a:solidFill>
                  <a:schemeClr val="bg1">
                    <a:lumMod val="10000"/>
                    <a:lumOff val="90000"/>
                  </a:schemeClr>
                </a:solidFill>
              </a:rPr>
              <a:t>.  </a:t>
            </a:r>
            <a:r>
              <a:rPr lang="en-US" sz="3700" dirty="0">
                <a:solidFill>
                  <a:srgbClr val="FFFFFF"/>
                </a:solidFill>
              </a:rPr>
              <a:t>You shall teach them diligently to your sons and shall talk of them when you sit in your house and when you walk by the way and when you lie down and when you rise up.”</a:t>
            </a:r>
            <a:endParaRPr kumimoji="0" lang="en-US" sz="3700" b="0" i="0" u="none" strike="noStrike" cap="none" spc="0" normalizeH="0" baseline="0" dirty="0">
              <a:ln>
                <a:noFill/>
              </a:ln>
              <a:solidFill>
                <a:srgbClr val="FFFFFF"/>
              </a:solidFill>
              <a:effectLst/>
              <a:uFillTx/>
              <a:sym typeface="Avenir Next Medium"/>
            </a:endParaRPr>
          </a:p>
        </p:txBody>
      </p:sp>
      <p:sp>
        <p:nvSpPr>
          <p:cNvPr id="5" name="TextBox 4">
            <a:extLst>
              <a:ext uri="{FF2B5EF4-FFF2-40B4-BE49-F238E27FC236}">
                <a16:creationId xmlns:a16="http://schemas.microsoft.com/office/drawing/2014/main" id="{D0ABEFFF-BFE5-5AEE-74E4-9E8C7CFFD37E}"/>
              </a:ext>
            </a:extLst>
          </p:cNvPr>
          <p:cNvSpPr txBox="1"/>
          <p:nvPr/>
        </p:nvSpPr>
        <p:spPr>
          <a:xfrm>
            <a:off x="368300" y="1158052"/>
            <a:ext cx="12268200" cy="2687915"/>
          </a:xfrm>
          <a:prstGeom prst="rect">
            <a:avLst/>
          </a:prstGeom>
          <a:noFill/>
          <a:ln w="12700" cap="flat">
            <a:solidFill>
              <a:schemeClr val="bg1">
                <a:lumMod val="25000"/>
                <a:lumOff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37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Genesis 6:5-6 “Then the Lord saw that </a:t>
            </a:r>
            <a:r>
              <a:rPr kumimoji="0" lang="en-US" sz="3700" b="0" i="0" u="none" strike="noStrike" cap="none" spc="0" normalizeH="0" baseline="0" dirty="0">
                <a:ln>
                  <a:noFill/>
                </a:ln>
                <a:solidFill>
                  <a:srgbClr val="00B0F0"/>
                </a:solidFill>
                <a:effectLst/>
                <a:uFillTx/>
                <a:latin typeface="Avenir Next Medium"/>
                <a:ea typeface="Avenir Next Medium"/>
                <a:cs typeface="Avenir Next Medium"/>
                <a:sym typeface="Avenir Next Medium"/>
              </a:rPr>
              <a:t>the wickedness of man was great on the earth, and that every intent of the thoughts of his heart was only evil continually</a:t>
            </a:r>
            <a:r>
              <a:rPr kumimoji="0" lang="en-US" sz="37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rPr>
              <a:t>.  </a:t>
            </a:r>
            <a:r>
              <a:rPr kumimoji="0" lang="en-US" sz="37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The Lord was sorry that He ad made man on the earth, and He was grieved in His heart.”</a:t>
            </a:r>
          </a:p>
        </p:txBody>
      </p:sp>
      <p:sp>
        <p:nvSpPr>
          <p:cNvPr id="6" name="TextBox 5">
            <a:extLst>
              <a:ext uri="{FF2B5EF4-FFF2-40B4-BE49-F238E27FC236}">
                <a16:creationId xmlns:a16="http://schemas.microsoft.com/office/drawing/2014/main" id="{00BFE442-5753-1100-B6A5-F3FC1084FA6B}"/>
              </a:ext>
            </a:extLst>
          </p:cNvPr>
          <p:cNvSpPr txBox="1"/>
          <p:nvPr/>
        </p:nvSpPr>
        <p:spPr>
          <a:xfrm>
            <a:off x="2514600" y="7479666"/>
            <a:ext cx="7826188"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6">
              <a:spcBef>
                <a:spcPts val="0"/>
              </a:spcBef>
              <a:buFontTx/>
              <a:buAutoNum type="arabicPeriod"/>
            </a:pPr>
            <a:r>
              <a:rPr kumimoji="0" lang="en-US" sz="4000" b="0" i="0" u="none" strike="noStrike" cap="none" spc="0" normalizeH="0" baseline="0" dirty="0">
                <a:ln>
                  <a:noFill/>
                </a:ln>
                <a:solidFill>
                  <a:srgbClr val="FFFF00"/>
                </a:solidFill>
                <a:effectLst/>
                <a:uFillTx/>
                <a:latin typeface="Avenir Next Medium"/>
                <a:ea typeface="Avenir Next Medium"/>
                <a:cs typeface="Avenir Next Medium"/>
                <a:sym typeface="Avenir Next Medium"/>
              </a:rPr>
              <a:t>Adopt a book of the Bible for 2024</a:t>
            </a:r>
          </a:p>
          <a:p>
            <a:pPr lvl="6">
              <a:spcBef>
                <a:spcPts val="0"/>
              </a:spcBef>
              <a:buFontTx/>
              <a:buAutoNum type="arabicPeriod"/>
            </a:pPr>
            <a:r>
              <a:rPr lang="en-US" sz="4000" dirty="0">
                <a:solidFill>
                  <a:srgbClr val="FFFF00"/>
                </a:solidFill>
              </a:rPr>
              <a:t>Commit passages to memory </a:t>
            </a:r>
          </a:p>
          <a:p>
            <a:pPr lvl="6">
              <a:spcBef>
                <a:spcPts val="0"/>
              </a:spcBef>
              <a:buFontTx/>
              <a:buAutoNum type="arabicPeriod"/>
            </a:pPr>
            <a:r>
              <a:rPr kumimoji="0" lang="en-US" sz="4000" b="0" i="0" u="none" strike="noStrike" cap="none" spc="0" normalizeH="0" baseline="0" dirty="0">
                <a:ln>
                  <a:noFill/>
                </a:ln>
                <a:solidFill>
                  <a:srgbClr val="FFFF00"/>
                </a:solidFill>
                <a:effectLst/>
                <a:uFillTx/>
                <a:latin typeface="Avenir Next Medium"/>
                <a:ea typeface="Avenir Next Medium"/>
                <a:cs typeface="Avenir Next Medium"/>
                <a:sym typeface="Avenir Next Medium"/>
              </a:rPr>
              <a:t>Get active in group Bible classes</a:t>
            </a:r>
          </a:p>
        </p:txBody>
      </p:sp>
    </p:spTree>
    <p:extLst>
      <p:ext uri="{BB962C8B-B14F-4D97-AF65-F5344CB8AC3E}">
        <p14:creationId xmlns:p14="http://schemas.microsoft.com/office/powerpoint/2010/main" val="336104154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181AD-E366-583E-ABC7-732F668DDB09}"/>
              </a:ext>
            </a:extLst>
          </p:cNvPr>
          <p:cNvSpPr txBox="1"/>
          <p:nvPr/>
        </p:nvSpPr>
        <p:spPr>
          <a:xfrm>
            <a:off x="546100" y="634902"/>
            <a:ext cx="11912600"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2400"/>
              </a:spcBef>
              <a:spcAft>
                <a:spcPts val="0"/>
              </a:spcAft>
              <a:buClrTx/>
              <a:buSzTx/>
              <a:buFontTx/>
              <a:buNone/>
              <a:tabLst/>
            </a:pPr>
            <a:r>
              <a:rPr kumimoji="0" lang="en-US" sz="60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Give me the Bible so that I may . . .  </a:t>
            </a:r>
          </a:p>
        </p:txBody>
      </p:sp>
      <p:sp>
        <p:nvSpPr>
          <p:cNvPr id="3" name="TextBox 2">
            <a:extLst>
              <a:ext uri="{FF2B5EF4-FFF2-40B4-BE49-F238E27FC236}">
                <a16:creationId xmlns:a16="http://schemas.microsoft.com/office/drawing/2014/main" id="{257C41F8-F02E-B38B-3633-E7DA7A85DF3E}"/>
              </a:ext>
            </a:extLst>
          </p:cNvPr>
          <p:cNvSpPr txBox="1"/>
          <p:nvPr/>
        </p:nvSpPr>
        <p:spPr>
          <a:xfrm>
            <a:off x="279400" y="2459274"/>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a:t>
            </a:r>
            <a:r>
              <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abstain from sin in times of temptation </a:t>
            </a:r>
          </a:p>
        </p:txBody>
      </p:sp>
      <p:sp>
        <p:nvSpPr>
          <p:cNvPr id="4" name="TextBox 3">
            <a:extLst>
              <a:ext uri="{FF2B5EF4-FFF2-40B4-BE49-F238E27FC236}">
                <a16:creationId xmlns:a16="http://schemas.microsoft.com/office/drawing/2014/main" id="{77210C7B-6D11-C183-6262-EEF0859DB875}"/>
              </a:ext>
            </a:extLst>
          </p:cNvPr>
          <p:cNvSpPr txBox="1"/>
          <p:nvPr/>
        </p:nvSpPr>
        <p:spPr>
          <a:xfrm>
            <a:off x="279400" y="3695319"/>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refute false teaching </a:t>
            </a:r>
            <a:endParaRPr kumimoji="0" lang="en-US" sz="4800" b="0" i="0" u="none" strike="noStrike" cap="none" spc="0" normalizeH="0" baseline="0" dirty="0">
              <a:ln>
                <a:noFill/>
              </a:ln>
              <a:solidFill>
                <a:srgbClr val="FFFFFF"/>
              </a:solidFill>
              <a:effectLst/>
              <a:uFillTx/>
              <a:sym typeface="Avenir Next Medium"/>
            </a:endParaRPr>
          </a:p>
        </p:txBody>
      </p:sp>
      <p:sp>
        <p:nvSpPr>
          <p:cNvPr id="5" name="TextBox 4">
            <a:extLst>
              <a:ext uri="{FF2B5EF4-FFF2-40B4-BE49-F238E27FC236}">
                <a16:creationId xmlns:a16="http://schemas.microsoft.com/office/drawing/2014/main" id="{C3A78AD0-F469-4A04-2585-66E8BF4B0A44}"/>
              </a:ext>
            </a:extLst>
          </p:cNvPr>
          <p:cNvSpPr txBox="1"/>
          <p:nvPr/>
        </p:nvSpPr>
        <p:spPr>
          <a:xfrm>
            <a:off x="273050" y="4931364"/>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be victorious over Satan </a:t>
            </a:r>
            <a:endParaRPr kumimoji="0" lang="en-US" sz="4800" b="0" i="0" u="none" strike="noStrike" cap="none" spc="0" normalizeH="0" baseline="0" dirty="0">
              <a:ln>
                <a:noFill/>
              </a:ln>
              <a:solidFill>
                <a:srgbClr val="FFFFFF"/>
              </a:solidFill>
              <a:effectLst/>
              <a:uFillTx/>
              <a:sym typeface="Avenir Next Medium"/>
            </a:endParaRPr>
          </a:p>
        </p:txBody>
      </p:sp>
      <p:sp>
        <p:nvSpPr>
          <p:cNvPr id="6" name="TextBox 5">
            <a:extLst>
              <a:ext uri="{FF2B5EF4-FFF2-40B4-BE49-F238E27FC236}">
                <a16:creationId xmlns:a16="http://schemas.microsoft.com/office/drawing/2014/main" id="{9E933B00-6396-84DA-4AE0-48A6E6B7A175}"/>
              </a:ext>
            </a:extLst>
          </p:cNvPr>
          <p:cNvSpPr txBox="1"/>
          <p:nvPr/>
        </p:nvSpPr>
        <p:spPr>
          <a:xfrm>
            <a:off x="406400" y="6668110"/>
            <a:ext cx="12052300" cy="2195473"/>
          </a:xfrm>
          <a:prstGeom prst="rect">
            <a:avLst/>
          </a:prstGeom>
          <a:solidFill>
            <a:schemeClr val="accent5">
              <a:lumMod val="75000"/>
            </a:schemeClr>
          </a:solid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8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rPr>
              <a:t>The Power of Scripture in Jesus’ Temptation</a:t>
            </a:r>
          </a:p>
          <a:p>
            <a:pPr marL="0" marR="0" indent="0" algn="ctr" defTabSz="584200" rtl="0" fontAlgn="auto" latinLnBrk="0" hangingPunct="0">
              <a:lnSpc>
                <a:spcPct val="100000"/>
              </a:lnSpc>
              <a:spcBef>
                <a:spcPts val="2400"/>
              </a:spcBef>
              <a:spcAft>
                <a:spcPts val="0"/>
              </a:spcAft>
              <a:buClrTx/>
              <a:buSzTx/>
              <a:buFontTx/>
              <a:buNone/>
              <a:tabLst/>
            </a:pPr>
            <a:r>
              <a:rPr lang="en-US" sz="4800" dirty="0">
                <a:solidFill>
                  <a:schemeClr val="bg1">
                    <a:lumMod val="10000"/>
                    <a:lumOff val="90000"/>
                  </a:schemeClr>
                </a:solidFill>
              </a:rPr>
              <a:t>Matthew 4:1-10</a:t>
            </a:r>
            <a:endParaRPr kumimoji="0" lang="en-US" sz="48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endParaRPr>
          </a:p>
        </p:txBody>
      </p:sp>
    </p:spTree>
    <p:extLst>
      <p:ext uri="{BB962C8B-B14F-4D97-AF65-F5344CB8AC3E}">
        <p14:creationId xmlns:p14="http://schemas.microsoft.com/office/powerpoint/2010/main" val="373239357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012804-0368-5314-5143-070A31A97C5E}"/>
              </a:ext>
            </a:extLst>
          </p:cNvPr>
          <p:cNvSpPr txBox="1"/>
          <p:nvPr/>
        </p:nvSpPr>
        <p:spPr>
          <a:xfrm>
            <a:off x="368300" y="617052"/>
            <a:ext cx="12192000" cy="16106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marR="0" indent="-571500" algn="l" defTabSz="584200" rtl="0" fontAlgn="auto" latinLnBrk="0" hangingPunct="0">
              <a:lnSpc>
                <a:spcPct val="100000"/>
              </a:lnSpc>
              <a:spcBef>
                <a:spcPts val="2400"/>
              </a:spcBef>
              <a:spcAft>
                <a:spcPts val="0"/>
              </a:spcAft>
              <a:buClrTx/>
              <a:buSzTx/>
              <a:buFont typeface="Arial" panose="020B0604020202020204" pitchFamily="34" charset="0"/>
              <a:buChar char="•"/>
              <a:tabLst/>
            </a:pPr>
            <a:r>
              <a:rPr kumimoji="0" lang="en-US" sz="39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Give me the Bible so that I may refute the devil and abstain from sin in times of temptation!</a:t>
            </a:r>
          </a:p>
        </p:txBody>
      </p:sp>
      <p:sp>
        <p:nvSpPr>
          <p:cNvPr id="3" name="TextBox 2">
            <a:extLst>
              <a:ext uri="{FF2B5EF4-FFF2-40B4-BE49-F238E27FC236}">
                <a16:creationId xmlns:a16="http://schemas.microsoft.com/office/drawing/2014/main" id="{EF23AF97-D57D-48A4-73C7-35DE72126A68}"/>
              </a:ext>
            </a:extLst>
          </p:cNvPr>
          <p:cNvSpPr txBox="1"/>
          <p:nvPr/>
        </p:nvSpPr>
        <p:spPr>
          <a:xfrm>
            <a:off x="368300" y="2202394"/>
            <a:ext cx="12192000" cy="10105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marR="0" indent="-571500" algn="l" defTabSz="584200" rtl="0" fontAlgn="auto" latinLnBrk="0" hangingPunct="0">
              <a:lnSpc>
                <a:spcPct val="100000"/>
              </a:lnSpc>
              <a:spcBef>
                <a:spcPts val="2400"/>
              </a:spcBef>
              <a:spcAft>
                <a:spcPts val="0"/>
              </a:spcAft>
              <a:buClrTx/>
              <a:buSzTx/>
              <a:buFont typeface="Arial" panose="020B0604020202020204" pitchFamily="34" charset="0"/>
              <a:buChar char="•"/>
              <a:tabLst/>
            </a:pPr>
            <a:r>
              <a:rPr kumimoji="0" lang="en-US" sz="39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Action Item: Memorize Scripture – Word for Word </a:t>
            </a:r>
          </a:p>
        </p:txBody>
      </p:sp>
      <p:sp>
        <p:nvSpPr>
          <p:cNvPr id="4" name="TextBox 3">
            <a:extLst>
              <a:ext uri="{FF2B5EF4-FFF2-40B4-BE49-F238E27FC236}">
                <a16:creationId xmlns:a16="http://schemas.microsoft.com/office/drawing/2014/main" id="{2BEF3E85-D675-D076-AD2C-4A3BB23BCAB8}"/>
              </a:ext>
            </a:extLst>
          </p:cNvPr>
          <p:cNvSpPr txBox="1"/>
          <p:nvPr/>
        </p:nvSpPr>
        <p:spPr>
          <a:xfrm>
            <a:off x="177800" y="3545364"/>
            <a:ext cx="12560300" cy="5088573"/>
          </a:xfrm>
          <a:prstGeom prst="rect">
            <a:avLst/>
          </a:prstGeom>
          <a:solidFill>
            <a:schemeClr val="accent4">
              <a:lumMod val="60000"/>
              <a:lumOff val="40000"/>
            </a:schemeClr>
          </a:solid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3800" b="0" i="0" u="none" strike="noStrike" cap="none" spc="0" normalizeH="0" baseline="0" dirty="0">
                <a:ln>
                  <a:noFill/>
                </a:ln>
                <a:solidFill>
                  <a:schemeClr val="bg1"/>
                </a:solidFill>
                <a:effectLst/>
                <a:uFillTx/>
                <a:latin typeface="Avenir Next Medium"/>
                <a:ea typeface="Avenir Next Medium"/>
                <a:cs typeface="Avenir Next Medium"/>
                <a:sym typeface="Avenir Next Medium"/>
              </a:rPr>
              <a:t>James 1:22-25 “Do not merely listen to the word, and so deceive yourselves.  </a:t>
            </a:r>
            <a:r>
              <a:rPr kumimoji="0" lang="en-US" sz="3800" b="0" i="0" u="none" strike="noStrike" cap="none" spc="0" normalizeH="0" baseline="0" dirty="0">
                <a:ln>
                  <a:noFill/>
                </a:ln>
                <a:solidFill>
                  <a:schemeClr val="bg1"/>
                </a:solidFill>
                <a:effectLst>
                  <a:glow rad="139700">
                    <a:schemeClr val="accent1">
                      <a:satMod val="175000"/>
                      <a:alpha val="40000"/>
                    </a:schemeClr>
                  </a:glow>
                </a:effectLst>
                <a:uFillTx/>
                <a:latin typeface="Avenir Next Medium"/>
                <a:ea typeface="Avenir Next Medium"/>
                <a:cs typeface="Avenir Next Medium"/>
                <a:sym typeface="Avenir Next Medium"/>
              </a:rPr>
              <a:t>DO WHAT IT SAYS</a:t>
            </a:r>
            <a:r>
              <a:rPr kumimoji="0" lang="en-US" sz="3800" b="0" i="0" u="none" strike="noStrike" cap="none" spc="0" normalizeH="0" baseline="0" dirty="0">
                <a:ln>
                  <a:noFill/>
                </a:ln>
                <a:solidFill>
                  <a:schemeClr val="bg1"/>
                </a:solidFill>
                <a:effectLst/>
                <a:uFillTx/>
                <a:latin typeface="Avenir Next Medium"/>
                <a:ea typeface="Avenir Next Medium"/>
                <a:cs typeface="Avenir Next Medium"/>
                <a:sym typeface="Avenir Next Medium"/>
              </a:rPr>
              <a:t>.  </a:t>
            </a:r>
            <a:r>
              <a:rPr kumimoji="0" lang="en-US" sz="3800" b="0" i="0" u="sng" strike="noStrike" cap="none" spc="0" normalizeH="0" baseline="0" dirty="0">
                <a:ln>
                  <a:noFill/>
                </a:ln>
                <a:solidFill>
                  <a:schemeClr val="bg1"/>
                </a:solidFill>
                <a:effectLst/>
                <a:uFillTx/>
                <a:latin typeface="Avenir Next Medium"/>
                <a:ea typeface="Avenir Next Medium"/>
                <a:cs typeface="Avenir Next Medium"/>
                <a:sym typeface="Avenir Next Medium"/>
              </a:rPr>
              <a:t>Anyone who listens to the word but does not do what it says is like someone who looks at his face in a mirror and, after looking at himself, goes away and immediately forgets what he looks like.  </a:t>
            </a:r>
            <a:r>
              <a:rPr kumimoji="0" lang="en-US" sz="3800" b="0" i="0" u="none" strike="noStrike" cap="none" spc="0" normalizeH="0" baseline="0" dirty="0">
                <a:ln>
                  <a:noFill/>
                </a:ln>
                <a:solidFill>
                  <a:schemeClr val="bg1"/>
                </a:solidFill>
                <a:effectLst/>
                <a:uFillTx/>
                <a:latin typeface="Avenir Next Medium"/>
                <a:ea typeface="Avenir Next Medium"/>
                <a:cs typeface="Avenir Next Medium"/>
                <a:sym typeface="Avenir Next Medium"/>
              </a:rPr>
              <a:t>But whoever looks intently into the PERFECT LAW that GIVES FREEDOM and continues in it – </a:t>
            </a:r>
            <a:r>
              <a:rPr kumimoji="0" lang="en-US" sz="3800" b="0" i="0" u="none" strike="noStrike" cap="none" spc="0" normalizeH="0" baseline="0" dirty="0">
                <a:ln>
                  <a:noFill/>
                </a:ln>
                <a:solidFill>
                  <a:schemeClr val="bg1"/>
                </a:solidFill>
                <a:effectLst>
                  <a:glow rad="139700">
                    <a:schemeClr val="accent1">
                      <a:satMod val="175000"/>
                      <a:alpha val="40000"/>
                    </a:schemeClr>
                  </a:glow>
                </a:effectLst>
                <a:uFillTx/>
                <a:latin typeface="Avenir Next Medium"/>
                <a:ea typeface="Avenir Next Medium"/>
                <a:cs typeface="Avenir Next Medium"/>
                <a:sym typeface="Avenir Next Medium"/>
              </a:rPr>
              <a:t>NOT FORGETTING WHAT THEY HAVE HEARD</a:t>
            </a:r>
            <a:r>
              <a:rPr kumimoji="0" lang="en-US" sz="3800" b="0" i="0" u="none" strike="noStrike" cap="none" spc="0" normalizeH="0" baseline="0" dirty="0">
                <a:ln>
                  <a:noFill/>
                </a:ln>
                <a:solidFill>
                  <a:schemeClr val="bg1"/>
                </a:solidFill>
                <a:effectLst/>
                <a:uFillTx/>
                <a:latin typeface="Avenir Next Medium"/>
                <a:ea typeface="Avenir Next Medium"/>
                <a:cs typeface="Avenir Next Medium"/>
                <a:sym typeface="Avenir Next Medium"/>
              </a:rPr>
              <a:t>, but doing it – they will be blessed in what they do.”</a:t>
            </a:r>
          </a:p>
        </p:txBody>
      </p:sp>
    </p:spTree>
    <p:extLst>
      <p:ext uri="{BB962C8B-B14F-4D97-AF65-F5344CB8AC3E}">
        <p14:creationId xmlns:p14="http://schemas.microsoft.com/office/powerpoint/2010/main" val="313250459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181AD-E366-583E-ABC7-732F668DDB09}"/>
              </a:ext>
            </a:extLst>
          </p:cNvPr>
          <p:cNvSpPr txBox="1"/>
          <p:nvPr/>
        </p:nvSpPr>
        <p:spPr>
          <a:xfrm>
            <a:off x="546100" y="634902"/>
            <a:ext cx="11912600"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2400"/>
              </a:spcBef>
              <a:spcAft>
                <a:spcPts val="0"/>
              </a:spcAft>
              <a:buClrTx/>
              <a:buSzTx/>
              <a:buFontTx/>
              <a:buNone/>
              <a:tabLst/>
            </a:pPr>
            <a:r>
              <a:rPr kumimoji="0" lang="en-US" sz="60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Give me the Bible so that . . .  </a:t>
            </a:r>
          </a:p>
        </p:txBody>
      </p:sp>
      <p:sp>
        <p:nvSpPr>
          <p:cNvPr id="3" name="TextBox 2">
            <a:extLst>
              <a:ext uri="{FF2B5EF4-FFF2-40B4-BE49-F238E27FC236}">
                <a16:creationId xmlns:a16="http://schemas.microsoft.com/office/drawing/2014/main" id="{257C41F8-F02E-B38B-3633-E7DA7A85DF3E}"/>
              </a:ext>
            </a:extLst>
          </p:cNvPr>
          <p:cNvSpPr txBox="1"/>
          <p:nvPr/>
        </p:nvSpPr>
        <p:spPr>
          <a:xfrm>
            <a:off x="279400" y="2058280"/>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my life may be transformed into God’s image</a:t>
            </a:r>
            <a:endPar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endParaRPr>
          </a:p>
        </p:txBody>
      </p:sp>
      <p:sp>
        <p:nvSpPr>
          <p:cNvPr id="7" name="TextBox 6">
            <a:extLst>
              <a:ext uri="{FF2B5EF4-FFF2-40B4-BE49-F238E27FC236}">
                <a16:creationId xmlns:a16="http://schemas.microsoft.com/office/drawing/2014/main" id="{6C66B8E8-B1F1-E8B5-DEDC-67C323175097}"/>
              </a:ext>
            </a:extLst>
          </p:cNvPr>
          <p:cNvSpPr txBox="1"/>
          <p:nvPr/>
        </p:nvSpPr>
        <p:spPr>
          <a:xfrm>
            <a:off x="546100" y="3652762"/>
            <a:ext cx="5778500" cy="1149033"/>
          </a:xfrm>
          <a:prstGeom prst="rect">
            <a:avLst/>
          </a:prstGeom>
          <a:solidFill>
            <a:schemeClr val="accent1">
              <a:lumMod val="75000"/>
            </a:schemeClr>
          </a:solid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8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rPr>
              <a:t>Hebrews 4:12</a:t>
            </a:r>
          </a:p>
        </p:txBody>
      </p:sp>
      <p:sp>
        <p:nvSpPr>
          <p:cNvPr id="8" name="TextBox 7">
            <a:extLst>
              <a:ext uri="{FF2B5EF4-FFF2-40B4-BE49-F238E27FC236}">
                <a16:creationId xmlns:a16="http://schemas.microsoft.com/office/drawing/2014/main" id="{9FCDAAEF-89D4-4137-09EE-77073AE03C91}"/>
              </a:ext>
            </a:extLst>
          </p:cNvPr>
          <p:cNvSpPr txBox="1"/>
          <p:nvPr/>
        </p:nvSpPr>
        <p:spPr>
          <a:xfrm>
            <a:off x="6438900" y="3658868"/>
            <a:ext cx="5778500" cy="1149033"/>
          </a:xfrm>
          <a:prstGeom prst="rect">
            <a:avLst/>
          </a:prstGeom>
          <a:solidFill>
            <a:schemeClr val="accent1">
              <a:lumMod val="75000"/>
            </a:schemeClr>
          </a:solid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800" b="0" i="0" u="none" strike="noStrike" cap="none" spc="0" normalizeH="0" baseline="0" dirty="0">
                <a:ln>
                  <a:noFill/>
                </a:ln>
                <a:solidFill>
                  <a:schemeClr val="bg1">
                    <a:lumMod val="10000"/>
                    <a:lumOff val="90000"/>
                  </a:schemeClr>
                </a:solidFill>
                <a:effectLst/>
                <a:uFillTx/>
                <a:latin typeface="Avenir Next Medium"/>
                <a:ea typeface="Avenir Next Medium"/>
                <a:cs typeface="Avenir Next Medium"/>
                <a:sym typeface="Avenir Next Medium"/>
              </a:rPr>
              <a:t>Romans 12:2</a:t>
            </a:r>
          </a:p>
        </p:txBody>
      </p:sp>
      <p:sp>
        <p:nvSpPr>
          <p:cNvPr id="9" name="TextBox 8">
            <a:extLst>
              <a:ext uri="{FF2B5EF4-FFF2-40B4-BE49-F238E27FC236}">
                <a16:creationId xmlns:a16="http://schemas.microsoft.com/office/drawing/2014/main" id="{BEEAD15F-00AA-39AE-ECC5-184AE73C650D}"/>
              </a:ext>
            </a:extLst>
          </p:cNvPr>
          <p:cNvSpPr txBox="1"/>
          <p:nvPr/>
        </p:nvSpPr>
        <p:spPr>
          <a:xfrm>
            <a:off x="279400" y="5028790"/>
            <a:ext cx="12426950" cy="3334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3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Ephesians 4:22-24  “You were taught with regard to your former way of life, to </a:t>
            </a:r>
            <a:r>
              <a:rPr kumimoji="0" lang="en-US" sz="3800" b="0" i="0" u="none" strike="noStrike" cap="none" spc="0" normalizeH="0" baseline="0" dirty="0">
                <a:ln>
                  <a:noFill/>
                </a:ln>
                <a:solidFill>
                  <a:schemeClr val="bg1">
                    <a:lumMod val="10000"/>
                    <a:lumOff val="90000"/>
                  </a:schemeClr>
                </a:solidFill>
                <a:effectLst>
                  <a:glow rad="228600">
                    <a:schemeClr val="accent4">
                      <a:satMod val="175000"/>
                      <a:alpha val="40000"/>
                    </a:schemeClr>
                  </a:glow>
                </a:effectLst>
                <a:uFillTx/>
                <a:latin typeface="Avenir Next Medium"/>
                <a:ea typeface="Avenir Next Medium"/>
                <a:cs typeface="Avenir Next Medium"/>
                <a:sym typeface="Avenir Next Medium"/>
              </a:rPr>
              <a:t>put off your old self </a:t>
            </a:r>
            <a:r>
              <a:rPr kumimoji="0" lang="en-US" sz="3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which is being corrupted by its deceitful desires; to </a:t>
            </a:r>
            <a:r>
              <a:rPr kumimoji="0" lang="en-US" sz="3800" b="0" i="0" u="none" strike="noStrike" cap="none" spc="0" normalizeH="0" baseline="0" dirty="0">
                <a:ln>
                  <a:noFill/>
                </a:ln>
                <a:solidFill>
                  <a:schemeClr val="bg1">
                    <a:lumMod val="10000"/>
                    <a:lumOff val="90000"/>
                  </a:schemeClr>
                </a:solidFill>
                <a:effectLst>
                  <a:glow rad="228600">
                    <a:schemeClr val="accent4">
                      <a:satMod val="175000"/>
                      <a:alpha val="40000"/>
                    </a:schemeClr>
                  </a:glow>
                </a:effectLst>
                <a:uFillTx/>
                <a:latin typeface="Avenir Next Medium"/>
                <a:ea typeface="Avenir Next Medium"/>
                <a:cs typeface="Avenir Next Medium"/>
                <a:sym typeface="Avenir Next Medium"/>
              </a:rPr>
              <a:t>be made new in the attitude of your minds</a:t>
            </a:r>
            <a:r>
              <a:rPr kumimoji="0" lang="en-US" sz="3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 and to </a:t>
            </a:r>
            <a:r>
              <a:rPr kumimoji="0" lang="en-US" sz="3800" b="0" i="0" u="none" strike="noStrike" cap="none" spc="0" normalizeH="0" baseline="0" dirty="0">
                <a:ln>
                  <a:noFill/>
                </a:ln>
                <a:solidFill>
                  <a:schemeClr val="bg1">
                    <a:lumMod val="10000"/>
                    <a:lumOff val="90000"/>
                  </a:schemeClr>
                </a:solidFill>
                <a:effectLst>
                  <a:glow rad="228600">
                    <a:schemeClr val="accent4">
                      <a:satMod val="175000"/>
                      <a:alpha val="40000"/>
                    </a:schemeClr>
                  </a:glow>
                </a:effectLst>
                <a:uFillTx/>
                <a:latin typeface="Avenir Next Medium"/>
                <a:ea typeface="Avenir Next Medium"/>
                <a:cs typeface="Avenir Next Medium"/>
                <a:sym typeface="Avenir Next Medium"/>
              </a:rPr>
              <a:t>put on the new self</a:t>
            </a:r>
            <a:r>
              <a:rPr kumimoji="0" lang="en-US" sz="3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 created to be like God in true righteousness and holiness.</a:t>
            </a:r>
          </a:p>
        </p:txBody>
      </p:sp>
    </p:spTree>
    <p:extLst>
      <p:ext uri="{BB962C8B-B14F-4D97-AF65-F5344CB8AC3E}">
        <p14:creationId xmlns:p14="http://schemas.microsoft.com/office/powerpoint/2010/main" val="320541203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181AD-E366-583E-ABC7-732F668DDB09}"/>
              </a:ext>
            </a:extLst>
          </p:cNvPr>
          <p:cNvSpPr txBox="1"/>
          <p:nvPr/>
        </p:nvSpPr>
        <p:spPr>
          <a:xfrm>
            <a:off x="546100" y="634902"/>
            <a:ext cx="11912600"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2400"/>
              </a:spcBef>
              <a:spcAft>
                <a:spcPts val="0"/>
              </a:spcAft>
              <a:buClrTx/>
              <a:buSzTx/>
              <a:buFontTx/>
              <a:buNone/>
              <a:tabLst/>
            </a:pPr>
            <a:r>
              <a:rPr kumimoji="0" lang="en-US" sz="60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Transformative Power of God’s Word</a:t>
            </a:r>
          </a:p>
        </p:txBody>
      </p:sp>
      <p:sp>
        <p:nvSpPr>
          <p:cNvPr id="6" name="TextBox 5">
            <a:extLst>
              <a:ext uri="{FF2B5EF4-FFF2-40B4-BE49-F238E27FC236}">
                <a16:creationId xmlns:a16="http://schemas.microsoft.com/office/drawing/2014/main" id="{9E933B00-6396-84DA-4AE0-48A6E6B7A175}"/>
              </a:ext>
            </a:extLst>
          </p:cNvPr>
          <p:cNvSpPr txBox="1"/>
          <p:nvPr/>
        </p:nvSpPr>
        <p:spPr>
          <a:xfrm>
            <a:off x="476250" y="2222600"/>
            <a:ext cx="12052300" cy="4103688"/>
          </a:xfrm>
          <a:prstGeom prst="rect">
            <a:avLst/>
          </a:prstGeom>
          <a:noFill/>
          <a:ln w="12700" cap="flat">
            <a:solidFill>
              <a:schemeClr val="bg1">
                <a:lumMod val="10000"/>
                <a:lumOff val="9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Galatians 2:20 “I have been crucified with Christ; and it is no longer I who live, </a:t>
            </a:r>
            <a:r>
              <a:rPr kumimoji="0" lang="en-US" sz="4800" b="0" i="0" u="none" strike="noStrike" cap="none" spc="0" normalizeH="0" baseline="0" dirty="0">
                <a:ln>
                  <a:noFill/>
                </a:ln>
                <a:solidFill>
                  <a:schemeClr val="accent4">
                    <a:lumMod val="60000"/>
                    <a:lumOff val="40000"/>
                  </a:schemeClr>
                </a:solidFill>
                <a:effectLst/>
                <a:uFillTx/>
                <a:latin typeface="Avenir Next Medium"/>
                <a:ea typeface="Avenir Next Medium"/>
                <a:cs typeface="Avenir Next Medium"/>
                <a:sym typeface="Avenir Next Medium"/>
              </a:rPr>
              <a:t>but Christ lives in me</a:t>
            </a:r>
            <a:r>
              <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 and the life which I now live in the flesh I live by faith in the Son of God, who loved me and gave Himself up for me.”</a:t>
            </a:r>
          </a:p>
        </p:txBody>
      </p:sp>
    </p:spTree>
    <p:extLst>
      <p:ext uri="{BB962C8B-B14F-4D97-AF65-F5344CB8AC3E}">
        <p14:creationId xmlns:p14="http://schemas.microsoft.com/office/powerpoint/2010/main" val="364652949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181AD-E366-583E-ABC7-732F668DDB09}"/>
              </a:ext>
            </a:extLst>
          </p:cNvPr>
          <p:cNvSpPr txBox="1"/>
          <p:nvPr/>
        </p:nvSpPr>
        <p:spPr>
          <a:xfrm>
            <a:off x="546100" y="634902"/>
            <a:ext cx="11912600"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2400"/>
              </a:spcBef>
              <a:spcAft>
                <a:spcPts val="0"/>
              </a:spcAft>
              <a:buClrTx/>
              <a:buSzTx/>
              <a:buFontTx/>
              <a:buNone/>
              <a:tabLst/>
            </a:pPr>
            <a:r>
              <a:rPr kumimoji="0" lang="en-US" sz="60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Give me the Bible so that I may . . .  </a:t>
            </a:r>
          </a:p>
        </p:txBody>
      </p:sp>
      <p:sp>
        <p:nvSpPr>
          <p:cNvPr id="3" name="TextBox 2">
            <a:extLst>
              <a:ext uri="{FF2B5EF4-FFF2-40B4-BE49-F238E27FC236}">
                <a16:creationId xmlns:a16="http://schemas.microsoft.com/office/drawing/2014/main" id="{257C41F8-F02E-B38B-3633-E7DA7A85DF3E}"/>
              </a:ext>
            </a:extLst>
          </p:cNvPr>
          <p:cNvSpPr txBox="1"/>
          <p:nvPr/>
        </p:nvSpPr>
        <p:spPr>
          <a:xfrm>
            <a:off x="273050" y="1968600"/>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a:t>
            </a:r>
            <a:r>
              <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rPr>
              <a:t>abstain from sin in times of temptation </a:t>
            </a:r>
          </a:p>
        </p:txBody>
      </p:sp>
      <p:sp>
        <p:nvSpPr>
          <p:cNvPr id="4" name="TextBox 3">
            <a:extLst>
              <a:ext uri="{FF2B5EF4-FFF2-40B4-BE49-F238E27FC236}">
                <a16:creationId xmlns:a16="http://schemas.microsoft.com/office/drawing/2014/main" id="{77210C7B-6D11-C183-6262-EEF0859DB875}"/>
              </a:ext>
            </a:extLst>
          </p:cNvPr>
          <p:cNvSpPr txBox="1"/>
          <p:nvPr/>
        </p:nvSpPr>
        <p:spPr>
          <a:xfrm>
            <a:off x="279400" y="3110585"/>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rgbClr val="FFFFFF"/>
                </a:solidFill>
              </a:rPr>
              <a:t>. . . be transformed into His image </a:t>
            </a:r>
            <a:endParaRPr kumimoji="0" lang="en-US" sz="4800" b="0" i="0" u="none" strike="noStrike" cap="none" spc="0" normalizeH="0" baseline="0" dirty="0">
              <a:ln>
                <a:noFill/>
              </a:ln>
              <a:solidFill>
                <a:srgbClr val="FFFFFF"/>
              </a:solidFill>
              <a:effectLst/>
              <a:uFillTx/>
              <a:latin typeface="Avenir Next Medium"/>
              <a:ea typeface="Avenir Next Medium"/>
              <a:cs typeface="Avenir Next Medium"/>
              <a:sym typeface="Avenir Next Medium"/>
            </a:endParaRPr>
          </a:p>
        </p:txBody>
      </p:sp>
      <p:sp>
        <p:nvSpPr>
          <p:cNvPr id="5" name="TextBox 4">
            <a:extLst>
              <a:ext uri="{FF2B5EF4-FFF2-40B4-BE49-F238E27FC236}">
                <a16:creationId xmlns:a16="http://schemas.microsoft.com/office/drawing/2014/main" id="{C3A78AD0-F469-4A04-2585-66E8BF4B0A44}"/>
              </a:ext>
            </a:extLst>
          </p:cNvPr>
          <p:cNvSpPr txBox="1"/>
          <p:nvPr/>
        </p:nvSpPr>
        <p:spPr>
          <a:xfrm>
            <a:off x="273050" y="4255701"/>
            <a:ext cx="1231900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2400"/>
              </a:spcBef>
              <a:spcAft>
                <a:spcPts val="0"/>
              </a:spcAft>
              <a:buClrTx/>
              <a:buSzTx/>
              <a:buFontTx/>
              <a:buNone/>
              <a:tabLst/>
            </a:pPr>
            <a:r>
              <a:rPr lang="en-US" sz="4800" dirty="0">
                <a:solidFill>
                  <a:schemeClr val="accent4">
                    <a:lumMod val="60000"/>
                    <a:lumOff val="40000"/>
                  </a:schemeClr>
                </a:solidFill>
              </a:rPr>
              <a:t>. . . bear His image and light to a dark world </a:t>
            </a:r>
            <a:endParaRPr kumimoji="0" lang="en-US" sz="4800" b="0" i="0" u="none" strike="noStrike" cap="none" spc="0" normalizeH="0" baseline="0" dirty="0">
              <a:ln>
                <a:noFill/>
              </a:ln>
              <a:solidFill>
                <a:schemeClr val="accent4">
                  <a:lumMod val="60000"/>
                  <a:lumOff val="40000"/>
                </a:schemeClr>
              </a:solidFill>
              <a:effectLst/>
              <a:uFillTx/>
              <a:sym typeface="Avenir Next Medium"/>
            </a:endParaRPr>
          </a:p>
        </p:txBody>
      </p:sp>
      <p:sp>
        <p:nvSpPr>
          <p:cNvPr id="7" name="TextBox 6">
            <a:extLst>
              <a:ext uri="{FF2B5EF4-FFF2-40B4-BE49-F238E27FC236}">
                <a16:creationId xmlns:a16="http://schemas.microsoft.com/office/drawing/2014/main" id="{4A39E8AE-384C-3573-E4DD-3B1D9709F1F7}"/>
              </a:ext>
            </a:extLst>
          </p:cNvPr>
          <p:cNvSpPr txBox="1"/>
          <p:nvPr/>
        </p:nvSpPr>
        <p:spPr>
          <a:xfrm>
            <a:off x="457200" y="5779259"/>
            <a:ext cx="5245100" cy="1087477"/>
          </a:xfrm>
          <a:prstGeom prst="rect">
            <a:avLst/>
          </a:prstGeom>
          <a:noFill/>
          <a:ln w="12700" cap="flat">
            <a:solidFill>
              <a:schemeClr val="accent4">
                <a:lumMod val="60000"/>
                <a:lumOff val="4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400" b="0" i="0" u="none" strike="noStrike" cap="none" spc="0" normalizeH="0" baseline="0" dirty="0">
                <a:ln>
                  <a:noFill/>
                </a:ln>
                <a:solidFill>
                  <a:schemeClr val="accent4">
                    <a:lumMod val="60000"/>
                    <a:lumOff val="40000"/>
                  </a:schemeClr>
                </a:solidFill>
                <a:effectLst/>
                <a:uFillTx/>
                <a:latin typeface="Avenir Next Medium"/>
                <a:ea typeface="Avenir Next Medium"/>
                <a:cs typeface="Avenir Next Medium"/>
                <a:sym typeface="Avenir Next Medium"/>
              </a:rPr>
              <a:t>Ephesians 2:10</a:t>
            </a:r>
          </a:p>
        </p:txBody>
      </p:sp>
      <p:sp>
        <p:nvSpPr>
          <p:cNvPr id="8" name="TextBox 7">
            <a:extLst>
              <a:ext uri="{FF2B5EF4-FFF2-40B4-BE49-F238E27FC236}">
                <a16:creationId xmlns:a16="http://schemas.microsoft.com/office/drawing/2014/main" id="{530D3340-7833-2031-CF23-5D10A46FBA79}"/>
              </a:ext>
            </a:extLst>
          </p:cNvPr>
          <p:cNvSpPr txBox="1"/>
          <p:nvPr/>
        </p:nvSpPr>
        <p:spPr>
          <a:xfrm>
            <a:off x="457200" y="7241261"/>
            <a:ext cx="5245100" cy="1087477"/>
          </a:xfrm>
          <a:prstGeom prst="rect">
            <a:avLst/>
          </a:prstGeom>
          <a:noFill/>
          <a:ln w="12700" cap="flat">
            <a:solidFill>
              <a:schemeClr val="accent4">
                <a:lumMod val="60000"/>
                <a:lumOff val="4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400" b="0" i="0" u="none" strike="noStrike" cap="none" spc="0" normalizeH="0" baseline="0" dirty="0">
                <a:ln>
                  <a:noFill/>
                </a:ln>
                <a:solidFill>
                  <a:schemeClr val="accent4">
                    <a:lumMod val="60000"/>
                    <a:lumOff val="40000"/>
                  </a:schemeClr>
                </a:solidFill>
                <a:effectLst/>
                <a:uFillTx/>
                <a:latin typeface="Avenir Next Medium"/>
                <a:ea typeface="Avenir Next Medium"/>
                <a:cs typeface="Avenir Next Medium"/>
                <a:sym typeface="Avenir Next Medium"/>
              </a:rPr>
              <a:t>Matt. 5:13-16</a:t>
            </a:r>
          </a:p>
        </p:txBody>
      </p:sp>
      <p:sp>
        <p:nvSpPr>
          <p:cNvPr id="10" name="TextBox 9">
            <a:extLst>
              <a:ext uri="{FF2B5EF4-FFF2-40B4-BE49-F238E27FC236}">
                <a16:creationId xmlns:a16="http://schemas.microsoft.com/office/drawing/2014/main" id="{A2069BF1-1A07-CD2F-CEAA-C046911B773F}"/>
              </a:ext>
            </a:extLst>
          </p:cNvPr>
          <p:cNvSpPr txBox="1"/>
          <p:nvPr/>
        </p:nvSpPr>
        <p:spPr>
          <a:xfrm>
            <a:off x="6108700" y="5779258"/>
            <a:ext cx="6350000" cy="1087477"/>
          </a:xfrm>
          <a:prstGeom prst="rect">
            <a:avLst/>
          </a:prstGeom>
          <a:noFill/>
          <a:ln w="12700" cap="flat">
            <a:solidFill>
              <a:schemeClr val="accent4">
                <a:lumMod val="60000"/>
                <a:lumOff val="4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400" b="0" i="0" u="none" strike="noStrike" cap="none" spc="0" normalizeH="0" baseline="0" dirty="0">
                <a:ln>
                  <a:noFill/>
                </a:ln>
                <a:solidFill>
                  <a:schemeClr val="accent4">
                    <a:lumMod val="60000"/>
                    <a:lumOff val="40000"/>
                  </a:schemeClr>
                </a:solidFill>
                <a:effectLst/>
                <a:uFillTx/>
                <a:latin typeface="Avenir Next Medium"/>
                <a:ea typeface="Avenir Next Medium"/>
                <a:cs typeface="Avenir Next Medium"/>
                <a:sym typeface="Avenir Next Medium"/>
              </a:rPr>
              <a:t>Who is this for?</a:t>
            </a:r>
          </a:p>
        </p:txBody>
      </p:sp>
      <p:sp>
        <p:nvSpPr>
          <p:cNvPr id="11" name="TextBox 10">
            <a:extLst>
              <a:ext uri="{FF2B5EF4-FFF2-40B4-BE49-F238E27FC236}">
                <a16:creationId xmlns:a16="http://schemas.microsoft.com/office/drawing/2014/main" id="{749248A6-B611-9CBA-7A40-10F6607613DD}"/>
              </a:ext>
            </a:extLst>
          </p:cNvPr>
          <p:cNvSpPr txBox="1"/>
          <p:nvPr/>
        </p:nvSpPr>
        <p:spPr>
          <a:xfrm>
            <a:off x="6108700" y="7241259"/>
            <a:ext cx="6350000" cy="1087477"/>
          </a:xfrm>
          <a:prstGeom prst="rect">
            <a:avLst/>
          </a:prstGeom>
          <a:noFill/>
          <a:ln w="12700" cap="flat">
            <a:solidFill>
              <a:schemeClr val="accent4">
                <a:lumMod val="60000"/>
                <a:lumOff val="4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pPr>
            <a:r>
              <a:rPr kumimoji="0" lang="en-US" sz="4400" b="0" i="0" u="none" strike="noStrike" cap="none" spc="0" normalizeH="0" baseline="0" dirty="0">
                <a:ln>
                  <a:noFill/>
                </a:ln>
                <a:solidFill>
                  <a:schemeClr val="accent4">
                    <a:lumMod val="60000"/>
                    <a:lumOff val="40000"/>
                  </a:schemeClr>
                </a:solidFill>
                <a:effectLst/>
                <a:uFillTx/>
                <a:latin typeface="Avenir Next Medium"/>
                <a:ea typeface="Avenir Next Medium"/>
                <a:cs typeface="Avenir Next Medium"/>
                <a:sym typeface="Avenir Next Medium"/>
              </a:rPr>
              <a:t>All the World + God’s Glory</a:t>
            </a:r>
          </a:p>
        </p:txBody>
      </p:sp>
    </p:spTree>
    <p:extLst>
      <p:ext uri="{BB962C8B-B14F-4D97-AF65-F5344CB8AC3E}">
        <p14:creationId xmlns:p14="http://schemas.microsoft.com/office/powerpoint/2010/main" val="351562045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Lst>
  </p:timing>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3138</TotalTime>
  <Words>1607</Words>
  <Application>Microsoft Office PowerPoint</Application>
  <PresentationFormat>Custom</PresentationFormat>
  <Paragraphs>109</Paragraphs>
  <Slides>10</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Arial</vt:lpstr>
      <vt:lpstr>Avenir Next</vt:lpstr>
      <vt:lpstr>Avenir Next LT Pro</vt:lpstr>
      <vt:lpstr>Avenir Next Medium</vt:lpstr>
      <vt:lpstr>Calibri</vt:lpstr>
      <vt:lpstr>Courier New</vt:lpstr>
      <vt:lpstr>DIN Alternate</vt:lpstr>
      <vt:lpstr>DIN Condensed</vt:lpstr>
      <vt:lpstr>Helvetica</vt:lpstr>
      <vt:lpstr>Helvetica Neue</vt:lpstr>
      <vt:lpstr>Symbol</vt:lpstr>
      <vt:lpstr>Wingdings</vt:lpstr>
      <vt:lpstr>New_Template7</vt:lpstr>
      <vt:lpstr>Give Me The Bible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Give Me The Bible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David</dc:creator>
  <cp:lastModifiedBy>Robert McDonald</cp:lastModifiedBy>
  <cp:revision>14</cp:revision>
  <cp:lastPrinted>2024-01-07T03:09:04Z</cp:lastPrinted>
  <dcterms:modified xsi:type="dcterms:W3CDTF">2024-04-27T22:47:21Z</dcterms:modified>
</cp:coreProperties>
</file>