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317" r:id="rId2"/>
    <p:sldId id="318" r:id="rId3"/>
    <p:sldId id="305" r:id="rId4"/>
    <p:sldId id="268" r:id="rId5"/>
    <p:sldId id="286" r:id="rId6"/>
    <p:sldId id="307" r:id="rId7"/>
    <p:sldId id="264" r:id="rId8"/>
    <p:sldId id="319" r:id="rId9"/>
    <p:sldId id="267" r:id="rId10"/>
    <p:sldId id="308" r:id="rId11"/>
    <p:sldId id="275" r:id="rId12"/>
    <p:sldId id="309" r:id="rId13"/>
    <p:sldId id="311" r:id="rId14"/>
    <p:sldId id="310" r:id="rId15"/>
    <p:sldId id="313" r:id="rId16"/>
    <p:sldId id="272" r:id="rId17"/>
    <p:sldId id="257" r:id="rId18"/>
    <p:sldId id="260" r:id="rId19"/>
    <p:sldId id="261" r:id="rId20"/>
    <p:sldId id="259" r:id="rId21"/>
    <p:sldId id="287" r:id="rId22"/>
    <p:sldId id="314" r:id="rId23"/>
    <p:sldId id="320" r:id="rId24"/>
    <p:sldId id="315" r:id="rId25"/>
    <p:sldId id="321" r:id="rId26"/>
    <p:sldId id="263" r:id="rId27"/>
    <p:sldId id="31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AA3EF76E-C216-4A95-A22E-447442F60060}">
          <p14:sldIdLst>
            <p14:sldId id="317"/>
            <p14:sldId id="318"/>
          </p14:sldIdLst>
        </p14:section>
        <p14:section name="Theme, Goal, Objectives" id="{E9F39123-291B-47AC-8AFC-0F0D5D306197}">
          <p14:sldIdLst>
            <p14:sldId id="305"/>
            <p14:sldId id="268"/>
            <p14:sldId id="286"/>
          </p14:sldIdLst>
        </p14:section>
        <p14:section name="Introducing 2nd Timothy" id="{29487F8A-D40A-4B5D-8EDA-D4F426712ADA}">
          <p14:sldIdLst>
            <p14:sldId id="307"/>
            <p14:sldId id="264"/>
            <p14:sldId id="319"/>
          </p14:sldIdLst>
        </p14:section>
        <p14:section name="Textual Worksheet - 1st Readthrough" id="{97C2F654-AED1-470E-BC85-9DA5770E7F14}">
          <p14:sldIdLst>
            <p14:sldId id="267"/>
          </p14:sldIdLst>
        </p14:section>
        <p14:section name="Textual Worksheet - 2nd Readthrough" id="{6758550F-04C2-4A51-971C-88C43FD44DB9}">
          <p14:sldIdLst>
            <p14:sldId id="308"/>
            <p14:sldId id="275"/>
            <p14:sldId id="309"/>
            <p14:sldId id="311"/>
            <p14:sldId id="310"/>
          </p14:sldIdLst>
        </p14:section>
        <p14:section name="Deep Dive - Unashamed" id="{9C5C7F09-66C0-4573-8DE1-B524EB2B70D2}">
          <p14:sldIdLst>
            <p14:sldId id="313"/>
            <p14:sldId id="272"/>
            <p14:sldId id="257"/>
            <p14:sldId id="260"/>
            <p14:sldId id="261"/>
            <p14:sldId id="259"/>
            <p14:sldId id="287"/>
            <p14:sldId id="314"/>
          </p14:sldIdLst>
        </p14:section>
        <p14:section name="Application" id="{590C0BA4-BCFF-49D7-8001-879CC5151318}">
          <p14:sldIdLst>
            <p14:sldId id="320"/>
            <p14:sldId id="315"/>
            <p14:sldId id="321"/>
            <p14:sldId id="263"/>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71" autoAdjust="0"/>
    <p:restoredTop sz="94660"/>
  </p:normalViewPr>
  <p:slideViewPr>
    <p:cSldViewPr snapToGrid="0">
      <p:cViewPr varScale="1">
        <p:scale>
          <a:sx n="86" d="100"/>
          <a:sy n="86" d="100"/>
        </p:scale>
        <p:origin x="5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5031A-0ECB-4102-A506-832DE82D109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0D86837-5073-4E83-AC24-FA4B39ACE073}">
      <dgm:prSet/>
      <dgm:spPr/>
      <dgm:t>
        <a:bodyPr/>
        <a:lstStyle/>
        <a:p>
          <a:r>
            <a:rPr lang="en-US" dirty="0"/>
            <a:t>Greeting </a:t>
          </a:r>
        </a:p>
      </dgm:t>
    </dgm:pt>
    <dgm:pt modelId="{3A93BDC2-3E72-47AD-9CE7-1626EBD9DE4B}" type="parTrans" cxnId="{D7A48F16-1706-47A4-8179-A6AD61488E88}">
      <dgm:prSet/>
      <dgm:spPr/>
      <dgm:t>
        <a:bodyPr/>
        <a:lstStyle/>
        <a:p>
          <a:endParaRPr lang="en-US"/>
        </a:p>
      </dgm:t>
    </dgm:pt>
    <dgm:pt modelId="{41EACCBD-9E62-4A43-ACF0-D8D6909F48B3}" type="sibTrans" cxnId="{D7A48F16-1706-47A4-8179-A6AD61488E88}">
      <dgm:prSet/>
      <dgm:spPr/>
      <dgm:t>
        <a:bodyPr/>
        <a:lstStyle/>
        <a:p>
          <a:endParaRPr lang="en-US"/>
        </a:p>
      </dgm:t>
    </dgm:pt>
    <dgm:pt modelId="{4DA2E20E-B7AD-4304-8295-56527E0EEC1F}">
      <dgm:prSet/>
      <dgm:spPr/>
      <dgm:t>
        <a:bodyPr/>
        <a:lstStyle/>
        <a:p>
          <a:r>
            <a:rPr lang="en-US" dirty="0"/>
            <a:t>Paul’s Purpose in Writing to Timothy (Goal)</a:t>
          </a:r>
        </a:p>
      </dgm:t>
    </dgm:pt>
    <dgm:pt modelId="{8A24AB4E-54E2-42C1-9DF4-F3F01BF3D6EF}" type="parTrans" cxnId="{C41795E9-A7BF-45EE-8860-29D964866361}">
      <dgm:prSet/>
      <dgm:spPr/>
      <dgm:t>
        <a:bodyPr/>
        <a:lstStyle/>
        <a:p>
          <a:endParaRPr lang="en-US"/>
        </a:p>
      </dgm:t>
    </dgm:pt>
    <dgm:pt modelId="{FCDAB08E-C85D-4D81-884F-5B0F5510DDB4}" type="sibTrans" cxnId="{C41795E9-A7BF-45EE-8860-29D964866361}">
      <dgm:prSet/>
      <dgm:spPr/>
      <dgm:t>
        <a:bodyPr/>
        <a:lstStyle/>
        <a:p>
          <a:endParaRPr lang="en-US"/>
        </a:p>
      </dgm:t>
    </dgm:pt>
    <dgm:pt modelId="{00ECE843-7D80-416E-9D6F-015649AAAD99}">
      <dgm:prSet/>
      <dgm:spPr/>
      <dgm:t>
        <a:bodyPr/>
        <a:lstStyle/>
        <a:p>
          <a:r>
            <a:rPr lang="en-US" dirty="0"/>
            <a:t>Paul’s Message to Timothy (What)</a:t>
          </a:r>
        </a:p>
      </dgm:t>
    </dgm:pt>
    <dgm:pt modelId="{1ABCF37D-D6F5-4881-AE4B-6C52E5E3E585}" type="parTrans" cxnId="{BC3EE026-768F-4C2B-8450-2CB06CF027C0}">
      <dgm:prSet/>
      <dgm:spPr/>
      <dgm:t>
        <a:bodyPr/>
        <a:lstStyle/>
        <a:p>
          <a:endParaRPr lang="en-US"/>
        </a:p>
      </dgm:t>
    </dgm:pt>
    <dgm:pt modelId="{1BE87BCF-82BC-42EA-8E55-89356B79F0F6}" type="sibTrans" cxnId="{BC3EE026-768F-4C2B-8450-2CB06CF027C0}">
      <dgm:prSet/>
      <dgm:spPr/>
      <dgm:t>
        <a:bodyPr/>
        <a:lstStyle/>
        <a:p>
          <a:endParaRPr lang="en-US"/>
        </a:p>
      </dgm:t>
    </dgm:pt>
    <dgm:pt modelId="{B2648A1F-E446-4912-813C-53B967DAC566}">
      <dgm:prSet/>
      <dgm:spPr/>
      <dgm:t>
        <a:bodyPr/>
        <a:lstStyle/>
        <a:p>
          <a:r>
            <a:rPr lang="en-US" dirty="0"/>
            <a:t>Paul’s Reason for Writing to Timothy (Why)</a:t>
          </a:r>
        </a:p>
      </dgm:t>
    </dgm:pt>
    <dgm:pt modelId="{BF3084A9-F86A-4884-8C70-DDF609E5C8F4}" type="parTrans" cxnId="{BDB8C749-65F6-42F9-9E3E-CB3CFAD7ECD0}">
      <dgm:prSet/>
      <dgm:spPr/>
      <dgm:t>
        <a:bodyPr/>
        <a:lstStyle/>
        <a:p>
          <a:endParaRPr lang="en-US"/>
        </a:p>
      </dgm:t>
    </dgm:pt>
    <dgm:pt modelId="{B22EA215-EF8E-4D00-82CF-D24AF09E15B7}" type="sibTrans" cxnId="{BDB8C749-65F6-42F9-9E3E-CB3CFAD7ECD0}">
      <dgm:prSet/>
      <dgm:spPr/>
      <dgm:t>
        <a:bodyPr/>
        <a:lstStyle/>
        <a:p>
          <a:endParaRPr lang="en-US"/>
        </a:p>
      </dgm:t>
    </dgm:pt>
    <dgm:pt modelId="{CA4333A6-B631-4192-B18A-56AEAA0B9953}" type="pres">
      <dgm:prSet presAssocID="{8205031A-0ECB-4102-A506-832DE82D1099}" presName="root" presStyleCnt="0">
        <dgm:presLayoutVars>
          <dgm:dir/>
          <dgm:resizeHandles val="exact"/>
        </dgm:presLayoutVars>
      </dgm:prSet>
      <dgm:spPr/>
    </dgm:pt>
    <dgm:pt modelId="{3A430D46-EA2F-499B-8906-6DAA6726FD07}" type="pres">
      <dgm:prSet presAssocID="{E0D86837-5073-4E83-AC24-FA4B39ACE073}" presName="compNode" presStyleCnt="0"/>
      <dgm:spPr/>
    </dgm:pt>
    <dgm:pt modelId="{F34ECD80-9DB5-4CC9-A9F5-B5CD58A0C0CC}" type="pres">
      <dgm:prSet presAssocID="{E0D86837-5073-4E83-AC24-FA4B39ACE073}" presName="bgRect" presStyleLbl="bgShp" presStyleIdx="0" presStyleCnt="4"/>
      <dgm:spPr/>
    </dgm:pt>
    <dgm:pt modelId="{79464C7F-BE65-493B-9862-C8DFFA37061F}" type="pres">
      <dgm:prSet presAssocID="{E0D86837-5073-4E83-AC24-FA4B39ACE07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10D96FE3-71C9-4931-AC0D-AE8BFCA0DA52}" type="pres">
      <dgm:prSet presAssocID="{E0D86837-5073-4E83-AC24-FA4B39ACE073}" presName="spaceRect" presStyleCnt="0"/>
      <dgm:spPr/>
    </dgm:pt>
    <dgm:pt modelId="{BF1F37F7-D872-4DD5-9907-F1CFC5DE9961}" type="pres">
      <dgm:prSet presAssocID="{E0D86837-5073-4E83-AC24-FA4B39ACE073}" presName="parTx" presStyleLbl="revTx" presStyleIdx="0" presStyleCnt="4">
        <dgm:presLayoutVars>
          <dgm:chMax val="0"/>
          <dgm:chPref val="0"/>
        </dgm:presLayoutVars>
      </dgm:prSet>
      <dgm:spPr/>
    </dgm:pt>
    <dgm:pt modelId="{0549E8EB-0FDB-44C0-ABC1-6E2901F43DA0}" type="pres">
      <dgm:prSet presAssocID="{41EACCBD-9E62-4A43-ACF0-D8D6909F48B3}" presName="sibTrans" presStyleCnt="0"/>
      <dgm:spPr/>
    </dgm:pt>
    <dgm:pt modelId="{7FB5EE1A-AD87-48C4-BAB2-071B785112AA}" type="pres">
      <dgm:prSet presAssocID="{4DA2E20E-B7AD-4304-8295-56527E0EEC1F}" presName="compNode" presStyleCnt="0"/>
      <dgm:spPr/>
    </dgm:pt>
    <dgm:pt modelId="{EC069549-3558-4B94-A269-CC9196CCA098}" type="pres">
      <dgm:prSet presAssocID="{4DA2E20E-B7AD-4304-8295-56527E0EEC1F}" presName="bgRect" presStyleLbl="bgShp" presStyleIdx="1" presStyleCnt="4"/>
      <dgm:spPr/>
    </dgm:pt>
    <dgm:pt modelId="{E2C5E473-3390-4161-8DA6-7D773D83B05F}" type="pres">
      <dgm:prSet presAssocID="{4DA2E20E-B7AD-4304-8295-56527E0EEC1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64209DEC-AAFD-458D-9F8C-6C9391DA3FA3}" type="pres">
      <dgm:prSet presAssocID="{4DA2E20E-B7AD-4304-8295-56527E0EEC1F}" presName="spaceRect" presStyleCnt="0"/>
      <dgm:spPr/>
    </dgm:pt>
    <dgm:pt modelId="{97A79FC1-6739-4338-9430-65488AB700BE}" type="pres">
      <dgm:prSet presAssocID="{4DA2E20E-B7AD-4304-8295-56527E0EEC1F}" presName="parTx" presStyleLbl="revTx" presStyleIdx="1" presStyleCnt="4">
        <dgm:presLayoutVars>
          <dgm:chMax val="0"/>
          <dgm:chPref val="0"/>
        </dgm:presLayoutVars>
      </dgm:prSet>
      <dgm:spPr/>
    </dgm:pt>
    <dgm:pt modelId="{C2B38234-7432-44D4-A3B6-F98FBB892B42}" type="pres">
      <dgm:prSet presAssocID="{FCDAB08E-C85D-4D81-884F-5B0F5510DDB4}" presName="sibTrans" presStyleCnt="0"/>
      <dgm:spPr/>
    </dgm:pt>
    <dgm:pt modelId="{641C17B2-8F4E-49F2-86FD-866428492ED2}" type="pres">
      <dgm:prSet presAssocID="{00ECE843-7D80-416E-9D6F-015649AAAD99}" presName="compNode" presStyleCnt="0"/>
      <dgm:spPr/>
    </dgm:pt>
    <dgm:pt modelId="{6CA3F9D9-A323-40C7-89C6-F0D8C6EB9B72}" type="pres">
      <dgm:prSet presAssocID="{00ECE843-7D80-416E-9D6F-015649AAAD99}" presName="bgRect" presStyleLbl="bgShp" presStyleIdx="2" presStyleCnt="4"/>
      <dgm:spPr/>
    </dgm:pt>
    <dgm:pt modelId="{2A8C0546-80B7-4A4F-8C44-EC34729FF2F3}" type="pres">
      <dgm:prSet presAssocID="{00ECE843-7D80-416E-9D6F-015649AAAD9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nvelope"/>
        </a:ext>
      </dgm:extLst>
    </dgm:pt>
    <dgm:pt modelId="{30F698D7-89A8-41B2-8D1C-2A2076463940}" type="pres">
      <dgm:prSet presAssocID="{00ECE843-7D80-416E-9D6F-015649AAAD99}" presName="spaceRect" presStyleCnt="0"/>
      <dgm:spPr/>
    </dgm:pt>
    <dgm:pt modelId="{DED30715-3C88-4513-B02A-5795E08EDC01}" type="pres">
      <dgm:prSet presAssocID="{00ECE843-7D80-416E-9D6F-015649AAAD99}" presName="parTx" presStyleLbl="revTx" presStyleIdx="2" presStyleCnt="4">
        <dgm:presLayoutVars>
          <dgm:chMax val="0"/>
          <dgm:chPref val="0"/>
        </dgm:presLayoutVars>
      </dgm:prSet>
      <dgm:spPr/>
    </dgm:pt>
    <dgm:pt modelId="{213BAC1B-35CF-4791-BDBA-787CFFC8B450}" type="pres">
      <dgm:prSet presAssocID="{1BE87BCF-82BC-42EA-8E55-89356B79F0F6}" presName="sibTrans" presStyleCnt="0"/>
      <dgm:spPr/>
    </dgm:pt>
    <dgm:pt modelId="{03072812-E7AC-4F23-8A42-5F8762E512C9}" type="pres">
      <dgm:prSet presAssocID="{B2648A1F-E446-4912-813C-53B967DAC566}" presName="compNode" presStyleCnt="0"/>
      <dgm:spPr/>
    </dgm:pt>
    <dgm:pt modelId="{49A99842-D1B6-468A-A2F9-9A4F2FD78EE9}" type="pres">
      <dgm:prSet presAssocID="{B2648A1F-E446-4912-813C-53B967DAC566}" presName="bgRect" presStyleLbl="bgShp" presStyleIdx="3" presStyleCnt="4"/>
      <dgm:spPr/>
    </dgm:pt>
    <dgm:pt modelId="{ECB19884-C36F-4A76-A698-CCC63CED1F35}" type="pres">
      <dgm:prSet presAssocID="{B2648A1F-E446-4912-813C-53B967DAC56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DC53EFAD-8DAE-493F-9D54-432956A60179}" type="pres">
      <dgm:prSet presAssocID="{B2648A1F-E446-4912-813C-53B967DAC566}" presName="spaceRect" presStyleCnt="0"/>
      <dgm:spPr/>
    </dgm:pt>
    <dgm:pt modelId="{B9FFFBF8-AFDD-48F1-8D29-D407FC3FAAE5}" type="pres">
      <dgm:prSet presAssocID="{B2648A1F-E446-4912-813C-53B967DAC566}" presName="parTx" presStyleLbl="revTx" presStyleIdx="3" presStyleCnt="4">
        <dgm:presLayoutVars>
          <dgm:chMax val="0"/>
          <dgm:chPref val="0"/>
        </dgm:presLayoutVars>
      </dgm:prSet>
      <dgm:spPr/>
    </dgm:pt>
  </dgm:ptLst>
  <dgm:cxnLst>
    <dgm:cxn modelId="{9F55D40D-37A7-43CC-88A3-37267CA4054E}" type="presOf" srcId="{00ECE843-7D80-416E-9D6F-015649AAAD99}" destId="{DED30715-3C88-4513-B02A-5795E08EDC01}" srcOrd="0" destOrd="0" presId="urn:microsoft.com/office/officeart/2018/2/layout/IconVerticalSolidList"/>
    <dgm:cxn modelId="{D7A48F16-1706-47A4-8179-A6AD61488E88}" srcId="{8205031A-0ECB-4102-A506-832DE82D1099}" destId="{E0D86837-5073-4E83-AC24-FA4B39ACE073}" srcOrd="0" destOrd="0" parTransId="{3A93BDC2-3E72-47AD-9CE7-1626EBD9DE4B}" sibTransId="{41EACCBD-9E62-4A43-ACF0-D8D6909F48B3}"/>
    <dgm:cxn modelId="{BC3EE026-768F-4C2B-8450-2CB06CF027C0}" srcId="{8205031A-0ECB-4102-A506-832DE82D1099}" destId="{00ECE843-7D80-416E-9D6F-015649AAAD99}" srcOrd="2" destOrd="0" parTransId="{1ABCF37D-D6F5-4881-AE4B-6C52E5E3E585}" sibTransId="{1BE87BCF-82BC-42EA-8E55-89356B79F0F6}"/>
    <dgm:cxn modelId="{BDB8C749-65F6-42F9-9E3E-CB3CFAD7ECD0}" srcId="{8205031A-0ECB-4102-A506-832DE82D1099}" destId="{B2648A1F-E446-4912-813C-53B967DAC566}" srcOrd="3" destOrd="0" parTransId="{BF3084A9-F86A-4884-8C70-DDF609E5C8F4}" sibTransId="{B22EA215-EF8E-4D00-82CF-D24AF09E15B7}"/>
    <dgm:cxn modelId="{5BDB26C9-9875-4BEE-8FF9-9976253A868C}" type="presOf" srcId="{4DA2E20E-B7AD-4304-8295-56527E0EEC1F}" destId="{97A79FC1-6739-4338-9430-65488AB700BE}" srcOrd="0" destOrd="0" presId="urn:microsoft.com/office/officeart/2018/2/layout/IconVerticalSolidList"/>
    <dgm:cxn modelId="{DA2918D0-C737-4A70-8ECE-9FEEBDB8845F}" type="presOf" srcId="{B2648A1F-E446-4912-813C-53B967DAC566}" destId="{B9FFFBF8-AFDD-48F1-8D29-D407FC3FAAE5}" srcOrd="0" destOrd="0" presId="urn:microsoft.com/office/officeart/2018/2/layout/IconVerticalSolidList"/>
    <dgm:cxn modelId="{AAEEA0D0-3062-481E-A953-F46710D15DF3}" type="presOf" srcId="{E0D86837-5073-4E83-AC24-FA4B39ACE073}" destId="{BF1F37F7-D872-4DD5-9907-F1CFC5DE9961}" srcOrd="0" destOrd="0" presId="urn:microsoft.com/office/officeart/2018/2/layout/IconVerticalSolidList"/>
    <dgm:cxn modelId="{A00FE7E4-0B6A-4BB8-9CEF-60CFC09EA030}" type="presOf" srcId="{8205031A-0ECB-4102-A506-832DE82D1099}" destId="{CA4333A6-B631-4192-B18A-56AEAA0B9953}" srcOrd="0" destOrd="0" presId="urn:microsoft.com/office/officeart/2018/2/layout/IconVerticalSolidList"/>
    <dgm:cxn modelId="{C41795E9-A7BF-45EE-8860-29D964866361}" srcId="{8205031A-0ECB-4102-A506-832DE82D1099}" destId="{4DA2E20E-B7AD-4304-8295-56527E0EEC1F}" srcOrd="1" destOrd="0" parTransId="{8A24AB4E-54E2-42C1-9DF4-F3F01BF3D6EF}" sibTransId="{FCDAB08E-C85D-4D81-884F-5B0F5510DDB4}"/>
    <dgm:cxn modelId="{FE420950-541B-4275-81BF-3C659F46D3AE}" type="presParOf" srcId="{CA4333A6-B631-4192-B18A-56AEAA0B9953}" destId="{3A430D46-EA2F-499B-8906-6DAA6726FD07}" srcOrd="0" destOrd="0" presId="urn:microsoft.com/office/officeart/2018/2/layout/IconVerticalSolidList"/>
    <dgm:cxn modelId="{F8A555BD-E92A-4786-A694-AE74BDF240E9}" type="presParOf" srcId="{3A430D46-EA2F-499B-8906-6DAA6726FD07}" destId="{F34ECD80-9DB5-4CC9-A9F5-B5CD58A0C0CC}" srcOrd="0" destOrd="0" presId="urn:microsoft.com/office/officeart/2018/2/layout/IconVerticalSolidList"/>
    <dgm:cxn modelId="{9CF3CC5D-265C-47E3-AEB9-55C9AB2F7690}" type="presParOf" srcId="{3A430D46-EA2F-499B-8906-6DAA6726FD07}" destId="{79464C7F-BE65-493B-9862-C8DFFA37061F}" srcOrd="1" destOrd="0" presId="urn:microsoft.com/office/officeart/2018/2/layout/IconVerticalSolidList"/>
    <dgm:cxn modelId="{D0F9DEA7-99F6-471E-830B-46DB8C2E0A40}" type="presParOf" srcId="{3A430D46-EA2F-499B-8906-6DAA6726FD07}" destId="{10D96FE3-71C9-4931-AC0D-AE8BFCA0DA52}" srcOrd="2" destOrd="0" presId="urn:microsoft.com/office/officeart/2018/2/layout/IconVerticalSolidList"/>
    <dgm:cxn modelId="{E68AA758-00EF-4232-840F-7A3E7CC4DC35}" type="presParOf" srcId="{3A430D46-EA2F-499B-8906-6DAA6726FD07}" destId="{BF1F37F7-D872-4DD5-9907-F1CFC5DE9961}" srcOrd="3" destOrd="0" presId="urn:microsoft.com/office/officeart/2018/2/layout/IconVerticalSolidList"/>
    <dgm:cxn modelId="{66841AA4-3F09-4CAC-93F9-DFB5934503A7}" type="presParOf" srcId="{CA4333A6-B631-4192-B18A-56AEAA0B9953}" destId="{0549E8EB-0FDB-44C0-ABC1-6E2901F43DA0}" srcOrd="1" destOrd="0" presId="urn:microsoft.com/office/officeart/2018/2/layout/IconVerticalSolidList"/>
    <dgm:cxn modelId="{D844DA1C-5402-4326-8E20-EFAA8759445D}" type="presParOf" srcId="{CA4333A6-B631-4192-B18A-56AEAA0B9953}" destId="{7FB5EE1A-AD87-48C4-BAB2-071B785112AA}" srcOrd="2" destOrd="0" presId="urn:microsoft.com/office/officeart/2018/2/layout/IconVerticalSolidList"/>
    <dgm:cxn modelId="{13770BE3-FBA3-43A1-9C35-F455E972D553}" type="presParOf" srcId="{7FB5EE1A-AD87-48C4-BAB2-071B785112AA}" destId="{EC069549-3558-4B94-A269-CC9196CCA098}" srcOrd="0" destOrd="0" presId="urn:microsoft.com/office/officeart/2018/2/layout/IconVerticalSolidList"/>
    <dgm:cxn modelId="{09C69E1A-3C50-4570-8D7D-F5BC9B1A9BAD}" type="presParOf" srcId="{7FB5EE1A-AD87-48C4-BAB2-071B785112AA}" destId="{E2C5E473-3390-4161-8DA6-7D773D83B05F}" srcOrd="1" destOrd="0" presId="urn:microsoft.com/office/officeart/2018/2/layout/IconVerticalSolidList"/>
    <dgm:cxn modelId="{4E48DA32-E60B-42B1-8188-B3E838EB8789}" type="presParOf" srcId="{7FB5EE1A-AD87-48C4-BAB2-071B785112AA}" destId="{64209DEC-AAFD-458D-9F8C-6C9391DA3FA3}" srcOrd="2" destOrd="0" presId="urn:microsoft.com/office/officeart/2018/2/layout/IconVerticalSolidList"/>
    <dgm:cxn modelId="{A8AAE4E2-BC82-4AD0-93F1-2027D2886B1D}" type="presParOf" srcId="{7FB5EE1A-AD87-48C4-BAB2-071B785112AA}" destId="{97A79FC1-6739-4338-9430-65488AB700BE}" srcOrd="3" destOrd="0" presId="urn:microsoft.com/office/officeart/2018/2/layout/IconVerticalSolidList"/>
    <dgm:cxn modelId="{B10383F4-8B78-48FD-A06B-66E3D537E652}" type="presParOf" srcId="{CA4333A6-B631-4192-B18A-56AEAA0B9953}" destId="{C2B38234-7432-44D4-A3B6-F98FBB892B42}" srcOrd="3" destOrd="0" presId="urn:microsoft.com/office/officeart/2018/2/layout/IconVerticalSolidList"/>
    <dgm:cxn modelId="{D8EF7F7F-E3AB-4019-A066-4EB4188494AF}" type="presParOf" srcId="{CA4333A6-B631-4192-B18A-56AEAA0B9953}" destId="{641C17B2-8F4E-49F2-86FD-866428492ED2}" srcOrd="4" destOrd="0" presId="urn:microsoft.com/office/officeart/2018/2/layout/IconVerticalSolidList"/>
    <dgm:cxn modelId="{F4685156-FFB2-4D39-88A9-2CC3B9A6A3F0}" type="presParOf" srcId="{641C17B2-8F4E-49F2-86FD-866428492ED2}" destId="{6CA3F9D9-A323-40C7-89C6-F0D8C6EB9B72}" srcOrd="0" destOrd="0" presId="urn:microsoft.com/office/officeart/2018/2/layout/IconVerticalSolidList"/>
    <dgm:cxn modelId="{B25E6C1C-66F7-445D-9D39-2C7A1254A25C}" type="presParOf" srcId="{641C17B2-8F4E-49F2-86FD-866428492ED2}" destId="{2A8C0546-80B7-4A4F-8C44-EC34729FF2F3}" srcOrd="1" destOrd="0" presId="urn:microsoft.com/office/officeart/2018/2/layout/IconVerticalSolidList"/>
    <dgm:cxn modelId="{1BB4CEAE-C917-48B4-BD17-A361EDF49390}" type="presParOf" srcId="{641C17B2-8F4E-49F2-86FD-866428492ED2}" destId="{30F698D7-89A8-41B2-8D1C-2A2076463940}" srcOrd="2" destOrd="0" presId="urn:microsoft.com/office/officeart/2018/2/layout/IconVerticalSolidList"/>
    <dgm:cxn modelId="{79B77A18-647C-4D2F-82CA-4A38E902F84E}" type="presParOf" srcId="{641C17B2-8F4E-49F2-86FD-866428492ED2}" destId="{DED30715-3C88-4513-B02A-5795E08EDC01}" srcOrd="3" destOrd="0" presId="urn:microsoft.com/office/officeart/2018/2/layout/IconVerticalSolidList"/>
    <dgm:cxn modelId="{D21C412E-44C7-4FF8-8F85-79DDF483C0D3}" type="presParOf" srcId="{CA4333A6-B631-4192-B18A-56AEAA0B9953}" destId="{213BAC1B-35CF-4791-BDBA-787CFFC8B450}" srcOrd="5" destOrd="0" presId="urn:microsoft.com/office/officeart/2018/2/layout/IconVerticalSolidList"/>
    <dgm:cxn modelId="{FB761C42-786A-4646-8A88-96F4F6B47F09}" type="presParOf" srcId="{CA4333A6-B631-4192-B18A-56AEAA0B9953}" destId="{03072812-E7AC-4F23-8A42-5F8762E512C9}" srcOrd="6" destOrd="0" presId="urn:microsoft.com/office/officeart/2018/2/layout/IconVerticalSolidList"/>
    <dgm:cxn modelId="{2C4EBD2D-850D-443C-A1A5-614F64D679C9}" type="presParOf" srcId="{03072812-E7AC-4F23-8A42-5F8762E512C9}" destId="{49A99842-D1B6-468A-A2F9-9A4F2FD78EE9}" srcOrd="0" destOrd="0" presId="urn:microsoft.com/office/officeart/2018/2/layout/IconVerticalSolidList"/>
    <dgm:cxn modelId="{2F14D31A-9F6A-41CF-A7AD-A3C7A145E08B}" type="presParOf" srcId="{03072812-E7AC-4F23-8A42-5F8762E512C9}" destId="{ECB19884-C36F-4A76-A698-CCC63CED1F35}" srcOrd="1" destOrd="0" presId="urn:microsoft.com/office/officeart/2018/2/layout/IconVerticalSolidList"/>
    <dgm:cxn modelId="{6B1EDAD0-2F34-4E81-AA28-1C918B6B8E69}" type="presParOf" srcId="{03072812-E7AC-4F23-8A42-5F8762E512C9}" destId="{DC53EFAD-8DAE-493F-9D54-432956A60179}" srcOrd="2" destOrd="0" presId="urn:microsoft.com/office/officeart/2018/2/layout/IconVerticalSolidList"/>
    <dgm:cxn modelId="{8A00A597-3DF3-41E6-A578-94A9983E18BA}" type="presParOf" srcId="{03072812-E7AC-4F23-8A42-5F8762E512C9}" destId="{B9FFFBF8-AFDD-48F1-8D29-D407FC3FAAE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ECD80-9DB5-4CC9-A9F5-B5CD58A0C0CC}">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464C7F-BE65-493B-9862-C8DFFA37061F}">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1F37F7-D872-4DD5-9907-F1CFC5DE9961}">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dirty="0"/>
            <a:t>Greeting </a:t>
          </a:r>
        </a:p>
      </dsp:txBody>
      <dsp:txXfrm>
        <a:off x="1339618" y="2288"/>
        <a:ext cx="5024605" cy="1159843"/>
      </dsp:txXfrm>
    </dsp:sp>
    <dsp:sp modelId="{EC069549-3558-4B94-A269-CC9196CCA098}">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C5E473-3390-4161-8DA6-7D773D83B05F}">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A79FC1-6739-4338-9430-65488AB700BE}">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dirty="0"/>
            <a:t>Paul’s Purpose in Writing to Timothy (Goal)</a:t>
          </a:r>
        </a:p>
      </dsp:txBody>
      <dsp:txXfrm>
        <a:off x="1339618" y="1452092"/>
        <a:ext cx="5024605" cy="1159843"/>
      </dsp:txXfrm>
    </dsp:sp>
    <dsp:sp modelId="{6CA3F9D9-A323-40C7-89C6-F0D8C6EB9B72}">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8C0546-80B7-4A4F-8C44-EC34729FF2F3}">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D30715-3C88-4513-B02A-5795E08EDC01}">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dirty="0"/>
            <a:t>Paul’s Message to Timothy (What)</a:t>
          </a:r>
        </a:p>
      </dsp:txBody>
      <dsp:txXfrm>
        <a:off x="1339618" y="2901896"/>
        <a:ext cx="5024605" cy="1159843"/>
      </dsp:txXfrm>
    </dsp:sp>
    <dsp:sp modelId="{49A99842-D1B6-468A-A2F9-9A4F2FD78EE9}">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B19884-C36F-4A76-A698-CCC63CED1F35}">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9FFFBF8-AFDD-48F1-8D29-D407FC3FAAE5}">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90000"/>
            </a:lnSpc>
            <a:spcBef>
              <a:spcPct val="0"/>
            </a:spcBef>
            <a:spcAft>
              <a:spcPct val="35000"/>
            </a:spcAft>
            <a:buNone/>
          </a:pPr>
          <a:r>
            <a:rPr lang="en-US" sz="2200" kern="1200" dirty="0"/>
            <a:t>Paul’s Reason for Writing to Timothy (Why)</a:t>
          </a:r>
        </a:p>
      </dsp:txBody>
      <dsp:txXfrm>
        <a:off x="1339618" y="4351700"/>
        <a:ext cx="5024605" cy="11598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CE065-0574-4C35-AD18-BA8D346EE6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47843E-EFAA-43AD-B834-FD1A701070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8AAB2E-D87F-4DA6-B8EE-6F6869928AC7}"/>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5" name="Footer Placeholder 4">
            <a:extLst>
              <a:ext uri="{FF2B5EF4-FFF2-40B4-BE49-F238E27FC236}">
                <a16:creationId xmlns:a16="http://schemas.microsoft.com/office/drawing/2014/main" id="{588EBE90-E6EA-4076-B7E1-70FB021AB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5C20C-1C56-4350-9072-30FC602C6AC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62103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07E9B-EC90-4B97-B2B7-834D84B43B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1F5F10-9E3E-49F9-A0E6-24DBF0F0BF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ED790-E0E8-4C98-9D71-56C32E5B482C}"/>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5" name="Footer Placeholder 4">
            <a:extLst>
              <a:ext uri="{FF2B5EF4-FFF2-40B4-BE49-F238E27FC236}">
                <a16:creationId xmlns:a16="http://schemas.microsoft.com/office/drawing/2014/main" id="{8EB0B712-7B1C-4EDA-857A-12F40C51B8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A3AF2-4C85-43A4-9674-946396D554C5}"/>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45767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5E0007-2EEF-4AB7-84A7-3A7A134FFB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4EB1C3-F235-4048-8BFF-0F5E706CF7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F7241F-9C63-4216-8F47-485DF6CDA718}"/>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5" name="Footer Placeholder 4">
            <a:extLst>
              <a:ext uri="{FF2B5EF4-FFF2-40B4-BE49-F238E27FC236}">
                <a16:creationId xmlns:a16="http://schemas.microsoft.com/office/drawing/2014/main" id="{1EA9D2E6-F218-49EC-B447-44BC540D00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C7CD90-C52D-47B0-8730-FA8CDAC91879}"/>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51353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16D0-CDD3-4DBA-A672-93E658F031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F768C-2E86-4C5E-8F2F-5662E87342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E12B8-4AC0-4CB8-B854-8B8DA15B96E9}"/>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5" name="Footer Placeholder 4">
            <a:extLst>
              <a:ext uri="{FF2B5EF4-FFF2-40B4-BE49-F238E27FC236}">
                <a16:creationId xmlns:a16="http://schemas.microsoft.com/office/drawing/2014/main" id="{06D53E30-6F10-4CB0-84C8-0AC7B3F8E1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D3D0C-9212-48C5-9486-ACDE0C100D33}"/>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350371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3271-F887-4B44-9A15-F80F9559C3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EA85A1-3E7B-4405-B549-993DF9C28F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DABA6E-7240-4607-91CF-C53112EE7519}"/>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5" name="Footer Placeholder 4">
            <a:extLst>
              <a:ext uri="{FF2B5EF4-FFF2-40B4-BE49-F238E27FC236}">
                <a16:creationId xmlns:a16="http://schemas.microsoft.com/office/drawing/2014/main" id="{A2E47343-CAB4-4739-9078-7B1A7FEE5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A553D-4A50-42FE-A60F-E8BB8CBCFD0F}"/>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07354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325F4-4C96-4040-92E7-291F3ABA0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DFDD22-2FE1-4F15-A18B-47EC5C4CE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78F86C-23EC-4B41-BC03-F98AEA1232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6EAA27-8FAE-4A93-83DD-83D15C271586}"/>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6" name="Footer Placeholder 5">
            <a:extLst>
              <a:ext uri="{FF2B5EF4-FFF2-40B4-BE49-F238E27FC236}">
                <a16:creationId xmlns:a16="http://schemas.microsoft.com/office/drawing/2014/main" id="{55F483C0-4263-4D79-A580-44CFCF9EE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D3D509-8B27-44F1-A643-2E162E2EE6A0}"/>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58848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1D27B-EE12-4F96-86C9-94F3507680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CF7B15-E4A9-427B-A693-315FDD03C1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706640-EA62-4BAF-991C-7FDF996751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5D67B5-C047-419B-98B9-72D9E7BD3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6445-3463-4FBA-BD99-4C56294038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D65DD-62B0-416C-A12E-1C1FE903323B}"/>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8" name="Footer Placeholder 7">
            <a:extLst>
              <a:ext uri="{FF2B5EF4-FFF2-40B4-BE49-F238E27FC236}">
                <a16:creationId xmlns:a16="http://schemas.microsoft.com/office/drawing/2014/main" id="{A4A547C5-33D9-47A8-A6BC-E3B2E5F5F8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FF4816-F752-452D-929D-E00EECCC7885}"/>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54084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AA409-4B86-4072-B02A-0519CFD54F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9A102D-3BF3-4047-9B6B-BAE6FEF4BF4F}"/>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4" name="Footer Placeholder 3">
            <a:extLst>
              <a:ext uri="{FF2B5EF4-FFF2-40B4-BE49-F238E27FC236}">
                <a16:creationId xmlns:a16="http://schemas.microsoft.com/office/drawing/2014/main" id="{808B3187-5F85-4A4C-881D-F0F4652669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56BCB-8714-4940-9F01-26DC27919338}"/>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1804114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ACD98B-126D-43B4-BE4C-3375B5F65521}"/>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3" name="Footer Placeholder 2">
            <a:extLst>
              <a:ext uri="{FF2B5EF4-FFF2-40B4-BE49-F238E27FC236}">
                <a16:creationId xmlns:a16="http://schemas.microsoft.com/office/drawing/2014/main" id="{4EE6C906-E923-43A3-9B55-F4785A900A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91062D-AD2F-4E69-8F0E-7387CEA90F95}"/>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262933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24B35-44D0-4E14-84EE-FA256DB412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BF55A2-2A6B-4C03-9708-8A5AEDC332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A1440C-B5AA-4851-A7E1-6C97DACFAE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5A1DC-8C38-461C-B198-1C270B5B7BDC}"/>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6" name="Footer Placeholder 5">
            <a:extLst>
              <a:ext uri="{FF2B5EF4-FFF2-40B4-BE49-F238E27FC236}">
                <a16:creationId xmlns:a16="http://schemas.microsoft.com/office/drawing/2014/main" id="{A673E9F1-4469-42B7-A817-988ADA322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8A6518-C4B8-4964-ABE0-67E9DE5AAC31}"/>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751212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AAA73-42D0-45A2-AA07-4C86AB39E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91D0F4-427F-44E3-8051-FF2E981E4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C0ED4A-3D47-415F-97D5-009BB4336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C4C11-87F9-4B1A-B4C0-5DF7A5EF3AA6}"/>
              </a:ext>
            </a:extLst>
          </p:cNvPr>
          <p:cNvSpPr>
            <a:spLocks noGrp="1"/>
          </p:cNvSpPr>
          <p:nvPr>
            <p:ph type="dt" sz="half" idx="10"/>
          </p:nvPr>
        </p:nvSpPr>
        <p:spPr/>
        <p:txBody>
          <a:bodyPr/>
          <a:lstStyle/>
          <a:p>
            <a:fld id="{F07CD3FD-BE54-4400-942B-C6C15AA73DFD}" type="datetimeFigureOut">
              <a:rPr lang="en-US" smtClean="0"/>
              <a:t>4/24/2024</a:t>
            </a:fld>
            <a:endParaRPr lang="en-US"/>
          </a:p>
        </p:txBody>
      </p:sp>
      <p:sp>
        <p:nvSpPr>
          <p:cNvPr id="6" name="Footer Placeholder 5">
            <a:extLst>
              <a:ext uri="{FF2B5EF4-FFF2-40B4-BE49-F238E27FC236}">
                <a16:creationId xmlns:a16="http://schemas.microsoft.com/office/drawing/2014/main" id="{B8FDE890-7AE9-4247-826E-EA43704B17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D9D30-5A75-4E4D-9048-8A945683CC35}"/>
              </a:ext>
            </a:extLst>
          </p:cNvPr>
          <p:cNvSpPr>
            <a:spLocks noGrp="1"/>
          </p:cNvSpPr>
          <p:nvPr>
            <p:ph type="sldNum" sz="quarter" idx="12"/>
          </p:nvPr>
        </p:nvSpPr>
        <p:spPr/>
        <p:txBody>
          <a:bodyPr/>
          <a:lstStyle/>
          <a:p>
            <a:fld id="{A4C0CD32-A6C8-4BA5-B3DF-D8325E32CAA4}" type="slidenum">
              <a:rPr lang="en-US" smtClean="0"/>
              <a:t>‹#›</a:t>
            </a:fld>
            <a:endParaRPr lang="en-US"/>
          </a:p>
        </p:txBody>
      </p:sp>
    </p:spTree>
    <p:extLst>
      <p:ext uri="{BB962C8B-B14F-4D97-AF65-F5344CB8AC3E}">
        <p14:creationId xmlns:p14="http://schemas.microsoft.com/office/powerpoint/2010/main" val="86716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41DE7-5975-4B89-A846-25CCB3D543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577B64-CBDD-4D88-AF91-6C288D004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8B5E7-CBF4-4382-BA10-57CB09383F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CD3FD-BE54-4400-942B-C6C15AA73DFD}" type="datetimeFigureOut">
              <a:rPr lang="en-US" smtClean="0"/>
              <a:t>4/24/2024</a:t>
            </a:fld>
            <a:endParaRPr lang="en-US"/>
          </a:p>
        </p:txBody>
      </p:sp>
      <p:sp>
        <p:nvSpPr>
          <p:cNvPr id="5" name="Footer Placeholder 4">
            <a:extLst>
              <a:ext uri="{FF2B5EF4-FFF2-40B4-BE49-F238E27FC236}">
                <a16:creationId xmlns:a16="http://schemas.microsoft.com/office/drawing/2014/main" id="{8AE23E88-4F8B-418F-AD94-AE7B9A2BD9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30C0EC-4990-4446-A38C-7A5A7FF9D1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0CD32-A6C8-4BA5-B3DF-D8325E32CAA4}" type="slidenum">
              <a:rPr lang="en-US" smtClean="0"/>
              <a:t>‹#›</a:t>
            </a:fld>
            <a:endParaRPr lang="en-US"/>
          </a:p>
        </p:txBody>
      </p:sp>
    </p:spTree>
    <p:extLst>
      <p:ext uri="{BB962C8B-B14F-4D97-AF65-F5344CB8AC3E}">
        <p14:creationId xmlns:p14="http://schemas.microsoft.com/office/powerpoint/2010/main" val="242118375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DADACC-1643-4E96-94CF-878DBCCA90A5}"/>
              </a:ext>
            </a:extLst>
          </p:cNvPr>
          <p:cNvSpPr>
            <a:spLocks noGrp="1"/>
          </p:cNvSpPr>
          <p:nvPr>
            <p:ph type="ctrTitle"/>
          </p:nvPr>
        </p:nvSpPr>
        <p:spPr>
          <a:xfrm>
            <a:off x="1524003" y="1999615"/>
            <a:ext cx="9144000" cy="2764028"/>
          </a:xfrm>
        </p:spPr>
        <p:txBody>
          <a:bodyPr anchor="ctr">
            <a:normAutofit/>
          </a:bodyPr>
          <a:lstStyle/>
          <a:p>
            <a:r>
              <a:rPr lang="en-US" sz="7200" b="1" dirty="0">
                <a:solidFill>
                  <a:schemeClr val="bg1"/>
                </a:solidFill>
              </a:rPr>
              <a:t>2</a:t>
            </a:r>
            <a:r>
              <a:rPr lang="en-US" sz="7200" b="1" baseline="30000" dirty="0">
                <a:solidFill>
                  <a:schemeClr val="bg1"/>
                </a:solidFill>
              </a:rPr>
              <a:t>nd</a:t>
            </a:r>
            <a:r>
              <a:rPr lang="en-US" sz="7200" b="1" dirty="0">
                <a:solidFill>
                  <a:schemeClr val="bg1"/>
                </a:solidFill>
              </a:rPr>
              <a:t> Timothy 1:1-18 </a:t>
            </a:r>
          </a:p>
        </p:txBody>
      </p:sp>
      <p:sp>
        <p:nvSpPr>
          <p:cNvPr id="3" name="Subtitle 2">
            <a:extLst>
              <a:ext uri="{FF2B5EF4-FFF2-40B4-BE49-F238E27FC236}">
                <a16:creationId xmlns:a16="http://schemas.microsoft.com/office/drawing/2014/main" id="{0F9F7B33-4FA5-44B5-9996-1361D99C748B}"/>
              </a:ext>
            </a:extLst>
          </p:cNvPr>
          <p:cNvSpPr>
            <a:spLocks noGrp="1"/>
          </p:cNvSpPr>
          <p:nvPr>
            <p:ph type="subTitle" idx="1"/>
          </p:nvPr>
        </p:nvSpPr>
        <p:spPr>
          <a:xfrm>
            <a:off x="1966912" y="5645150"/>
            <a:ext cx="8258176" cy="631825"/>
          </a:xfrm>
        </p:spPr>
        <p:txBody>
          <a:bodyPr anchor="ctr">
            <a:normAutofit/>
          </a:bodyPr>
          <a:lstStyle/>
          <a:p>
            <a:endParaRPr lang="en-US" sz="28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916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6455B4-7DC0-449C-A0F8-63762C2BC3EE}"/>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Textual Worksheet – </a:t>
            </a:r>
            <a:br>
              <a:rPr lang="en-US" sz="7200" b="1" kern="1200" dirty="0">
                <a:solidFill>
                  <a:schemeClr val="bg1"/>
                </a:solidFill>
                <a:latin typeface="+mj-lt"/>
                <a:ea typeface="+mj-ea"/>
                <a:cs typeface="+mj-cs"/>
              </a:rPr>
            </a:br>
            <a:r>
              <a:rPr lang="en-US" sz="7200" b="1" kern="1200" dirty="0">
                <a:solidFill>
                  <a:schemeClr val="bg1"/>
                </a:solidFill>
                <a:latin typeface="+mj-lt"/>
                <a:ea typeface="+mj-ea"/>
                <a:cs typeface="+mj-cs"/>
              </a:rPr>
              <a:t>2</a:t>
            </a:r>
            <a:r>
              <a:rPr lang="en-US" sz="7200" b="1" kern="1200" baseline="30000" dirty="0">
                <a:solidFill>
                  <a:schemeClr val="bg1"/>
                </a:solidFill>
                <a:latin typeface="+mj-lt"/>
                <a:ea typeface="+mj-ea"/>
                <a:cs typeface="+mj-cs"/>
              </a:rPr>
              <a:t>nd</a:t>
            </a:r>
            <a:r>
              <a:rPr lang="en-US" sz="7200" b="1" kern="1200" dirty="0">
                <a:solidFill>
                  <a:schemeClr val="bg1"/>
                </a:solidFill>
                <a:latin typeface="+mj-lt"/>
                <a:ea typeface="+mj-ea"/>
                <a:cs typeface="+mj-cs"/>
              </a:rPr>
              <a:t> Readthrough</a:t>
            </a:r>
          </a:p>
        </p:txBody>
      </p:sp>
      <p:sp>
        <p:nvSpPr>
          <p:cNvPr id="3" name="Text Placeholder 2">
            <a:extLst>
              <a:ext uri="{FF2B5EF4-FFF2-40B4-BE49-F238E27FC236}">
                <a16:creationId xmlns:a16="http://schemas.microsoft.com/office/drawing/2014/main" id="{D4AD2A82-8E4A-47BB-A81E-E36DF7E68EB4}"/>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r>
              <a:rPr lang="en-US" sz="2800" b="1" kern="1200" dirty="0">
                <a:solidFill>
                  <a:schemeClr val="bg1"/>
                </a:solidFill>
                <a:latin typeface="+mn-lt"/>
                <a:ea typeface="+mn-ea"/>
                <a:cs typeface="+mn-cs"/>
              </a:rPr>
              <a:t>Outlining the Passage</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384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594EFF-548D-43A5-8939-A0E7F69FAC22}"/>
              </a:ext>
            </a:extLst>
          </p:cNvPr>
          <p:cNvSpPr>
            <a:spLocks noGrp="1"/>
          </p:cNvSpPr>
          <p:nvPr>
            <p:ph type="title"/>
          </p:nvPr>
        </p:nvSpPr>
        <p:spPr>
          <a:xfrm>
            <a:off x="621792" y="1161288"/>
            <a:ext cx="3602736" cy="4526280"/>
          </a:xfrm>
        </p:spPr>
        <p:txBody>
          <a:bodyPr>
            <a:normAutofit/>
          </a:bodyPr>
          <a:lstStyle/>
          <a:p>
            <a:r>
              <a:rPr lang="en-US" sz="4000" b="1" dirty="0">
                <a:solidFill>
                  <a:schemeClr val="bg1"/>
                </a:solidFill>
              </a:rPr>
              <a:t>Passage Outline</a:t>
            </a:r>
            <a:br>
              <a:rPr lang="en-US" sz="4000" b="1" dirty="0">
                <a:solidFill>
                  <a:schemeClr val="bg1"/>
                </a:solidFill>
              </a:rPr>
            </a:br>
            <a:endParaRPr lang="en-US" sz="4000" b="1" dirty="0">
              <a:solidFill>
                <a:schemeClr val="bg1"/>
              </a:solidFill>
            </a:endParaRP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594B5A76-005C-5C16-CB57-189128A1A56C}"/>
              </a:ext>
            </a:extLst>
          </p:cNvPr>
          <p:cNvGraphicFramePr>
            <a:graphicFrameLocks noGrp="1"/>
          </p:cNvGraphicFramePr>
          <p:nvPr>
            <p:ph idx="1"/>
            <p:extLst>
              <p:ext uri="{D42A27DB-BD31-4B8C-83A1-F6EECF244321}">
                <p14:modId xmlns:p14="http://schemas.microsoft.com/office/powerpoint/2010/main" val="1336053779"/>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86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9464C7F-BE65-493B-9862-C8DFFA37061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F34ECD80-9DB5-4CC9-A9F5-B5CD58A0C0C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BF1F37F7-D872-4DD5-9907-F1CFC5DE996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E2C5E473-3390-4161-8DA6-7D773D83B05F}"/>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EC069549-3558-4B94-A269-CC9196CCA09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97A79FC1-6739-4338-9430-65488AB700B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2A8C0546-80B7-4A4F-8C44-EC34729FF2F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6CA3F9D9-A323-40C7-89C6-F0D8C6EB9B7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DED30715-3C88-4513-B02A-5795E08EDC01}"/>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49A99842-D1B6-468A-A2F9-9A4F2FD78EE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ECB19884-C36F-4A76-A698-CCC63CED1F35}"/>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B9FFFBF8-AFDD-48F1-8D29-D407FC3FAAE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795711D-63BA-4FE4-9CD8-1E499C401330}"/>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Paul’s Purpose for Writing…</a:t>
            </a:r>
          </a:p>
        </p:txBody>
      </p:sp>
      <p:sp>
        <p:nvSpPr>
          <p:cNvPr id="3" name="Text Placeholder 2">
            <a:extLst>
              <a:ext uri="{FF2B5EF4-FFF2-40B4-BE49-F238E27FC236}">
                <a16:creationId xmlns:a16="http://schemas.microsoft.com/office/drawing/2014/main" id="{6B5441BF-679B-44D8-85FD-5DB107955850}"/>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r>
              <a:rPr lang="en-US" sz="2600" b="1" kern="1200" dirty="0">
                <a:solidFill>
                  <a:schemeClr val="bg1"/>
                </a:solidFill>
                <a:latin typeface="+mn-lt"/>
                <a:ea typeface="+mn-ea"/>
                <a:cs typeface="+mn-cs"/>
              </a:rPr>
              <a:t>What did Paul hope to accomplish in writing to Timothy?</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004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7E3869-2AA2-4661-BAD1-027B5944763C}"/>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Paul’s Message to Timothy…</a:t>
            </a:r>
          </a:p>
        </p:txBody>
      </p:sp>
      <p:sp>
        <p:nvSpPr>
          <p:cNvPr id="3" name="Text Placeholder 2">
            <a:extLst>
              <a:ext uri="{FF2B5EF4-FFF2-40B4-BE49-F238E27FC236}">
                <a16:creationId xmlns:a16="http://schemas.microsoft.com/office/drawing/2014/main" id="{8384BBE7-E9EC-45A3-96C2-487DEC12C981}"/>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r>
              <a:rPr lang="en-US" sz="2800" b="1" kern="1200" dirty="0">
                <a:solidFill>
                  <a:schemeClr val="bg1"/>
                </a:solidFill>
                <a:latin typeface="+mn-lt"/>
                <a:ea typeface="+mn-ea"/>
                <a:cs typeface="+mn-cs"/>
              </a:rPr>
              <a:t>What was Paul trying to tell Timothy?</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5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429DC1-C6CF-4557-8A82-673AA36CA551}"/>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Paul’s Reason for Writing…</a:t>
            </a:r>
          </a:p>
        </p:txBody>
      </p:sp>
      <p:sp>
        <p:nvSpPr>
          <p:cNvPr id="3" name="Text Placeholder 2">
            <a:extLst>
              <a:ext uri="{FF2B5EF4-FFF2-40B4-BE49-F238E27FC236}">
                <a16:creationId xmlns:a16="http://schemas.microsoft.com/office/drawing/2014/main" id="{E89080ED-D970-42E2-BC08-E764DB05FA12}"/>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r>
              <a:rPr lang="en-US" sz="2800" b="1" kern="1200" dirty="0">
                <a:solidFill>
                  <a:schemeClr val="bg1"/>
                </a:solidFill>
                <a:latin typeface="+mn-lt"/>
                <a:ea typeface="+mn-ea"/>
                <a:cs typeface="+mn-cs"/>
              </a:rPr>
              <a:t>Why was Paul writing to Timothy again?</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47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6455B4-7DC0-449C-A0F8-63762C2BC3EE}"/>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Textual Worksheet – </a:t>
            </a:r>
            <a:br>
              <a:rPr lang="en-US" sz="7200" b="1" kern="1200" dirty="0">
                <a:solidFill>
                  <a:schemeClr val="bg1"/>
                </a:solidFill>
                <a:latin typeface="+mj-lt"/>
                <a:ea typeface="+mj-ea"/>
                <a:cs typeface="+mj-cs"/>
              </a:rPr>
            </a:br>
            <a:r>
              <a:rPr lang="en-US" sz="7200" b="1" kern="1200" dirty="0">
                <a:solidFill>
                  <a:schemeClr val="bg1"/>
                </a:solidFill>
                <a:latin typeface="+mj-lt"/>
                <a:ea typeface="+mj-ea"/>
                <a:cs typeface="+mj-cs"/>
              </a:rPr>
              <a:t>3</a:t>
            </a:r>
            <a:r>
              <a:rPr lang="en-US" sz="7200" b="1" kern="1200" baseline="30000" dirty="0">
                <a:solidFill>
                  <a:schemeClr val="bg1"/>
                </a:solidFill>
                <a:latin typeface="+mj-lt"/>
                <a:ea typeface="+mj-ea"/>
                <a:cs typeface="+mj-cs"/>
              </a:rPr>
              <a:t>rd</a:t>
            </a:r>
            <a:r>
              <a:rPr lang="en-US" sz="7200" b="1" kern="1200" dirty="0">
                <a:solidFill>
                  <a:schemeClr val="bg1"/>
                </a:solidFill>
                <a:latin typeface="+mj-lt"/>
                <a:ea typeface="+mj-ea"/>
                <a:cs typeface="+mj-cs"/>
              </a:rPr>
              <a:t> Readthrough</a:t>
            </a:r>
          </a:p>
        </p:txBody>
      </p:sp>
      <p:sp>
        <p:nvSpPr>
          <p:cNvPr id="3" name="Text Placeholder 2">
            <a:extLst>
              <a:ext uri="{FF2B5EF4-FFF2-40B4-BE49-F238E27FC236}">
                <a16:creationId xmlns:a16="http://schemas.microsoft.com/office/drawing/2014/main" id="{D4AD2A82-8E4A-47BB-A81E-E36DF7E68EB4}"/>
              </a:ext>
            </a:extLst>
          </p:cNvPr>
          <p:cNvSpPr>
            <a:spLocks noGrp="1"/>
          </p:cNvSpPr>
          <p:nvPr>
            <p:ph type="body" idx="1"/>
          </p:nvPr>
        </p:nvSpPr>
        <p:spPr>
          <a:xfrm>
            <a:off x="1966912" y="5645150"/>
            <a:ext cx="8258176" cy="631825"/>
          </a:xfrm>
        </p:spPr>
        <p:txBody>
          <a:bodyPr vert="horz" lIns="91440" tIns="45720" rIns="91440" bIns="45720" rtlCol="0" anchor="ctr">
            <a:normAutofit fontScale="92500"/>
          </a:bodyPr>
          <a:lstStyle/>
          <a:p>
            <a:pPr algn="ctr"/>
            <a:r>
              <a:rPr lang="en-US" sz="2800" b="1" kern="1200" dirty="0">
                <a:solidFill>
                  <a:schemeClr val="bg1"/>
                </a:solidFill>
                <a:latin typeface="+mn-lt"/>
                <a:ea typeface="+mn-ea"/>
                <a:cs typeface="+mn-cs"/>
              </a:rPr>
              <a:t>Any patterns, repetition, or symbolism that stands out?</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74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5D0AC8-E08C-4E97-98FE-EE1F5756F5CD}"/>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Deep Dive: Unashamed</a:t>
            </a:r>
          </a:p>
        </p:txBody>
      </p:sp>
      <p:sp>
        <p:nvSpPr>
          <p:cNvPr id="3" name="Text Placeholder 2">
            <a:extLst>
              <a:ext uri="{FF2B5EF4-FFF2-40B4-BE49-F238E27FC236}">
                <a16:creationId xmlns:a16="http://schemas.microsoft.com/office/drawing/2014/main" id="{73875A27-50C0-4168-B285-5F2D54FE2E53}"/>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r>
              <a:rPr lang="en-US" sz="2800" b="1" kern="1200" dirty="0">
                <a:solidFill>
                  <a:schemeClr val="bg1"/>
                </a:solidFill>
                <a:latin typeface="+mn-lt"/>
                <a:ea typeface="+mn-ea"/>
                <a:cs typeface="+mn-cs"/>
              </a:rPr>
              <a:t>Understanding “unashamed” as a concept.</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91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E19AF5E-E53A-4C8A-B23D-4E9BB66C39D6}"/>
              </a:ext>
            </a:extLst>
          </p:cNvPr>
          <p:cNvSpPr>
            <a:spLocks noGrp="1"/>
          </p:cNvSpPr>
          <p:nvPr>
            <p:ph type="title"/>
          </p:nvPr>
        </p:nvSpPr>
        <p:spPr>
          <a:xfrm>
            <a:off x="621792" y="1161288"/>
            <a:ext cx="3602736" cy="4526280"/>
          </a:xfrm>
        </p:spPr>
        <p:txBody>
          <a:bodyPr>
            <a:normAutofit/>
          </a:bodyPr>
          <a:lstStyle/>
          <a:p>
            <a:r>
              <a:rPr lang="en-US" sz="4000" dirty="0">
                <a:solidFill>
                  <a:schemeClr val="bg1"/>
                </a:solidFill>
              </a:rPr>
              <a:t>Context Based on other Usages of the Word</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6E1FA2F-EC57-4ECA-B954-50E86278CDF6}"/>
              </a:ext>
            </a:extLst>
          </p:cNvPr>
          <p:cNvSpPr>
            <a:spLocks noGrp="1"/>
          </p:cNvSpPr>
          <p:nvPr>
            <p:ph idx="1"/>
          </p:nvPr>
        </p:nvSpPr>
        <p:spPr>
          <a:xfrm>
            <a:off x="5434149" y="0"/>
            <a:ext cx="5916603" cy="6858000"/>
          </a:xfrm>
        </p:spPr>
        <p:txBody>
          <a:bodyPr anchor="ctr">
            <a:noAutofit/>
          </a:bodyPr>
          <a:lstStyle/>
          <a:p>
            <a:r>
              <a:rPr lang="en-US" dirty="0">
                <a:solidFill>
                  <a:schemeClr val="bg1"/>
                </a:solidFill>
              </a:rPr>
              <a:t>Paul’s other Usage of the Word “unashamed”</a:t>
            </a:r>
          </a:p>
          <a:p>
            <a:pPr lvl="1"/>
            <a:r>
              <a:rPr lang="en-US" sz="2800" b="1" i="1" dirty="0">
                <a:solidFill>
                  <a:schemeClr val="bg1"/>
                </a:solidFill>
              </a:rPr>
              <a:t>2</a:t>
            </a:r>
            <a:r>
              <a:rPr lang="en-US" sz="2800" b="1" i="1" baseline="30000" dirty="0">
                <a:solidFill>
                  <a:schemeClr val="bg1"/>
                </a:solidFill>
              </a:rPr>
              <a:t>nd</a:t>
            </a:r>
            <a:r>
              <a:rPr lang="en-US" sz="2800" b="1" i="1" dirty="0">
                <a:solidFill>
                  <a:schemeClr val="bg1"/>
                </a:solidFill>
              </a:rPr>
              <a:t> Timothy 1: 8;12;16</a:t>
            </a:r>
          </a:p>
          <a:p>
            <a:pPr lvl="1"/>
            <a:r>
              <a:rPr lang="en-US" sz="2800" dirty="0">
                <a:solidFill>
                  <a:schemeClr val="bg1"/>
                </a:solidFill>
              </a:rPr>
              <a:t>2 Timothy 2:15 – “Do your best to present yourself to God as one approved, a worker who has </a:t>
            </a:r>
            <a:r>
              <a:rPr lang="en-US" sz="2800" b="1" i="1" u="sng" dirty="0">
                <a:solidFill>
                  <a:schemeClr val="bg1"/>
                </a:solidFill>
              </a:rPr>
              <a:t>no need to be ashamed</a:t>
            </a:r>
            <a:r>
              <a:rPr lang="en-US" sz="2800" dirty="0">
                <a:solidFill>
                  <a:schemeClr val="bg1"/>
                </a:solidFill>
              </a:rPr>
              <a:t>, rightly handling the word of truth.”</a:t>
            </a:r>
          </a:p>
          <a:p>
            <a:pPr lvl="1"/>
            <a:r>
              <a:rPr lang="en-US" sz="2800" dirty="0">
                <a:solidFill>
                  <a:schemeClr val="bg1"/>
                </a:solidFill>
              </a:rPr>
              <a:t>Romans 1:16 – “For I am </a:t>
            </a:r>
            <a:r>
              <a:rPr lang="en-US" sz="2800" b="1" u="sng" dirty="0">
                <a:solidFill>
                  <a:schemeClr val="bg1"/>
                </a:solidFill>
              </a:rPr>
              <a:t>not ashamed </a:t>
            </a:r>
            <a:r>
              <a:rPr lang="en-US" sz="2800" dirty="0">
                <a:solidFill>
                  <a:schemeClr val="bg1"/>
                </a:solidFill>
              </a:rPr>
              <a:t>of the gospel, for it is the power of God for salvation to everyone who believes, to the Jews first and also to the Greek.”</a:t>
            </a:r>
          </a:p>
          <a:p>
            <a:pPr lvl="1"/>
            <a:r>
              <a:rPr lang="en-US" sz="2800" dirty="0">
                <a:solidFill>
                  <a:schemeClr val="bg1"/>
                </a:solidFill>
              </a:rPr>
              <a:t>Romans 10:11 – “For the scripture says, ‘Everyone who believes in Him will </a:t>
            </a:r>
            <a:r>
              <a:rPr lang="en-US" sz="2800" b="1" i="1" u="sng" dirty="0">
                <a:solidFill>
                  <a:schemeClr val="bg1"/>
                </a:solidFill>
              </a:rPr>
              <a:t>not be put to shame</a:t>
            </a:r>
            <a:r>
              <a:rPr lang="en-US" sz="2800" dirty="0">
                <a:solidFill>
                  <a:schemeClr val="bg1"/>
                </a:solidFill>
              </a:rPr>
              <a:t>’.”</a:t>
            </a:r>
          </a:p>
        </p:txBody>
      </p:sp>
    </p:spTree>
    <p:extLst>
      <p:ext uri="{BB962C8B-B14F-4D97-AF65-F5344CB8AC3E}">
        <p14:creationId xmlns:p14="http://schemas.microsoft.com/office/powerpoint/2010/main" val="220968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B3C12D-8DB5-4466-BBDC-B2A3043C1589}"/>
              </a:ext>
            </a:extLst>
          </p:cNvPr>
          <p:cNvSpPr>
            <a:spLocks noGrp="1"/>
          </p:cNvSpPr>
          <p:nvPr>
            <p:ph type="title"/>
          </p:nvPr>
        </p:nvSpPr>
        <p:spPr>
          <a:xfrm>
            <a:off x="839788" y="457200"/>
            <a:ext cx="3932237" cy="1600200"/>
          </a:xfrm>
        </p:spPr>
        <p:txBody>
          <a:bodyPr>
            <a:normAutofit/>
          </a:bodyPr>
          <a:lstStyle/>
          <a:p>
            <a:r>
              <a:rPr lang="en-US" sz="3600" dirty="0">
                <a:solidFill>
                  <a:schemeClr val="bg1"/>
                </a:solidFill>
              </a:rPr>
              <a:t>Romans 10:11</a:t>
            </a:r>
          </a:p>
        </p:txBody>
      </p:sp>
      <p:sp>
        <p:nvSpPr>
          <p:cNvPr id="5" name="Content Placeholder 4">
            <a:extLst>
              <a:ext uri="{FF2B5EF4-FFF2-40B4-BE49-F238E27FC236}">
                <a16:creationId xmlns:a16="http://schemas.microsoft.com/office/drawing/2014/main" id="{E97A75D9-29AC-4788-8275-BBB961305944}"/>
              </a:ext>
            </a:extLst>
          </p:cNvPr>
          <p:cNvSpPr>
            <a:spLocks noGrp="1"/>
          </p:cNvSpPr>
          <p:nvPr>
            <p:ph idx="1"/>
          </p:nvPr>
        </p:nvSpPr>
        <p:spPr>
          <a:xfrm>
            <a:off x="5183188" y="987425"/>
            <a:ext cx="6172200" cy="4873625"/>
          </a:xfrm>
        </p:spPr>
        <p:txBody>
          <a:bodyPr>
            <a:normAutofit/>
          </a:bodyPr>
          <a:lstStyle/>
          <a:p>
            <a:r>
              <a:rPr lang="en-US" dirty="0">
                <a:solidFill>
                  <a:schemeClr val="bg1"/>
                </a:solidFill>
              </a:rPr>
              <a:t>Romans 10 begins with Paul expressing his desire for both his Jewish Audience “my brothers, my kinsmen according to the flesh” (Rom. 9:3) and his Gentile audience “who did not pursue righteousness” (Rom. 9:30) to be saved.</a:t>
            </a:r>
          </a:p>
          <a:p>
            <a:r>
              <a:rPr lang="en-US" dirty="0">
                <a:solidFill>
                  <a:schemeClr val="bg1"/>
                </a:solidFill>
              </a:rPr>
              <a:t>Referring to…</a:t>
            </a:r>
          </a:p>
          <a:p>
            <a:pPr lvl="1"/>
            <a:r>
              <a:rPr lang="en-US" dirty="0">
                <a:solidFill>
                  <a:schemeClr val="bg1"/>
                </a:solidFill>
              </a:rPr>
              <a:t>Isaiah 28:16</a:t>
            </a:r>
          </a:p>
        </p:txBody>
      </p:sp>
      <p:sp>
        <p:nvSpPr>
          <p:cNvPr id="6" name="Text Placeholder 5">
            <a:extLst>
              <a:ext uri="{FF2B5EF4-FFF2-40B4-BE49-F238E27FC236}">
                <a16:creationId xmlns:a16="http://schemas.microsoft.com/office/drawing/2014/main" id="{C82A320A-76AB-4C62-A126-1EFEAC1BD911}"/>
              </a:ext>
            </a:extLst>
          </p:cNvPr>
          <p:cNvSpPr>
            <a:spLocks noGrp="1"/>
          </p:cNvSpPr>
          <p:nvPr>
            <p:ph type="body" sz="half" idx="2"/>
          </p:nvPr>
        </p:nvSpPr>
        <p:spPr>
          <a:xfrm>
            <a:off x="839788" y="2057400"/>
            <a:ext cx="3932237" cy="3811588"/>
          </a:xfrm>
        </p:spPr>
        <p:txBody>
          <a:bodyPr anchor="ctr">
            <a:normAutofit/>
          </a:bodyPr>
          <a:lstStyle/>
          <a:p>
            <a:r>
              <a:rPr lang="en-US" sz="2800" b="1" dirty="0">
                <a:solidFill>
                  <a:schemeClr val="bg1"/>
                </a:solidFill>
              </a:rPr>
              <a:t>For the Scripture says</a:t>
            </a:r>
            <a:r>
              <a:rPr lang="en-US" sz="2800" dirty="0">
                <a:solidFill>
                  <a:schemeClr val="bg1"/>
                </a:solidFill>
              </a:rPr>
              <a:t>, “Everyone who believes in him will </a:t>
            </a:r>
            <a:r>
              <a:rPr lang="en-US" sz="2800" b="1" i="1" u="sng" dirty="0">
                <a:solidFill>
                  <a:schemeClr val="bg1"/>
                </a:solidFill>
              </a:rPr>
              <a:t>not be put to shame</a:t>
            </a:r>
            <a:r>
              <a:rPr lang="en-US" sz="2800" dirty="0">
                <a:solidFill>
                  <a:schemeClr val="bg1"/>
                </a:solidFill>
              </a:rPr>
              <a:t>.”</a:t>
            </a:r>
          </a:p>
        </p:txBody>
      </p:sp>
    </p:spTree>
    <p:extLst>
      <p:ext uri="{BB962C8B-B14F-4D97-AF65-F5344CB8AC3E}">
        <p14:creationId xmlns:p14="http://schemas.microsoft.com/office/powerpoint/2010/main" val="122751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6647-8EFC-4F04-AEB4-B481FE04E5CB}"/>
              </a:ext>
            </a:extLst>
          </p:cNvPr>
          <p:cNvSpPr>
            <a:spLocks noGrp="1"/>
          </p:cNvSpPr>
          <p:nvPr>
            <p:ph type="title"/>
          </p:nvPr>
        </p:nvSpPr>
        <p:spPr/>
        <p:txBody>
          <a:bodyPr>
            <a:normAutofit/>
          </a:bodyPr>
          <a:lstStyle/>
          <a:p>
            <a:r>
              <a:rPr lang="en-US" sz="3600" b="1" dirty="0">
                <a:solidFill>
                  <a:schemeClr val="bg1"/>
                </a:solidFill>
              </a:rPr>
              <a:t>Isaiah 28:16</a:t>
            </a:r>
          </a:p>
        </p:txBody>
      </p:sp>
      <p:sp>
        <p:nvSpPr>
          <p:cNvPr id="3" name="Content Placeholder 2">
            <a:extLst>
              <a:ext uri="{FF2B5EF4-FFF2-40B4-BE49-F238E27FC236}">
                <a16:creationId xmlns:a16="http://schemas.microsoft.com/office/drawing/2014/main" id="{5D443232-F35D-406D-9F96-145221BBC2FA}"/>
              </a:ext>
            </a:extLst>
          </p:cNvPr>
          <p:cNvSpPr>
            <a:spLocks noGrp="1"/>
          </p:cNvSpPr>
          <p:nvPr>
            <p:ph idx="1"/>
          </p:nvPr>
        </p:nvSpPr>
        <p:spPr/>
        <p:txBody>
          <a:bodyPr>
            <a:normAutofit/>
          </a:bodyPr>
          <a:lstStyle/>
          <a:p>
            <a:r>
              <a:rPr lang="en-US" sz="2000" dirty="0">
                <a:solidFill>
                  <a:schemeClr val="bg1"/>
                </a:solidFill>
              </a:rPr>
              <a:t>vs. 14 – “Hear the word you scoffers, who rule this people in Jerusalem!”</a:t>
            </a:r>
          </a:p>
          <a:p>
            <a:r>
              <a:rPr lang="en-US" sz="2000" dirty="0">
                <a:solidFill>
                  <a:schemeClr val="bg1"/>
                </a:solidFill>
              </a:rPr>
              <a:t>Vs. 15 – By making a covenant with death, rather than with life (God), Israel has made lies their refuge &amp; falsehood their shelter. </a:t>
            </a:r>
          </a:p>
          <a:p>
            <a:r>
              <a:rPr lang="en-US" sz="2000" dirty="0">
                <a:solidFill>
                  <a:schemeClr val="bg1"/>
                </a:solidFill>
              </a:rPr>
              <a:t>Vs. 17 – Through the “cornerstone” God will reintroduce justice and righteousness to cleanse the people.</a:t>
            </a:r>
          </a:p>
          <a:p>
            <a:r>
              <a:rPr lang="en-US" sz="2000" dirty="0">
                <a:solidFill>
                  <a:schemeClr val="bg1"/>
                </a:solidFill>
              </a:rPr>
              <a:t>Vs. 18-22 – Through the </a:t>
            </a:r>
            <a:r>
              <a:rPr lang="en-US" sz="2000" b="1" u="sng" dirty="0">
                <a:solidFill>
                  <a:schemeClr val="bg1"/>
                </a:solidFill>
                <a:highlight>
                  <a:srgbClr val="800000"/>
                </a:highlight>
              </a:rPr>
              <a:t>“cornerstone”</a:t>
            </a:r>
            <a:r>
              <a:rPr lang="en-US" sz="2000" dirty="0">
                <a:solidFill>
                  <a:schemeClr val="bg1"/>
                </a:solidFill>
                <a:highlight>
                  <a:srgbClr val="800000"/>
                </a:highlight>
              </a:rPr>
              <a:t> </a:t>
            </a:r>
            <a:r>
              <a:rPr lang="en-US" sz="2000" dirty="0">
                <a:solidFill>
                  <a:schemeClr val="bg1"/>
                </a:solidFill>
              </a:rPr>
              <a:t>the covenant with death will be annulled through the overwhelming and persistent “scourge” which will pass through the people.</a:t>
            </a:r>
          </a:p>
          <a:p>
            <a:r>
              <a:rPr lang="en-US" sz="2000" dirty="0">
                <a:solidFill>
                  <a:schemeClr val="bg1"/>
                </a:solidFill>
              </a:rPr>
              <a:t>Vs.23-29 – There will be a second stage to this movement which will plant new seeds when the ground is ready.</a:t>
            </a:r>
          </a:p>
        </p:txBody>
      </p:sp>
      <p:sp>
        <p:nvSpPr>
          <p:cNvPr id="4" name="Text Placeholder 3">
            <a:extLst>
              <a:ext uri="{FF2B5EF4-FFF2-40B4-BE49-F238E27FC236}">
                <a16:creationId xmlns:a16="http://schemas.microsoft.com/office/drawing/2014/main" id="{C54C4880-10A0-4184-B8AF-66542492D37F}"/>
              </a:ext>
            </a:extLst>
          </p:cNvPr>
          <p:cNvSpPr>
            <a:spLocks noGrp="1"/>
          </p:cNvSpPr>
          <p:nvPr>
            <p:ph type="body" sz="half" idx="2"/>
          </p:nvPr>
        </p:nvSpPr>
        <p:spPr/>
        <p:txBody>
          <a:bodyPr>
            <a:normAutofit/>
          </a:bodyPr>
          <a:lstStyle/>
          <a:p>
            <a:r>
              <a:rPr lang="en-US" sz="2800" dirty="0">
                <a:solidFill>
                  <a:schemeClr val="bg1"/>
                </a:solidFill>
              </a:rPr>
              <a:t>“…therefore, thus says the Lord God, ‘Behold, I am the one who has laid as a foundation in Zion, a stone, a tested stone, a precious cornerstone, of a sure foundation: ‘Whoever believes </a:t>
            </a:r>
            <a:r>
              <a:rPr lang="en-US" sz="2800" b="1" u="sng" dirty="0">
                <a:solidFill>
                  <a:schemeClr val="bg1"/>
                </a:solidFill>
              </a:rPr>
              <a:t>will not be in haste</a:t>
            </a:r>
            <a:r>
              <a:rPr lang="en-US" sz="2800" dirty="0">
                <a:solidFill>
                  <a:schemeClr val="bg1"/>
                </a:solidFill>
              </a:rPr>
              <a:t>.’”</a:t>
            </a:r>
          </a:p>
        </p:txBody>
      </p:sp>
    </p:spTree>
    <p:extLst>
      <p:ext uri="{BB962C8B-B14F-4D97-AF65-F5344CB8AC3E}">
        <p14:creationId xmlns:p14="http://schemas.microsoft.com/office/powerpoint/2010/main" val="202014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1B9C40-4CE4-4C6A-AF10-BBCBB6A62408}"/>
              </a:ext>
            </a:extLst>
          </p:cNvPr>
          <p:cNvSpPr>
            <a:spLocks noGrp="1"/>
          </p:cNvSpPr>
          <p:nvPr>
            <p:ph type="title"/>
          </p:nvPr>
        </p:nvSpPr>
        <p:spPr>
          <a:xfrm>
            <a:off x="1524000" y="693833"/>
            <a:ext cx="9144000" cy="1429385"/>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The probability…</a:t>
            </a:r>
          </a:p>
        </p:txBody>
      </p:sp>
      <p:sp>
        <p:nvSpPr>
          <p:cNvPr id="3" name="Text Placeholder 2">
            <a:extLst>
              <a:ext uri="{FF2B5EF4-FFF2-40B4-BE49-F238E27FC236}">
                <a16:creationId xmlns:a16="http://schemas.microsoft.com/office/drawing/2014/main" id="{2970E11A-1501-42BA-A184-F1381FBE18D8}"/>
              </a:ext>
            </a:extLst>
          </p:cNvPr>
          <p:cNvSpPr>
            <a:spLocks noGrp="1"/>
          </p:cNvSpPr>
          <p:nvPr>
            <p:ph type="body" idx="1"/>
          </p:nvPr>
        </p:nvSpPr>
        <p:spPr>
          <a:xfrm>
            <a:off x="1966912" y="2123218"/>
            <a:ext cx="8258176" cy="3568743"/>
          </a:xfrm>
        </p:spPr>
        <p:txBody>
          <a:bodyPr vert="horz" lIns="91440" tIns="45720" rIns="91440" bIns="45720" rtlCol="0" anchor="t">
            <a:normAutofit/>
          </a:bodyPr>
          <a:lstStyle/>
          <a:p>
            <a:pPr marL="342900" indent="-342900">
              <a:buFont typeface="Arial" panose="020B0604020202020204" pitchFamily="34" charset="0"/>
              <a:buChar char="•"/>
            </a:pPr>
            <a:r>
              <a:rPr lang="en-US" kern="1200" dirty="0">
                <a:solidFill>
                  <a:schemeClr val="bg1"/>
                </a:solidFill>
              </a:rPr>
              <a:t>66 Books in the Bible…</a:t>
            </a:r>
            <a:endParaRPr lang="en-US" dirty="0">
              <a:solidFill>
                <a:schemeClr val="bg1"/>
              </a:solidFill>
            </a:endParaRPr>
          </a:p>
          <a:p>
            <a:pPr marL="342900" indent="-342900">
              <a:buFont typeface="Arial" panose="020B0604020202020204" pitchFamily="34" charset="0"/>
              <a:buChar char="•"/>
            </a:pPr>
            <a:r>
              <a:rPr lang="en-US" kern="1200" dirty="0">
                <a:solidFill>
                  <a:schemeClr val="bg1"/>
                </a:solidFill>
                <a:latin typeface="+mn-lt"/>
                <a:ea typeface="+mn-ea"/>
                <a:cs typeface="+mn-cs"/>
              </a:rPr>
              <a:t>1,189 Chapters in the Bible…</a:t>
            </a:r>
          </a:p>
          <a:p>
            <a:pPr marL="342900" indent="-342900">
              <a:buFont typeface="Arial" panose="020B0604020202020204" pitchFamily="34" charset="0"/>
              <a:buChar char="•"/>
            </a:pPr>
            <a:r>
              <a:rPr lang="en-US" dirty="0">
                <a:solidFill>
                  <a:schemeClr val="bg1"/>
                </a:solidFill>
              </a:rPr>
              <a:t>31,102 Verses in the Bible…</a:t>
            </a:r>
          </a:p>
          <a:p>
            <a:pPr marL="342900" indent="-342900">
              <a:buFont typeface="Arial" panose="020B0604020202020204" pitchFamily="34" charset="0"/>
              <a:buChar char="•"/>
            </a:pPr>
            <a:r>
              <a:rPr lang="en-US" kern="1200" dirty="0">
                <a:solidFill>
                  <a:schemeClr val="bg1"/>
                </a:solidFill>
                <a:latin typeface="+mn-lt"/>
                <a:ea typeface="+mn-ea"/>
                <a:cs typeface="+mn-cs"/>
              </a:rPr>
              <a:t>750,000 unique words in the Bible….</a:t>
            </a:r>
          </a:p>
          <a:p>
            <a:endParaRPr lang="en-US" dirty="0">
              <a:solidFill>
                <a:schemeClr val="tx1"/>
              </a:solidFill>
            </a:endParaRPr>
          </a:p>
          <a:p>
            <a:endParaRPr lang="en-US" dirty="0">
              <a:solidFill>
                <a:schemeClr val="tx1"/>
              </a:solidFill>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52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32057-2080-4540-83CB-08BE25B6C999}"/>
              </a:ext>
            </a:extLst>
          </p:cNvPr>
          <p:cNvSpPr>
            <a:spLocks noGrp="1"/>
          </p:cNvSpPr>
          <p:nvPr>
            <p:ph type="title"/>
          </p:nvPr>
        </p:nvSpPr>
        <p:spPr/>
        <p:txBody>
          <a:bodyPr/>
          <a:lstStyle/>
          <a:p>
            <a:r>
              <a:rPr lang="en-US" b="1" dirty="0">
                <a:solidFill>
                  <a:schemeClr val="bg1"/>
                </a:solidFill>
              </a:rPr>
              <a:t>Luke 9:26</a:t>
            </a:r>
          </a:p>
        </p:txBody>
      </p:sp>
      <p:sp>
        <p:nvSpPr>
          <p:cNvPr id="5" name="Content Placeholder 4">
            <a:extLst>
              <a:ext uri="{FF2B5EF4-FFF2-40B4-BE49-F238E27FC236}">
                <a16:creationId xmlns:a16="http://schemas.microsoft.com/office/drawing/2014/main" id="{EFB94FB8-A52D-46F2-A3C1-53DB99AC094A}"/>
              </a:ext>
            </a:extLst>
          </p:cNvPr>
          <p:cNvSpPr>
            <a:spLocks noGrp="1"/>
          </p:cNvSpPr>
          <p:nvPr>
            <p:ph idx="1"/>
          </p:nvPr>
        </p:nvSpPr>
        <p:spPr/>
        <p:txBody>
          <a:bodyPr>
            <a:normAutofit fontScale="92500" lnSpcReduction="10000"/>
          </a:bodyPr>
          <a:lstStyle/>
          <a:p>
            <a:r>
              <a:rPr lang="en-US" sz="2400" dirty="0">
                <a:solidFill>
                  <a:schemeClr val="bg1"/>
                </a:solidFill>
              </a:rPr>
              <a:t>Vs. 18-20 – Peter provides testimony that Jesus is the Messiah, Christ, anointed one of God.</a:t>
            </a:r>
          </a:p>
          <a:p>
            <a:r>
              <a:rPr lang="en-US" sz="2400" dirty="0">
                <a:solidFill>
                  <a:schemeClr val="bg1"/>
                </a:solidFill>
              </a:rPr>
              <a:t>Vs. 21-22 – Jesus explains of the suffering which he must endure.</a:t>
            </a:r>
          </a:p>
          <a:p>
            <a:r>
              <a:rPr lang="en-US" sz="2400" dirty="0">
                <a:solidFill>
                  <a:schemeClr val="bg1"/>
                </a:solidFill>
              </a:rPr>
              <a:t>Vs. 23 </a:t>
            </a:r>
            <a:r>
              <a:rPr lang="en-US" sz="2400" dirty="0"/>
              <a:t>“</a:t>
            </a:r>
            <a:r>
              <a:rPr lang="en-US" sz="2400" dirty="0">
                <a:solidFill>
                  <a:srgbClr val="FF0000"/>
                </a:solidFill>
              </a:rPr>
              <a:t>If anyone would come after me, let him deny himself and take up his cross daily and follow me.”</a:t>
            </a:r>
          </a:p>
          <a:p>
            <a:r>
              <a:rPr lang="en-US" sz="2400" dirty="0">
                <a:solidFill>
                  <a:schemeClr val="bg1"/>
                </a:solidFill>
              </a:rPr>
              <a:t>Vs. 24 </a:t>
            </a:r>
            <a:r>
              <a:rPr lang="en-US" sz="2400" dirty="0"/>
              <a:t>“</a:t>
            </a:r>
            <a:r>
              <a:rPr lang="en-US" sz="2400" dirty="0">
                <a:solidFill>
                  <a:srgbClr val="FF0000"/>
                </a:solidFill>
              </a:rPr>
              <a:t>For whoever would save his life will lose it, but whoever loses his life for my sake will save it.”</a:t>
            </a:r>
          </a:p>
          <a:p>
            <a:r>
              <a:rPr lang="en-US" sz="2400" dirty="0">
                <a:solidFill>
                  <a:schemeClr val="bg1"/>
                </a:solidFill>
              </a:rPr>
              <a:t>Vs. 25 – </a:t>
            </a:r>
            <a:r>
              <a:rPr lang="en-US" sz="2400" dirty="0">
                <a:solidFill>
                  <a:srgbClr val="FF0000"/>
                </a:solidFill>
              </a:rPr>
              <a:t>“For what does it profit a man if he gains the whole world and loses or forfeits himself?”</a:t>
            </a:r>
          </a:p>
          <a:p>
            <a:r>
              <a:rPr lang="en-US" sz="2400" dirty="0">
                <a:solidFill>
                  <a:schemeClr val="bg1"/>
                </a:solidFill>
              </a:rPr>
              <a:t>Vs. 27 – </a:t>
            </a:r>
            <a:r>
              <a:rPr lang="en-US" sz="2400" dirty="0">
                <a:solidFill>
                  <a:srgbClr val="FF0000"/>
                </a:solidFill>
              </a:rPr>
              <a:t>“But I tell you truly, there are some standing who will not taste death until they see the kingdom of God.”</a:t>
            </a:r>
          </a:p>
        </p:txBody>
      </p:sp>
      <p:sp>
        <p:nvSpPr>
          <p:cNvPr id="6" name="Text Placeholder 5">
            <a:extLst>
              <a:ext uri="{FF2B5EF4-FFF2-40B4-BE49-F238E27FC236}">
                <a16:creationId xmlns:a16="http://schemas.microsoft.com/office/drawing/2014/main" id="{8E5602E9-F923-49D6-90A8-F09985D2D4FA}"/>
              </a:ext>
            </a:extLst>
          </p:cNvPr>
          <p:cNvSpPr>
            <a:spLocks noGrp="1"/>
          </p:cNvSpPr>
          <p:nvPr>
            <p:ph type="body" sz="half" idx="2"/>
          </p:nvPr>
        </p:nvSpPr>
        <p:spPr/>
        <p:txBody>
          <a:bodyPr>
            <a:normAutofit/>
          </a:bodyPr>
          <a:lstStyle/>
          <a:p>
            <a:r>
              <a:rPr lang="en-US" sz="2800" dirty="0">
                <a:solidFill>
                  <a:srgbClr val="FF0000"/>
                </a:solidFill>
              </a:rPr>
              <a:t>“For whoever is ASHAMED of me and of my words, of him will the Son of Man be ASHAMED when he comes in his glory and the glory of the Father and of the holy angels.”</a:t>
            </a:r>
          </a:p>
        </p:txBody>
      </p:sp>
    </p:spTree>
    <p:extLst>
      <p:ext uri="{BB962C8B-B14F-4D97-AF65-F5344CB8AC3E}">
        <p14:creationId xmlns:p14="http://schemas.microsoft.com/office/powerpoint/2010/main" val="2641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3F35-435E-4BD8-9C0E-B916FB483FE7}"/>
              </a:ext>
            </a:extLst>
          </p:cNvPr>
          <p:cNvSpPr>
            <a:spLocks noGrp="1"/>
          </p:cNvSpPr>
          <p:nvPr>
            <p:ph type="title"/>
          </p:nvPr>
        </p:nvSpPr>
        <p:spPr/>
        <p:txBody>
          <a:bodyPr/>
          <a:lstStyle/>
          <a:p>
            <a:r>
              <a:rPr lang="en-US" b="1" dirty="0">
                <a:solidFill>
                  <a:schemeClr val="bg1"/>
                </a:solidFill>
              </a:rPr>
              <a:t>2 Timothy 1:8</a:t>
            </a:r>
          </a:p>
        </p:txBody>
      </p:sp>
      <p:sp>
        <p:nvSpPr>
          <p:cNvPr id="3" name="Content Placeholder 2">
            <a:extLst>
              <a:ext uri="{FF2B5EF4-FFF2-40B4-BE49-F238E27FC236}">
                <a16:creationId xmlns:a16="http://schemas.microsoft.com/office/drawing/2014/main" id="{796CD7ED-E7AE-4B06-AA6E-5956F2F09544}"/>
              </a:ext>
            </a:extLst>
          </p:cNvPr>
          <p:cNvSpPr>
            <a:spLocks noGrp="1"/>
          </p:cNvSpPr>
          <p:nvPr>
            <p:ph idx="1"/>
          </p:nvPr>
        </p:nvSpPr>
        <p:spPr/>
        <p:txBody>
          <a:bodyPr>
            <a:normAutofit/>
          </a:bodyPr>
          <a:lstStyle/>
          <a:p>
            <a:r>
              <a:rPr lang="en-US" dirty="0">
                <a:solidFill>
                  <a:schemeClr val="bg1"/>
                </a:solidFill>
              </a:rPr>
              <a:t>Therefore </a:t>
            </a:r>
          </a:p>
          <a:p>
            <a:pPr lvl="1"/>
            <a:r>
              <a:rPr lang="en-US" dirty="0">
                <a:solidFill>
                  <a:schemeClr val="bg1"/>
                </a:solidFill>
              </a:rPr>
              <a:t>Since God has given Timothy a spirit “not of fear but of power and love and self-control”.</a:t>
            </a:r>
          </a:p>
          <a:p>
            <a:r>
              <a:rPr lang="en-US" dirty="0">
                <a:solidFill>
                  <a:schemeClr val="bg1"/>
                </a:solidFill>
              </a:rPr>
              <a:t>Do Not be Ashamed </a:t>
            </a:r>
          </a:p>
          <a:p>
            <a:pPr lvl="1"/>
            <a:r>
              <a:rPr lang="en-US" dirty="0">
                <a:solidFill>
                  <a:schemeClr val="bg1"/>
                </a:solidFill>
              </a:rPr>
              <a:t>In the Testimony about our Lord</a:t>
            </a:r>
          </a:p>
          <a:p>
            <a:pPr lvl="1"/>
            <a:r>
              <a:rPr lang="en-US" dirty="0">
                <a:solidFill>
                  <a:schemeClr val="bg1"/>
                </a:solidFill>
              </a:rPr>
              <a:t>Nor of Paul his Prisoner</a:t>
            </a:r>
          </a:p>
          <a:p>
            <a:r>
              <a:rPr lang="en-US" b="1" u="sng" dirty="0">
                <a:solidFill>
                  <a:schemeClr val="bg1"/>
                </a:solidFill>
                <a:highlight>
                  <a:srgbClr val="800000"/>
                </a:highlight>
              </a:rPr>
              <a:t>Remain confident </a:t>
            </a:r>
            <a:r>
              <a:rPr lang="en-US" dirty="0">
                <a:solidFill>
                  <a:schemeClr val="bg1"/>
                </a:solidFill>
              </a:rPr>
              <a:t>in sharing in the suffering for the continued spread of the Gospel.</a:t>
            </a:r>
          </a:p>
        </p:txBody>
      </p:sp>
      <p:sp>
        <p:nvSpPr>
          <p:cNvPr id="4" name="Text Placeholder 3">
            <a:extLst>
              <a:ext uri="{FF2B5EF4-FFF2-40B4-BE49-F238E27FC236}">
                <a16:creationId xmlns:a16="http://schemas.microsoft.com/office/drawing/2014/main" id="{1C46D2DF-5D07-4280-A8DA-EA9164C747A9}"/>
              </a:ext>
            </a:extLst>
          </p:cNvPr>
          <p:cNvSpPr>
            <a:spLocks noGrp="1"/>
          </p:cNvSpPr>
          <p:nvPr>
            <p:ph type="body" sz="half" idx="2"/>
          </p:nvPr>
        </p:nvSpPr>
        <p:spPr/>
        <p:txBody>
          <a:bodyPr>
            <a:normAutofit/>
          </a:bodyPr>
          <a:lstStyle/>
          <a:p>
            <a:r>
              <a:rPr lang="en-US" sz="2800" dirty="0">
                <a:solidFill>
                  <a:schemeClr val="bg1"/>
                </a:solidFill>
              </a:rPr>
              <a:t>“</a:t>
            </a:r>
            <a:r>
              <a:rPr lang="en-US" sz="2800" u="sng" dirty="0">
                <a:solidFill>
                  <a:schemeClr val="bg1"/>
                </a:solidFill>
              </a:rPr>
              <a:t>Therefore</a:t>
            </a:r>
            <a:r>
              <a:rPr lang="en-US" sz="2800" dirty="0">
                <a:solidFill>
                  <a:schemeClr val="bg1"/>
                </a:solidFill>
              </a:rPr>
              <a:t>, </a:t>
            </a:r>
            <a:r>
              <a:rPr lang="en-US" sz="2800" b="1" dirty="0">
                <a:solidFill>
                  <a:schemeClr val="bg1"/>
                </a:solidFill>
              </a:rPr>
              <a:t>do not be ashamed </a:t>
            </a:r>
            <a:r>
              <a:rPr lang="en-US" sz="2800" dirty="0">
                <a:solidFill>
                  <a:schemeClr val="bg1"/>
                </a:solidFill>
              </a:rPr>
              <a:t>of </a:t>
            </a:r>
            <a:r>
              <a:rPr lang="en-US" sz="2800" b="1" dirty="0">
                <a:solidFill>
                  <a:schemeClr val="bg1"/>
                </a:solidFill>
              </a:rPr>
              <a:t>the testimony about our Lord</a:t>
            </a:r>
            <a:r>
              <a:rPr lang="en-US" sz="2800" dirty="0">
                <a:solidFill>
                  <a:schemeClr val="bg1"/>
                </a:solidFill>
              </a:rPr>
              <a:t>, </a:t>
            </a:r>
            <a:r>
              <a:rPr lang="en-US" sz="2800" b="1" dirty="0">
                <a:solidFill>
                  <a:schemeClr val="bg1"/>
                </a:solidFill>
              </a:rPr>
              <a:t>nor of me his prisoner</a:t>
            </a:r>
            <a:r>
              <a:rPr lang="en-US" sz="2800" dirty="0">
                <a:solidFill>
                  <a:schemeClr val="bg1"/>
                </a:solidFill>
              </a:rPr>
              <a:t>…. </a:t>
            </a:r>
            <a:r>
              <a:rPr lang="en-US" sz="2800" i="1" dirty="0">
                <a:solidFill>
                  <a:schemeClr val="bg1"/>
                </a:solidFill>
              </a:rPr>
              <a:t>BUT share in suffering for the gospel</a:t>
            </a:r>
            <a:r>
              <a:rPr lang="en-US" sz="2800" dirty="0">
                <a:solidFill>
                  <a:schemeClr val="bg1"/>
                </a:solidFill>
              </a:rPr>
              <a:t> by the power of God</a:t>
            </a:r>
          </a:p>
        </p:txBody>
      </p:sp>
    </p:spTree>
    <p:extLst>
      <p:ext uri="{BB962C8B-B14F-4D97-AF65-F5344CB8AC3E}">
        <p14:creationId xmlns:p14="http://schemas.microsoft.com/office/powerpoint/2010/main" val="115912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B75E822-01A9-409E-B2C9-D40DD5A64D1B}"/>
              </a:ext>
            </a:extLst>
          </p:cNvPr>
          <p:cNvSpPr>
            <a:spLocks noGrp="1"/>
          </p:cNvSpPr>
          <p:nvPr>
            <p:ph type="title"/>
          </p:nvPr>
        </p:nvSpPr>
        <p:spPr>
          <a:xfrm>
            <a:off x="1621657" y="646010"/>
            <a:ext cx="9144000" cy="2764028"/>
          </a:xfrm>
        </p:spPr>
        <p:txBody>
          <a:bodyPr vert="horz" lIns="91440" tIns="45720" rIns="91440" bIns="45720" rtlCol="0" anchor="ctr">
            <a:normAutofit/>
          </a:bodyPr>
          <a:lstStyle/>
          <a:p>
            <a:pPr algn="ctr"/>
            <a:r>
              <a:rPr lang="en-US" sz="7200" kern="1200" dirty="0">
                <a:solidFill>
                  <a:schemeClr val="bg1"/>
                </a:solidFill>
                <a:latin typeface="+mj-lt"/>
                <a:ea typeface="+mj-ea"/>
                <a:cs typeface="+mj-cs"/>
              </a:rPr>
              <a:t>Deep Dive: Conclusion</a:t>
            </a:r>
          </a:p>
        </p:txBody>
      </p:sp>
      <p:sp>
        <p:nvSpPr>
          <p:cNvPr id="3" name="Text Placeholder 2">
            <a:extLst>
              <a:ext uri="{FF2B5EF4-FFF2-40B4-BE49-F238E27FC236}">
                <a16:creationId xmlns:a16="http://schemas.microsoft.com/office/drawing/2014/main" id="{41C3D1B8-3244-491D-B334-5411EE84F387}"/>
              </a:ext>
            </a:extLst>
          </p:cNvPr>
          <p:cNvSpPr>
            <a:spLocks noGrp="1"/>
          </p:cNvSpPr>
          <p:nvPr>
            <p:ph type="body" idx="1"/>
          </p:nvPr>
        </p:nvSpPr>
        <p:spPr>
          <a:xfrm>
            <a:off x="1966912" y="3447963"/>
            <a:ext cx="8258176" cy="1647021"/>
          </a:xfrm>
        </p:spPr>
        <p:txBody>
          <a:bodyPr vert="horz" lIns="91440" tIns="45720" rIns="91440" bIns="45720" rtlCol="0" anchor="ctr">
            <a:noAutofit/>
          </a:bodyPr>
          <a:lstStyle/>
          <a:p>
            <a:pPr algn="ctr"/>
            <a:r>
              <a:rPr lang="en-US" sz="3200" b="1" kern="1200" dirty="0">
                <a:solidFill>
                  <a:schemeClr val="bg1"/>
                </a:solidFill>
              </a:rPr>
              <a:t>Those who place their faith in God will not be found ashamed or put to shame.</a:t>
            </a:r>
          </a:p>
          <a:p>
            <a:pPr algn="ctr"/>
            <a:r>
              <a:rPr lang="en-US" sz="3200" b="1" kern="1200" dirty="0">
                <a:solidFill>
                  <a:schemeClr val="bg1"/>
                </a:solidFill>
              </a:rPr>
              <a:t>Meaning: </a:t>
            </a:r>
            <a:r>
              <a:rPr lang="en-US" sz="3200" b="1" dirty="0" err="1">
                <a:solidFill>
                  <a:schemeClr val="bg1"/>
                </a:solidFill>
              </a:rPr>
              <a:t>they</a:t>
            </a:r>
            <a:r>
              <a:rPr lang="en-US" sz="3200" b="1" kern="1200" dirty="0" err="1">
                <a:solidFill>
                  <a:schemeClr val="bg1"/>
                </a:solidFill>
              </a:rPr>
              <a:t>“will</a:t>
            </a:r>
            <a:r>
              <a:rPr lang="en-US" sz="3200" b="1" kern="1200" dirty="0">
                <a:solidFill>
                  <a:schemeClr val="bg1"/>
                </a:solidFill>
              </a:rPr>
              <a:t> not be found having placed their confidence in the wrong source…”</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788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435E5EF-D52B-4998-A7A1-63A8283F0412}"/>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6100" kern="1200" dirty="0">
                <a:solidFill>
                  <a:schemeClr val="bg1"/>
                </a:solidFill>
                <a:latin typeface="+mj-lt"/>
                <a:ea typeface="+mj-ea"/>
                <a:cs typeface="+mj-cs"/>
              </a:rPr>
              <a:t>Why is it important to build our own sincere faith?</a:t>
            </a:r>
          </a:p>
        </p:txBody>
      </p:sp>
      <p:sp>
        <p:nvSpPr>
          <p:cNvPr id="3" name="Text Placeholder 2">
            <a:extLst>
              <a:ext uri="{FF2B5EF4-FFF2-40B4-BE49-F238E27FC236}">
                <a16:creationId xmlns:a16="http://schemas.microsoft.com/office/drawing/2014/main" id="{AB2BD3D7-FDE9-4CE9-824A-F9AE4E6D5D4B}"/>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endParaRPr lang="en-US" sz="2800" kern="120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556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435E5EF-D52B-4998-A7A1-63A8283F0412}"/>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6100" b="1" kern="1200" dirty="0">
                <a:solidFill>
                  <a:schemeClr val="bg1"/>
                </a:solidFill>
                <a:latin typeface="+mj-lt"/>
                <a:ea typeface="+mj-ea"/>
                <a:cs typeface="+mj-cs"/>
              </a:rPr>
              <a:t>How do we build our own sincere faith?</a:t>
            </a:r>
          </a:p>
        </p:txBody>
      </p:sp>
      <p:sp>
        <p:nvSpPr>
          <p:cNvPr id="3" name="Text Placeholder 2">
            <a:extLst>
              <a:ext uri="{FF2B5EF4-FFF2-40B4-BE49-F238E27FC236}">
                <a16:creationId xmlns:a16="http://schemas.microsoft.com/office/drawing/2014/main" id="{AB2BD3D7-FDE9-4CE9-824A-F9AE4E6D5D4B}"/>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endParaRPr lang="en-US" sz="2800" kern="120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287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435E5EF-D52B-4998-A7A1-63A8283F0412}"/>
              </a:ext>
            </a:extLst>
          </p:cNvPr>
          <p:cNvSpPr>
            <a:spLocks noGrp="1"/>
          </p:cNvSpPr>
          <p:nvPr>
            <p:ph type="title"/>
          </p:nvPr>
        </p:nvSpPr>
        <p:spPr>
          <a:xfrm>
            <a:off x="1524003" y="1554391"/>
            <a:ext cx="9144000" cy="3209252"/>
          </a:xfrm>
        </p:spPr>
        <p:txBody>
          <a:bodyPr vert="horz" lIns="91440" tIns="45720" rIns="91440" bIns="45720" rtlCol="0" anchor="ctr">
            <a:normAutofit fontScale="90000"/>
          </a:bodyPr>
          <a:lstStyle/>
          <a:p>
            <a:pPr algn="ctr"/>
            <a:r>
              <a:rPr lang="en-US" sz="6100" b="1" kern="1200" dirty="0">
                <a:solidFill>
                  <a:schemeClr val="bg1"/>
                </a:solidFill>
                <a:latin typeface="+mj-lt"/>
                <a:ea typeface="+mj-ea"/>
                <a:cs typeface="+mj-cs"/>
              </a:rPr>
              <a:t>How do we encourage others to “re-kindle” their dedication to this type of faith while suffering?</a:t>
            </a:r>
          </a:p>
        </p:txBody>
      </p:sp>
      <p:sp>
        <p:nvSpPr>
          <p:cNvPr id="3" name="Text Placeholder 2">
            <a:extLst>
              <a:ext uri="{FF2B5EF4-FFF2-40B4-BE49-F238E27FC236}">
                <a16:creationId xmlns:a16="http://schemas.microsoft.com/office/drawing/2014/main" id="{AB2BD3D7-FDE9-4CE9-824A-F9AE4E6D5D4B}"/>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endParaRPr lang="en-US" sz="2800" kern="120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22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4B7B6-88EF-454C-B049-EEC5FB378F98}"/>
              </a:ext>
            </a:extLst>
          </p:cNvPr>
          <p:cNvSpPr>
            <a:spLocks noGrp="1"/>
          </p:cNvSpPr>
          <p:nvPr>
            <p:ph type="title"/>
          </p:nvPr>
        </p:nvSpPr>
        <p:spPr/>
        <p:txBody>
          <a:bodyPr/>
          <a:lstStyle/>
          <a:p>
            <a:r>
              <a:rPr lang="en-US" b="1" dirty="0">
                <a:solidFill>
                  <a:schemeClr val="bg1"/>
                </a:solidFill>
              </a:rPr>
              <a:t>Psalm 25:3</a:t>
            </a:r>
          </a:p>
        </p:txBody>
      </p:sp>
      <p:sp>
        <p:nvSpPr>
          <p:cNvPr id="3" name="Content Placeholder 2">
            <a:extLst>
              <a:ext uri="{FF2B5EF4-FFF2-40B4-BE49-F238E27FC236}">
                <a16:creationId xmlns:a16="http://schemas.microsoft.com/office/drawing/2014/main" id="{0AC57053-FFD4-4165-BC77-EAE949E79996}"/>
              </a:ext>
            </a:extLst>
          </p:cNvPr>
          <p:cNvSpPr>
            <a:spLocks noGrp="1"/>
          </p:cNvSpPr>
          <p:nvPr>
            <p:ph idx="1"/>
          </p:nvPr>
        </p:nvSpPr>
        <p:spPr/>
        <p:txBody>
          <a:bodyPr>
            <a:normAutofit fontScale="77500" lnSpcReduction="20000"/>
          </a:bodyPr>
          <a:lstStyle/>
          <a:p>
            <a:r>
              <a:rPr lang="en-US" dirty="0">
                <a:solidFill>
                  <a:schemeClr val="bg1"/>
                </a:solidFill>
              </a:rPr>
              <a:t>Vs. 1-2 – Writer expresses his request to not be put to shame because of his trust in God.</a:t>
            </a:r>
          </a:p>
          <a:p>
            <a:r>
              <a:rPr lang="en-US" dirty="0">
                <a:solidFill>
                  <a:schemeClr val="bg1"/>
                </a:solidFill>
              </a:rPr>
              <a:t>Vs. 4-7 – Writer’s Prayer of Faith</a:t>
            </a:r>
          </a:p>
          <a:p>
            <a:pPr lvl="1"/>
            <a:r>
              <a:rPr lang="en-US" dirty="0">
                <a:solidFill>
                  <a:schemeClr val="bg1"/>
                </a:solidFill>
              </a:rPr>
              <a:t>“Make me to know your ways”</a:t>
            </a:r>
          </a:p>
          <a:p>
            <a:pPr lvl="1"/>
            <a:r>
              <a:rPr lang="en-US" dirty="0">
                <a:solidFill>
                  <a:schemeClr val="bg1"/>
                </a:solidFill>
              </a:rPr>
              <a:t>“teach me your paths”</a:t>
            </a:r>
          </a:p>
          <a:p>
            <a:pPr lvl="1"/>
            <a:r>
              <a:rPr lang="en-US" dirty="0">
                <a:solidFill>
                  <a:schemeClr val="bg1"/>
                </a:solidFill>
              </a:rPr>
              <a:t>“lead me in your truth”</a:t>
            </a:r>
          </a:p>
          <a:p>
            <a:pPr lvl="1"/>
            <a:r>
              <a:rPr lang="en-US" dirty="0">
                <a:solidFill>
                  <a:schemeClr val="bg1"/>
                </a:solidFill>
              </a:rPr>
              <a:t>“remember your mercy and steadfast love”</a:t>
            </a:r>
          </a:p>
          <a:p>
            <a:pPr lvl="1"/>
            <a:r>
              <a:rPr lang="en-US" dirty="0">
                <a:solidFill>
                  <a:schemeClr val="bg1"/>
                </a:solidFill>
              </a:rPr>
              <a:t>“remember not the sins of my youth or transgressions”</a:t>
            </a:r>
          </a:p>
          <a:p>
            <a:r>
              <a:rPr lang="en-US" dirty="0">
                <a:solidFill>
                  <a:schemeClr val="bg1"/>
                </a:solidFill>
              </a:rPr>
              <a:t>Vs. 8-10 – God’s Way</a:t>
            </a:r>
          </a:p>
          <a:p>
            <a:pPr lvl="1"/>
            <a:r>
              <a:rPr lang="en-US" dirty="0">
                <a:solidFill>
                  <a:schemeClr val="bg1"/>
                </a:solidFill>
              </a:rPr>
              <a:t>“good and upright”</a:t>
            </a:r>
          </a:p>
          <a:p>
            <a:pPr lvl="1"/>
            <a:r>
              <a:rPr lang="en-US" dirty="0">
                <a:solidFill>
                  <a:schemeClr val="bg1"/>
                </a:solidFill>
              </a:rPr>
              <a:t>“He instructs sinners in the way”</a:t>
            </a:r>
          </a:p>
          <a:p>
            <a:pPr lvl="1"/>
            <a:r>
              <a:rPr lang="en-US" dirty="0">
                <a:solidFill>
                  <a:schemeClr val="bg1"/>
                </a:solidFill>
              </a:rPr>
              <a:t>“He leads the humble in what is right”</a:t>
            </a:r>
          </a:p>
          <a:p>
            <a:pPr lvl="1"/>
            <a:r>
              <a:rPr lang="en-US" dirty="0">
                <a:solidFill>
                  <a:schemeClr val="bg1"/>
                </a:solidFill>
              </a:rPr>
              <a:t>“He teaches the humble his way”</a:t>
            </a:r>
          </a:p>
          <a:p>
            <a:pPr lvl="1"/>
            <a:r>
              <a:rPr lang="en-US" dirty="0">
                <a:solidFill>
                  <a:schemeClr val="bg1"/>
                </a:solidFill>
              </a:rPr>
              <a:t>“All paths of God are mercy, steadfast love, faithfulness for those who keep his covenant”</a:t>
            </a:r>
          </a:p>
          <a:p>
            <a:endParaRPr lang="en-US" dirty="0"/>
          </a:p>
        </p:txBody>
      </p:sp>
      <p:sp>
        <p:nvSpPr>
          <p:cNvPr id="4" name="Text Placeholder 3">
            <a:extLst>
              <a:ext uri="{FF2B5EF4-FFF2-40B4-BE49-F238E27FC236}">
                <a16:creationId xmlns:a16="http://schemas.microsoft.com/office/drawing/2014/main" id="{0CFE0CD9-A400-4BC8-8F95-8EE83DBF3187}"/>
              </a:ext>
            </a:extLst>
          </p:cNvPr>
          <p:cNvSpPr>
            <a:spLocks noGrp="1"/>
          </p:cNvSpPr>
          <p:nvPr>
            <p:ph type="body" sz="half" idx="2"/>
          </p:nvPr>
        </p:nvSpPr>
        <p:spPr/>
        <p:txBody>
          <a:bodyPr/>
          <a:lstStyle/>
          <a:p>
            <a:r>
              <a:rPr lang="en-US" sz="2800" dirty="0">
                <a:solidFill>
                  <a:schemeClr val="bg1"/>
                </a:solidFill>
              </a:rPr>
              <a:t>“Indeed, none who wait for you shall be put to shame; let not my enemies exult over me.”</a:t>
            </a:r>
          </a:p>
          <a:p>
            <a:endParaRPr lang="en-US" dirty="0"/>
          </a:p>
        </p:txBody>
      </p:sp>
    </p:spTree>
    <p:extLst>
      <p:ext uri="{BB962C8B-B14F-4D97-AF65-F5344CB8AC3E}">
        <p14:creationId xmlns:p14="http://schemas.microsoft.com/office/powerpoint/2010/main" val="425654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DADACC-1643-4E96-94CF-878DBCCA90A5}"/>
              </a:ext>
            </a:extLst>
          </p:cNvPr>
          <p:cNvSpPr>
            <a:spLocks noGrp="1"/>
          </p:cNvSpPr>
          <p:nvPr>
            <p:ph type="ctrTitle"/>
          </p:nvPr>
        </p:nvSpPr>
        <p:spPr>
          <a:xfrm>
            <a:off x="1524003" y="1999615"/>
            <a:ext cx="9144000" cy="2764028"/>
          </a:xfrm>
        </p:spPr>
        <p:txBody>
          <a:bodyPr anchor="ctr">
            <a:normAutofit/>
          </a:bodyPr>
          <a:lstStyle/>
          <a:p>
            <a:r>
              <a:rPr lang="en-US" sz="7200" b="1" dirty="0">
                <a:solidFill>
                  <a:schemeClr val="bg1"/>
                </a:solidFill>
              </a:rPr>
              <a:t>2</a:t>
            </a:r>
            <a:r>
              <a:rPr lang="en-US" sz="7200" b="1" baseline="30000" dirty="0">
                <a:solidFill>
                  <a:schemeClr val="bg1"/>
                </a:solidFill>
              </a:rPr>
              <a:t>nd</a:t>
            </a:r>
            <a:r>
              <a:rPr lang="en-US" sz="7200" b="1" dirty="0">
                <a:solidFill>
                  <a:schemeClr val="bg1"/>
                </a:solidFill>
              </a:rPr>
              <a:t> Timothy 1:1-18 </a:t>
            </a:r>
          </a:p>
        </p:txBody>
      </p:sp>
      <p:sp>
        <p:nvSpPr>
          <p:cNvPr id="3" name="Subtitle 2">
            <a:extLst>
              <a:ext uri="{FF2B5EF4-FFF2-40B4-BE49-F238E27FC236}">
                <a16:creationId xmlns:a16="http://schemas.microsoft.com/office/drawing/2014/main" id="{0F9F7B33-4FA5-44B5-9996-1361D99C748B}"/>
              </a:ext>
            </a:extLst>
          </p:cNvPr>
          <p:cNvSpPr>
            <a:spLocks noGrp="1"/>
          </p:cNvSpPr>
          <p:nvPr>
            <p:ph type="subTitle" idx="1"/>
          </p:nvPr>
        </p:nvSpPr>
        <p:spPr>
          <a:xfrm>
            <a:off x="1966912" y="5645150"/>
            <a:ext cx="8258176" cy="631825"/>
          </a:xfrm>
        </p:spPr>
        <p:txBody>
          <a:bodyPr anchor="ctr">
            <a:normAutofit/>
          </a:bodyPr>
          <a:lstStyle/>
          <a:p>
            <a:endParaRPr lang="en-US" sz="280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926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1B9C40-4CE4-4C6A-AF10-BBCBB6A62408}"/>
              </a:ext>
            </a:extLst>
          </p:cNvPr>
          <p:cNvSpPr>
            <a:spLocks noGrp="1"/>
          </p:cNvSpPr>
          <p:nvPr>
            <p:ph type="title"/>
          </p:nvPr>
        </p:nvSpPr>
        <p:spPr>
          <a:xfrm>
            <a:off x="1524000" y="693833"/>
            <a:ext cx="9144000" cy="1429385"/>
          </a:xfrm>
        </p:spPr>
        <p:txBody>
          <a:bodyPr vert="horz" lIns="91440" tIns="45720" rIns="91440" bIns="45720" rtlCol="0" anchor="ctr">
            <a:normAutofit/>
          </a:bodyPr>
          <a:lstStyle/>
          <a:p>
            <a:pPr algn="ctr"/>
            <a:r>
              <a:rPr lang="en-US" sz="7200" kern="1200" dirty="0">
                <a:solidFill>
                  <a:schemeClr val="bg1"/>
                </a:solidFill>
                <a:latin typeface="+mj-lt"/>
                <a:ea typeface="+mj-ea"/>
                <a:cs typeface="+mj-cs"/>
              </a:rPr>
              <a:t>Class Theme</a:t>
            </a:r>
          </a:p>
        </p:txBody>
      </p:sp>
      <p:sp>
        <p:nvSpPr>
          <p:cNvPr id="3" name="Text Placeholder 2">
            <a:extLst>
              <a:ext uri="{FF2B5EF4-FFF2-40B4-BE49-F238E27FC236}">
                <a16:creationId xmlns:a16="http://schemas.microsoft.com/office/drawing/2014/main" id="{2970E11A-1501-42BA-A184-F1381FBE18D8}"/>
              </a:ext>
            </a:extLst>
          </p:cNvPr>
          <p:cNvSpPr>
            <a:spLocks noGrp="1"/>
          </p:cNvSpPr>
          <p:nvPr>
            <p:ph type="body" idx="1"/>
          </p:nvPr>
        </p:nvSpPr>
        <p:spPr>
          <a:xfrm>
            <a:off x="1966912" y="2123218"/>
            <a:ext cx="8258176" cy="3568743"/>
          </a:xfrm>
        </p:spPr>
        <p:txBody>
          <a:bodyPr vert="horz" lIns="91440" tIns="45720" rIns="91440" bIns="45720" rtlCol="0" anchor="ctr">
            <a:normAutofit/>
          </a:bodyPr>
          <a:lstStyle/>
          <a:p>
            <a:pPr algn="ctr"/>
            <a:r>
              <a:rPr lang="en-US" kern="1200" dirty="0">
                <a:solidFill>
                  <a:schemeClr val="bg1"/>
                </a:solidFill>
                <a:latin typeface="+mn-lt"/>
                <a:ea typeface="+mn-ea"/>
                <a:cs typeface="+mn-cs"/>
              </a:rPr>
              <a:t>“The aim of our charge is love that issue from a pure heart and a good conscience and a sincere faith.” – 1</a:t>
            </a:r>
            <a:r>
              <a:rPr lang="en-US" kern="1200" baseline="30000" dirty="0">
                <a:solidFill>
                  <a:schemeClr val="bg1"/>
                </a:solidFill>
                <a:latin typeface="+mn-lt"/>
                <a:ea typeface="+mn-ea"/>
                <a:cs typeface="+mn-cs"/>
              </a:rPr>
              <a:t>st</a:t>
            </a:r>
            <a:r>
              <a:rPr lang="en-US" kern="1200" dirty="0">
                <a:solidFill>
                  <a:schemeClr val="bg1"/>
                </a:solidFill>
                <a:latin typeface="+mn-lt"/>
                <a:ea typeface="+mn-ea"/>
                <a:cs typeface="+mn-cs"/>
              </a:rPr>
              <a:t> Timothy 1:5</a:t>
            </a:r>
          </a:p>
          <a:p>
            <a:pPr algn="ctr"/>
            <a:r>
              <a:rPr lang="en-US" dirty="0">
                <a:solidFill>
                  <a:schemeClr val="bg1"/>
                </a:solidFill>
              </a:rPr>
              <a:t>Accomplished by</a:t>
            </a:r>
          </a:p>
          <a:p>
            <a:pPr marL="457200" indent="-457200" algn="ctr">
              <a:buAutoNum type="arabicPeriod"/>
            </a:pPr>
            <a:r>
              <a:rPr lang="en-US" kern="1200" dirty="0">
                <a:solidFill>
                  <a:schemeClr val="bg1"/>
                </a:solidFill>
                <a:latin typeface="+mn-lt"/>
                <a:ea typeface="+mn-ea"/>
                <a:cs typeface="+mn-cs"/>
              </a:rPr>
              <a:t>Sincere Faith free of selfish ambition, greed, or dishonest motives.</a:t>
            </a:r>
          </a:p>
          <a:p>
            <a:pPr marL="457200" indent="-457200" algn="ctr">
              <a:buAutoNum type="arabicPeriod"/>
            </a:pPr>
            <a:r>
              <a:rPr lang="en-US" kern="1200" dirty="0">
                <a:solidFill>
                  <a:schemeClr val="bg1"/>
                </a:solidFill>
                <a:latin typeface="+mn-lt"/>
                <a:ea typeface="+mn-ea"/>
                <a:cs typeface="+mn-cs"/>
              </a:rPr>
              <a:t>Dedica</a:t>
            </a:r>
            <a:r>
              <a:rPr lang="en-US" dirty="0">
                <a:solidFill>
                  <a:schemeClr val="bg1"/>
                </a:solidFill>
              </a:rPr>
              <a:t>tion to actions which promote stewardship to God rather than fruitless labors.</a:t>
            </a:r>
            <a:endParaRPr lang="en-US" kern="1200" dirty="0">
              <a:solidFill>
                <a:schemeClr val="bg1"/>
              </a:solidFill>
            </a:endParaRPr>
          </a:p>
          <a:p>
            <a:pPr algn="ctr"/>
            <a:endParaRPr lang="en-US" kern="1200" dirty="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488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2A14A53-3131-4CD5-AD74-1544E8163667}"/>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dirty="0">
                <a:solidFill>
                  <a:schemeClr val="bg1"/>
                </a:solidFill>
                <a:latin typeface="+mj-lt"/>
                <a:ea typeface="+mj-ea"/>
                <a:cs typeface="+mj-cs"/>
              </a:rPr>
              <a:t>Class Goal</a:t>
            </a:r>
          </a:p>
        </p:txBody>
      </p:sp>
      <p:sp>
        <p:nvSpPr>
          <p:cNvPr id="3" name="Text Placeholder 2">
            <a:extLst>
              <a:ext uri="{FF2B5EF4-FFF2-40B4-BE49-F238E27FC236}">
                <a16:creationId xmlns:a16="http://schemas.microsoft.com/office/drawing/2014/main" id="{4485D3A7-1E46-4ECD-85BD-A063B46E2C75}"/>
              </a:ext>
            </a:extLst>
          </p:cNvPr>
          <p:cNvSpPr>
            <a:spLocks noGrp="1"/>
          </p:cNvSpPr>
          <p:nvPr>
            <p:ph type="body" idx="1"/>
          </p:nvPr>
        </p:nvSpPr>
        <p:spPr>
          <a:xfrm>
            <a:off x="1966912" y="4131818"/>
            <a:ext cx="8258176" cy="1365536"/>
          </a:xfrm>
        </p:spPr>
        <p:txBody>
          <a:bodyPr vert="horz" lIns="91440" tIns="45720" rIns="91440" bIns="45720" rtlCol="0" anchor="ctr">
            <a:normAutofit/>
          </a:bodyPr>
          <a:lstStyle/>
          <a:p>
            <a:pPr algn="ctr"/>
            <a:r>
              <a:rPr lang="en-US" sz="2800" kern="1200" dirty="0">
                <a:solidFill>
                  <a:schemeClr val="bg1"/>
                </a:solidFill>
                <a:latin typeface="+mn-lt"/>
                <a:ea typeface="+mn-ea"/>
                <a:cs typeface="+mn-cs"/>
              </a:rPr>
              <a:t>“Stoke into Flame” our commitment to developing our own sincere faith rooted in unashamed service to God.</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569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2A14A53-3131-4CD5-AD74-1544E8163667}"/>
              </a:ext>
            </a:extLst>
          </p:cNvPr>
          <p:cNvSpPr>
            <a:spLocks noGrp="1"/>
          </p:cNvSpPr>
          <p:nvPr>
            <p:ph type="title"/>
          </p:nvPr>
        </p:nvSpPr>
        <p:spPr>
          <a:xfrm>
            <a:off x="1524000" y="664972"/>
            <a:ext cx="9144000" cy="2764028"/>
          </a:xfrm>
        </p:spPr>
        <p:txBody>
          <a:bodyPr vert="horz" lIns="91440" tIns="45720" rIns="91440" bIns="45720" rtlCol="0" anchor="ctr">
            <a:normAutofit/>
          </a:bodyPr>
          <a:lstStyle/>
          <a:p>
            <a:pPr algn="ctr"/>
            <a:r>
              <a:rPr lang="en-US" sz="7200" kern="1200" dirty="0">
                <a:solidFill>
                  <a:schemeClr val="bg1"/>
                </a:solidFill>
                <a:latin typeface="+mj-lt"/>
                <a:ea typeface="+mj-ea"/>
                <a:cs typeface="+mj-cs"/>
              </a:rPr>
              <a:t>Class Objectives</a:t>
            </a:r>
          </a:p>
        </p:txBody>
      </p:sp>
      <p:sp>
        <p:nvSpPr>
          <p:cNvPr id="3" name="Text Placeholder 2">
            <a:extLst>
              <a:ext uri="{FF2B5EF4-FFF2-40B4-BE49-F238E27FC236}">
                <a16:creationId xmlns:a16="http://schemas.microsoft.com/office/drawing/2014/main" id="{4485D3A7-1E46-4ECD-85BD-A063B46E2C75}"/>
              </a:ext>
            </a:extLst>
          </p:cNvPr>
          <p:cNvSpPr>
            <a:spLocks noGrp="1"/>
          </p:cNvSpPr>
          <p:nvPr>
            <p:ph type="body" idx="1"/>
          </p:nvPr>
        </p:nvSpPr>
        <p:spPr>
          <a:xfrm>
            <a:off x="1966912" y="2877165"/>
            <a:ext cx="8258176" cy="2620189"/>
          </a:xfrm>
        </p:spPr>
        <p:txBody>
          <a:bodyPr vert="horz" lIns="91440" tIns="45720" rIns="91440" bIns="45720" rtlCol="0" anchor="ctr">
            <a:normAutofit/>
          </a:bodyPr>
          <a:lstStyle/>
          <a:p>
            <a:pPr marL="457200" indent="-457200" algn="ctr">
              <a:buFont typeface="Arial" panose="020B0604020202020204" pitchFamily="34" charset="0"/>
              <a:buChar char="•"/>
            </a:pPr>
            <a:r>
              <a:rPr lang="en-US" sz="2800" kern="1200" dirty="0">
                <a:solidFill>
                  <a:schemeClr val="bg1"/>
                </a:solidFill>
                <a:latin typeface="+mn-lt"/>
                <a:ea typeface="+mn-ea"/>
                <a:cs typeface="+mn-cs"/>
              </a:rPr>
              <a:t>Be able to identify Paul’s Purpose, Message, and Reason for Writing a second letter to Timothy.</a:t>
            </a:r>
          </a:p>
          <a:p>
            <a:pPr marL="457200" indent="-457200" algn="ctr">
              <a:buFont typeface="Arial" panose="020B0604020202020204" pitchFamily="34" charset="0"/>
              <a:buChar char="•"/>
            </a:pPr>
            <a:r>
              <a:rPr lang="en-US" sz="2800" kern="1200" dirty="0">
                <a:solidFill>
                  <a:schemeClr val="bg1"/>
                </a:solidFill>
                <a:latin typeface="+mn-lt"/>
                <a:ea typeface="+mn-ea"/>
                <a:cs typeface="+mn-cs"/>
              </a:rPr>
              <a:t>Be able to explain to others the concept of “unashamed” service.</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093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3EFACB8-DA1A-4EE2-B108-A5D547E6760F}"/>
              </a:ext>
            </a:extLst>
          </p:cNvPr>
          <p:cNvSpPr>
            <a:spLocks noGrp="1"/>
          </p:cNvSpPr>
          <p:nvPr>
            <p:ph type="title"/>
          </p:nvPr>
        </p:nvSpPr>
        <p:spPr>
          <a:xfrm>
            <a:off x="578651" y="1122363"/>
            <a:ext cx="11034695" cy="3174690"/>
          </a:xfrm>
        </p:spPr>
        <p:txBody>
          <a:bodyPr vert="horz" lIns="91440" tIns="45720" rIns="91440" bIns="45720" rtlCol="0" anchor="ctr">
            <a:normAutofit/>
          </a:bodyPr>
          <a:lstStyle/>
          <a:p>
            <a:r>
              <a:rPr lang="en-US" sz="8000" kern="1200" dirty="0">
                <a:solidFill>
                  <a:schemeClr val="bg1"/>
                </a:solidFill>
                <a:latin typeface="+mj-lt"/>
                <a:ea typeface="+mj-ea"/>
                <a:cs typeface="+mj-cs"/>
              </a:rPr>
              <a:t>Based on what we have studied up to this point….</a:t>
            </a:r>
          </a:p>
        </p:txBody>
      </p:sp>
      <p:sp>
        <p:nvSpPr>
          <p:cNvPr id="5" name="Text Placeholder 4">
            <a:extLst>
              <a:ext uri="{FF2B5EF4-FFF2-40B4-BE49-F238E27FC236}">
                <a16:creationId xmlns:a16="http://schemas.microsoft.com/office/drawing/2014/main" id="{30B7E094-9AB6-443B-A21E-5DBD27CF4802}"/>
              </a:ext>
            </a:extLst>
          </p:cNvPr>
          <p:cNvSpPr>
            <a:spLocks noGrp="1"/>
          </p:cNvSpPr>
          <p:nvPr>
            <p:ph type="body" idx="1"/>
          </p:nvPr>
        </p:nvSpPr>
        <p:spPr>
          <a:xfrm>
            <a:off x="578651" y="4723637"/>
            <a:ext cx="11034695" cy="1693852"/>
          </a:xfrm>
        </p:spPr>
        <p:txBody>
          <a:bodyPr vert="horz" lIns="91440" tIns="45720" rIns="91440" bIns="45720" rtlCol="0">
            <a:normAutofit/>
          </a:bodyPr>
          <a:lstStyle/>
          <a:p>
            <a:pPr marL="457200" indent="-457200">
              <a:buFont typeface="Arial" panose="020B0604020202020204" pitchFamily="34" charset="0"/>
              <a:buChar char="•"/>
            </a:pPr>
            <a:r>
              <a:rPr lang="en-US" sz="2800" kern="1200" dirty="0">
                <a:solidFill>
                  <a:schemeClr val="bg1"/>
                </a:solidFill>
                <a:latin typeface="+mn-lt"/>
                <a:ea typeface="+mn-ea"/>
                <a:cs typeface="+mn-cs"/>
              </a:rPr>
              <a:t>What state would/could we assume Timothy is in?</a:t>
            </a:r>
          </a:p>
          <a:p>
            <a:pPr marL="457200" indent="-457200">
              <a:buFont typeface="Arial" panose="020B0604020202020204" pitchFamily="34" charset="0"/>
              <a:buChar char="•"/>
            </a:pPr>
            <a:r>
              <a:rPr lang="en-US" sz="2800" kern="1200" dirty="0">
                <a:solidFill>
                  <a:schemeClr val="bg1"/>
                </a:solidFill>
                <a:latin typeface="+mn-lt"/>
                <a:ea typeface="+mn-ea"/>
                <a:cs typeface="+mn-cs"/>
              </a:rPr>
              <a:t>What state would/could we assume the Church at Ephesus is in?</a:t>
            </a:r>
          </a:p>
        </p:txBody>
      </p:sp>
      <p:sp>
        <p:nvSpPr>
          <p:cNvPr id="19" name="Rectangle 11">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3">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81240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2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E3F205E-36D0-4819-AAB5-1D720BE4D935}"/>
              </a:ext>
            </a:extLst>
          </p:cNvPr>
          <p:cNvSpPr>
            <a:spLocks noGrp="1"/>
          </p:cNvSpPr>
          <p:nvPr>
            <p:ph type="title"/>
          </p:nvPr>
        </p:nvSpPr>
        <p:spPr>
          <a:xfrm>
            <a:off x="1115568" y="548640"/>
            <a:ext cx="10168128" cy="1179576"/>
          </a:xfrm>
        </p:spPr>
        <p:txBody>
          <a:bodyPr>
            <a:normAutofit/>
          </a:bodyPr>
          <a:lstStyle/>
          <a:p>
            <a:r>
              <a:rPr lang="en-US" sz="4000" b="1" dirty="0">
                <a:solidFill>
                  <a:schemeClr val="bg1"/>
                </a:solidFill>
              </a:rPr>
              <a:t>2</a:t>
            </a:r>
            <a:r>
              <a:rPr lang="en-US" sz="4000" b="1" baseline="30000" dirty="0">
                <a:solidFill>
                  <a:schemeClr val="bg1"/>
                </a:solidFill>
              </a:rPr>
              <a:t>nd</a:t>
            </a:r>
            <a:r>
              <a:rPr lang="en-US" sz="4000" b="1" dirty="0">
                <a:solidFill>
                  <a:schemeClr val="bg1"/>
                </a:solidFill>
              </a:rPr>
              <a:t> Timothy – Following up on a “Charge” Given.</a:t>
            </a:r>
          </a:p>
        </p:txBody>
      </p:sp>
      <p:sp>
        <p:nvSpPr>
          <p:cNvPr id="36" name="Rectangle 2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15A7F55B-A4D2-43DD-AED8-7046C3D7CB0F}"/>
              </a:ext>
            </a:extLst>
          </p:cNvPr>
          <p:cNvSpPr>
            <a:spLocks noGrp="1"/>
          </p:cNvSpPr>
          <p:nvPr>
            <p:ph idx="1"/>
          </p:nvPr>
        </p:nvSpPr>
        <p:spPr>
          <a:xfrm>
            <a:off x="566928" y="2018806"/>
            <a:ext cx="11155680" cy="4839194"/>
          </a:xfrm>
        </p:spPr>
        <p:txBody>
          <a:bodyPr>
            <a:noAutofit/>
          </a:bodyPr>
          <a:lstStyle/>
          <a:p>
            <a:pPr lvl="1"/>
            <a:r>
              <a:rPr lang="en-US" sz="1600" dirty="0">
                <a:solidFill>
                  <a:schemeClr val="bg1"/>
                </a:solidFill>
              </a:rPr>
              <a:t>Confront &amp; Correct Bad Theology of False and Corrupt Teachers (1:3-20; 4:1-5; 6:3-10)</a:t>
            </a:r>
          </a:p>
          <a:p>
            <a:pPr lvl="2"/>
            <a:r>
              <a:rPr lang="en-US" sz="1600" dirty="0">
                <a:solidFill>
                  <a:schemeClr val="bg1"/>
                </a:solidFill>
              </a:rPr>
              <a:t>Devoted to myths and endless genealogies which promote speculation and vain discussions rather than stewardship.</a:t>
            </a:r>
          </a:p>
          <a:p>
            <a:pPr lvl="2"/>
            <a:r>
              <a:rPr lang="en-US" sz="1600" dirty="0">
                <a:solidFill>
                  <a:schemeClr val="bg1"/>
                </a:solidFill>
              </a:rPr>
              <a:t>Devoted to “deceitful spirits”, “the teachings of demons”, and by their insincerity had their consciences seared.</a:t>
            </a:r>
          </a:p>
          <a:p>
            <a:pPr lvl="2"/>
            <a:r>
              <a:rPr lang="en-US" sz="1600" dirty="0">
                <a:solidFill>
                  <a:schemeClr val="bg1"/>
                </a:solidFill>
              </a:rPr>
              <a:t>Teaching that forbids marriage and promotes abstinence from certain foods.</a:t>
            </a:r>
          </a:p>
          <a:p>
            <a:pPr lvl="2"/>
            <a:r>
              <a:rPr lang="en-US" sz="1600" dirty="0">
                <a:solidFill>
                  <a:schemeClr val="bg1"/>
                </a:solidFill>
              </a:rPr>
              <a:t>Puffed up with conceit with an unhealthy desire for conflict which creates constant friction, and their ultimate motivation is to become rich.</a:t>
            </a:r>
          </a:p>
          <a:p>
            <a:pPr lvl="1"/>
            <a:r>
              <a:rPr lang="en-US" sz="1600" dirty="0">
                <a:solidFill>
                  <a:schemeClr val="bg1"/>
                </a:solidFill>
              </a:rPr>
              <a:t>Confront &amp; Instruct “challenging” members within the body at Ephesus (2:8-15; 6:11-16</a:t>
            </a:r>
          </a:p>
          <a:p>
            <a:pPr lvl="2"/>
            <a:r>
              <a:rPr lang="en-US" sz="1600" dirty="0">
                <a:solidFill>
                  <a:schemeClr val="bg1"/>
                </a:solidFill>
              </a:rPr>
              <a:t>Men who were angry, quarrelsome, not managing their household well, recent converts puffed up with conceit and double tongued.</a:t>
            </a:r>
          </a:p>
          <a:p>
            <a:pPr lvl="2"/>
            <a:r>
              <a:rPr lang="en-US" sz="1600" dirty="0">
                <a:solidFill>
                  <a:schemeClr val="bg1"/>
                </a:solidFill>
              </a:rPr>
              <a:t>Wealthy Women focused on “braided hair” and gold, pearls, or costly attire who were attempting to exert authority within the Church.</a:t>
            </a:r>
          </a:p>
          <a:p>
            <a:pPr lvl="2"/>
            <a:r>
              <a:rPr lang="en-US" sz="1600" dirty="0">
                <a:solidFill>
                  <a:schemeClr val="bg1"/>
                </a:solidFill>
              </a:rPr>
              <a:t>Older men who were damaging the reputation of the church through their usage of alcohol.</a:t>
            </a:r>
          </a:p>
          <a:p>
            <a:pPr lvl="2"/>
            <a:r>
              <a:rPr lang="en-US" sz="1600" dirty="0">
                <a:solidFill>
                  <a:schemeClr val="bg1"/>
                </a:solidFill>
              </a:rPr>
              <a:t>Christian Slaves &amp; their Masters</a:t>
            </a:r>
          </a:p>
          <a:p>
            <a:pPr lvl="1"/>
            <a:r>
              <a:rPr lang="en-US" sz="1600" dirty="0">
                <a:solidFill>
                  <a:schemeClr val="bg1"/>
                </a:solidFill>
              </a:rPr>
              <a:t>Appoint Leaders – Elders &amp; Deacons</a:t>
            </a:r>
          </a:p>
          <a:p>
            <a:pPr lvl="1"/>
            <a:r>
              <a:rPr lang="en-US" sz="1600" dirty="0">
                <a:solidFill>
                  <a:schemeClr val="bg1"/>
                </a:solidFill>
              </a:rPr>
              <a:t>Instruction for proper benevolence within the Body.</a:t>
            </a:r>
          </a:p>
          <a:p>
            <a:pPr lvl="2"/>
            <a:r>
              <a:rPr lang="en-US" sz="1600" dirty="0">
                <a:solidFill>
                  <a:schemeClr val="bg1"/>
                </a:solidFill>
              </a:rPr>
              <a:t>Care for Widows </a:t>
            </a:r>
          </a:p>
        </p:txBody>
      </p:sp>
    </p:spTree>
    <p:extLst>
      <p:ext uri="{BB962C8B-B14F-4D97-AF65-F5344CB8AC3E}">
        <p14:creationId xmlns:p14="http://schemas.microsoft.com/office/powerpoint/2010/main" val="365775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6455B4-7DC0-449C-A0F8-63762C2BC3EE}"/>
              </a:ext>
            </a:extLst>
          </p:cNvPr>
          <p:cNvSpPr>
            <a:spLocks noGrp="1"/>
          </p:cNvSpPr>
          <p:nvPr>
            <p:ph type="title"/>
          </p:nvPr>
        </p:nvSpPr>
        <p:spPr>
          <a:xfrm>
            <a:off x="1524000" y="1305782"/>
            <a:ext cx="9144000" cy="2764028"/>
          </a:xfrm>
        </p:spPr>
        <p:txBody>
          <a:bodyPr vert="horz" lIns="91440" tIns="45720" rIns="91440" bIns="45720" rtlCol="0" anchor="ctr">
            <a:normAutofit/>
          </a:bodyPr>
          <a:lstStyle/>
          <a:p>
            <a:pPr algn="ctr"/>
            <a:r>
              <a:rPr lang="en-US" sz="7200" b="1" kern="1200" dirty="0">
                <a:solidFill>
                  <a:schemeClr val="bg1"/>
                </a:solidFill>
                <a:latin typeface="+mj-lt"/>
                <a:ea typeface="+mj-ea"/>
                <a:cs typeface="+mj-cs"/>
              </a:rPr>
              <a:t>Textual Worksheet</a:t>
            </a:r>
            <a:br>
              <a:rPr lang="en-US" sz="7200" b="1" kern="1200" dirty="0">
                <a:solidFill>
                  <a:schemeClr val="bg1"/>
                </a:solidFill>
                <a:latin typeface="+mj-lt"/>
                <a:ea typeface="+mj-ea"/>
                <a:cs typeface="+mj-cs"/>
              </a:rPr>
            </a:br>
            <a:endParaRPr lang="en-US" sz="7200" b="1" kern="1200" dirty="0">
              <a:solidFill>
                <a:schemeClr val="bg1"/>
              </a:solidFill>
              <a:latin typeface="+mj-lt"/>
              <a:ea typeface="+mj-ea"/>
              <a:cs typeface="+mj-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 Placeholder 4">
            <a:extLst>
              <a:ext uri="{FF2B5EF4-FFF2-40B4-BE49-F238E27FC236}">
                <a16:creationId xmlns:a16="http://schemas.microsoft.com/office/drawing/2014/main" id="{7E5360ED-EC84-40B3-ABC1-DC1781676D54}"/>
              </a:ext>
            </a:extLst>
          </p:cNvPr>
          <p:cNvSpPr>
            <a:spLocks noGrp="1"/>
          </p:cNvSpPr>
          <p:nvPr>
            <p:ph type="body" idx="1"/>
          </p:nvPr>
        </p:nvSpPr>
        <p:spPr>
          <a:xfrm>
            <a:off x="1524000" y="3429000"/>
            <a:ext cx="9025127" cy="1946592"/>
          </a:xfrm>
        </p:spPr>
        <p:txBody>
          <a:bodyPr>
            <a:normAutofit/>
          </a:bodyPr>
          <a:lstStyle/>
          <a:p>
            <a:pPr algn="ctr"/>
            <a:r>
              <a:rPr lang="en-US" sz="2800" dirty="0">
                <a:solidFill>
                  <a:schemeClr val="bg1"/>
                </a:solidFill>
              </a:rPr>
              <a:t>Purpose – use the passage as a standalone item to help gain a better understanding of itself.</a:t>
            </a:r>
          </a:p>
          <a:p>
            <a:pPr algn="ctr"/>
            <a:r>
              <a:rPr lang="en-US" sz="2800" dirty="0">
                <a:solidFill>
                  <a:schemeClr val="bg1"/>
                </a:solidFill>
              </a:rPr>
              <a:t>Mindset: “Letter written for us… not to us.”</a:t>
            </a:r>
          </a:p>
        </p:txBody>
      </p:sp>
    </p:spTree>
    <p:extLst>
      <p:ext uri="{BB962C8B-B14F-4D97-AF65-F5344CB8AC3E}">
        <p14:creationId xmlns:p14="http://schemas.microsoft.com/office/powerpoint/2010/main" val="283489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26455B4-7DC0-449C-A0F8-63762C2BC3EE}"/>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dirty="0">
                <a:solidFill>
                  <a:schemeClr val="bg1"/>
                </a:solidFill>
                <a:latin typeface="+mj-lt"/>
                <a:ea typeface="+mj-ea"/>
                <a:cs typeface="+mj-cs"/>
              </a:rPr>
              <a:t>Textual Worksheet – </a:t>
            </a:r>
            <a:br>
              <a:rPr lang="en-US" sz="7200" kern="1200" dirty="0">
                <a:solidFill>
                  <a:schemeClr val="bg1"/>
                </a:solidFill>
                <a:latin typeface="+mj-lt"/>
                <a:ea typeface="+mj-ea"/>
                <a:cs typeface="+mj-cs"/>
              </a:rPr>
            </a:br>
            <a:r>
              <a:rPr lang="en-US" sz="7200" kern="1200" dirty="0">
                <a:solidFill>
                  <a:schemeClr val="bg1"/>
                </a:solidFill>
                <a:latin typeface="+mj-lt"/>
                <a:ea typeface="+mj-ea"/>
                <a:cs typeface="+mj-cs"/>
              </a:rPr>
              <a:t>1</a:t>
            </a:r>
            <a:r>
              <a:rPr lang="en-US" sz="7200" kern="1200" baseline="30000" dirty="0">
                <a:solidFill>
                  <a:schemeClr val="bg1"/>
                </a:solidFill>
                <a:latin typeface="+mj-lt"/>
                <a:ea typeface="+mj-ea"/>
                <a:cs typeface="+mj-cs"/>
              </a:rPr>
              <a:t>st</a:t>
            </a:r>
            <a:r>
              <a:rPr lang="en-US" sz="7200" kern="1200" dirty="0">
                <a:solidFill>
                  <a:schemeClr val="bg1"/>
                </a:solidFill>
                <a:latin typeface="+mj-lt"/>
                <a:ea typeface="+mj-ea"/>
                <a:cs typeface="+mj-cs"/>
              </a:rPr>
              <a:t> Readthrough</a:t>
            </a:r>
          </a:p>
        </p:txBody>
      </p:sp>
      <p:sp>
        <p:nvSpPr>
          <p:cNvPr id="3" name="Text Placeholder 2">
            <a:extLst>
              <a:ext uri="{FF2B5EF4-FFF2-40B4-BE49-F238E27FC236}">
                <a16:creationId xmlns:a16="http://schemas.microsoft.com/office/drawing/2014/main" id="{D4AD2A82-8E4A-47BB-A81E-E36DF7E68EB4}"/>
              </a:ext>
            </a:extLst>
          </p:cNvPr>
          <p:cNvSpPr>
            <a:spLocks noGrp="1"/>
          </p:cNvSpPr>
          <p:nvPr>
            <p:ph type="body" idx="1"/>
          </p:nvPr>
        </p:nvSpPr>
        <p:spPr>
          <a:xfrm>
            <a:off x="1966912" y="5645150"/>
            <a:ext cx="8258176" cy="631825"/>
          </a:xfrm>
        </p:spPr>
        <p:txBody>
          <a:bodyPr vert="horz" lIns="91440" tIns="45720" rIns="91440" bIns="45720" rtlCol="0" anchor="ctr">
            <a:normAutofit/>
          </a:bodyPr>
          <a:lstStyle/>
          <a:p>
            <a:pPr algn="ctr"/>
            <a:r>
              <a:rPr lang="en-US" sz="2800" kern="1200" dirty="0">
                <a:solidFill>
                  <a:schemeClr val="bg1"/>
                </a:solidFill>
                <a:latin typeface="+mn-lt"/>
                <a:ea typeface="+mn-ea"/>
                <a:cs typeface="+mn-cs"/>
              </a:rPr>
              <a:t>Rapid Fire – First Impressions?</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797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1394</Words>
  <Application>Microsoft Office PowerPoint</Application>
  <PresentationFormat>Widescreen</PresentationFormat>
  <Paragraphs>111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2nd Timothy 1:1-18 </vt:lpstr>
      <vt:lpstr>The probability…</vt:lpstr>
      <vt:lpstr>Class Theme</vt:lpstr>
      <vt:lpstr>Class Goal</vt:lpstr>
      <vt:lpstr>Class Objectives</vt:lpstr>
      <vt:lpstr>Based on what we have studied up to this point….</vt:lpstr>
      <vt:lpstr>2nd Timothy – Following up on a “Charge” Given.</vt:lpstr>
      <vt:lpstr>Textual Worksheet </vt:lpstr>
      <vt:lpstr>Textual Worksheet –  1st Readthrough</vt:lpstr>
      <vt:lpstr>Textual Worksheet –  2nd Readthrough</vt:lpstr>
      <vt:lpstr>Passage Outline </vt:lpstr>
      <vt:lpstr>Paul’s Purpose for Writing…</vt:lpstr>
      <vt:lpstr>Paul’s Message to Timothy…</vt:lpstr>
      <vt:lpstr>Paul’s Reason for Writing…</vt:lpstr>
      <vt:lpstr>Textual Worksheet –  3rd Readthrough</vt:lpstr>
      <vt:lpstr>Deep Dive: Unashamed</vt:lpstr>
      <vt:lpstr>Context Based on other Usages of the Word</vt:lpstr>
      <vt:lpstr>Romans 10:11</vt:lpstr>
      <vt:lpstr>Isaiah 28:16</vt:lpstr>
      <vt:lpstr>Luke 9:26</vt:lpstr>
      <vt:lpstr>2 Timothy 1:8</vt:lpstr>
      <vt:lpstr>Deep Dive: Conclusion</vt:lpstr>
      <vt:lpstr>Why is it important to build our own sincere faith?</vt:lpstr>
      <vt:lpstr>How do we build our own sincere faith?</vt:lpstr>
      <vt:lpstr>How do we encourage others to “re-kindle” their dedication to this type of faith while suffering?</vt:lpstr>
      <vt:lpstr>Psalm 25:3</vt:lpstr>
      <vt:lpstr>2nd Timothy 1:1-18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Timothy 1:1-18</dc:title>
  <dc:creator>J Arechiga</dc:creator>
  <cp:lastModifiedBy>Robert McDonald</cp:lastModifiedBy>
  <cp:revision>10</cp:revision>
  <dcterms:created xsi:type="dcterms:W3CDTF">2024-04-24T02:08:10Z</dcterms:created>
  <dcterms:modified xsi:type="dcterms:W3CDTF">2024-04-24T23:55:34Z</dcterms:modified>
</cp:coreProperties>
</file>