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66" r:id="rId3"/>
    <p:sldId id="267" r:id="rId4"/>
    <p:sldId id="258" r:id="rId5"/>
    <p:sldId id="259" r:id="rId6"/>
    <p:sldId id="260" r:id="rId7"/>
    <p:sldId id="268" r:id="rId8"/>
    <p:sldId id="265" r:id="rId9"/>
    <p:sldId id="269" r:id="rId10"/>
    <p:sldId id="261" r:id="rId11"/>
    <p:sldId id="262" r:id="rId12"/>
    <p:sldId id="264"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86"/>
    <p:restoredTop sz="94694"/>
  </p:normalViewPr>
  <p:slideViewPr>
    <p:cSldViewPr snapToGrid="0">
      <p:cViewPr varScale="1">
        <p:scale>
          <a:sx n="117" d="100"/>
          <a:sy n="117" d="100"/>
        </p:scale>
        <p:origin x="206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546520-11EE-904B-A51F-AECBBC39D434}" type="datetimeFigureOut">
              <a:rPr lang="en-US" smtClean="0"/>
              <a:t>4/21/24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183CE-199A-E64A-966B-DEC3337AEC27}" type="slidenum">
              <a:rPr lang="en-US" smtClean="0"/>
              <a:t>‹#›</a:t>
            </a:fld>
            <a:endParaRPr lang="en-US"/>
          </a:p>
        </p:txBody>
      </p:sp>
    </p:spTree>
    <p:extLst>
      <p:ext uri="{BB962C8B-B14F-4D97-AF65-F5344CB8AC3E}">
        <p14:creationId xmlns:p14="http://schemas.microsoft.com/office/powerpoint/2010/main" val="2297706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546520-11EE-904B-A51F-AECBBC39D434}" type="datetimeFigureOut">
              <a:rPr lang="en-US" smtClean="0"/>
              <a:t>4/21/24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183CE-199A-E64A-966B-DEC3337AEC27}" type="slidenum">
              <a:rPr lang="en-US" smtClean="0"/>
              <a:t>‹#›</a:t>
            </a:fld>
            <a:endParaRPr lang="en-US"/>
          </a:p>
        </p:txBody>
      </p:sp>
    </p:spTree>
    <p:extLst>
      <p:ext uri="{BB962C8B-B14F-4D97-AF65-F5344CB8AC3E}">
        <p14:creationId xmlns:p14="http://schemas.microsoft.com/office/powerpoint/2010/main" val="4024130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546520-11EE-904B-A51F-AECBBC39D434}" type="datetimeFigureOut">
              <a:rPr lang="en-US" smtClean="0"/>
              <a:t>4/21/24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183CE-199A-E64A-966B-DEC3337AEC27}" type="slidenum">
              <a:rPr lang="en-US" smtClean="0"/>
              <a:t>‹#›</a:t>
            </a:fld>
            <a:endParaRPr lang="en-US"/>
          </a:p>
        </p:txBody>
      </p:sp>
    </p:spTree>
    <p:extLst>
      <p:ext uri="{BB962C8B-B14F-4D97-AF65-F5344CB8AC3E}">
        <p14:creationId xmlns:p14="http://schemas.microsoft.com/office/powerpoint/2010/main" val="1269884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546520-11EE-904B-A51F-AECBBC39D434}" type="datetimeFigureOut">
              <a:rPr lang="en-US" smtClean="0"/>
              <a:t>4/21/24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183CE-199A-E64A-966B-DEC3337AEC27}" type="slidenum">
              <a:rPr lang="en-US" smtClean="0"/>
              <a:t>‹#›</a:t>
            </a:fld>
            <a:endParaRPr lang="en-US"/>
          </a:p>
        </p:txBody>
      </p:sp>
    </p:spTree>
    <p:extLst>
      <p:ext uri="{BB962C8B-B14F-4D97-AF65-F5344CB8AC3E}">
        <p14:creationId xmlns:p14="http://schemas.microsoft.com/office/powerpoint/2010/main" val="2637076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546520-11EE-904B-A51F-AECBBC39D434}" type="datetimeFigureOut">
              <a:rPr lang="en-US" smtClean="0"/>
              <a:t>4/21/24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183CE-199A-E64A-966B-DEC3337AEC27}" type="slidenum">
              <a:rPr lang="en-US" smtClean="0"/>
              <a:t>‹#›</a:t>
            </a:fld>
            <a:endParaRPr lang="en-US"/>
          </a:p>
        </p:txBody>
      </p:sp>
    </p:spTree>
    <p:extLst>
      <p:ext uri="{BB962C8B-B14F-4D97-AF65-F5344CB8AC3E}">
        <p14:creationId xmlns:p14="http://schemas.microsoft.com/office/powerpoint/2010/main" val="127242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546520-11EE-904B-A51F-AECBBC39D434}" type="datetimeFigureOut">
              <a:rPr lang="en-US" smtClean="0"/>
              <a:t>4/21/24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5183CE-199A-E64A-966B-DEC3337AEC27}" type="slidenum">
              <a:rPr lang="en-US" smtClean="0"/>
              <a:t>‹#›</a:t>
            </a:fld>
            <a:endParaRPr lang="en-US"/>
          </a:p>
        </p:txBody>
      </p:sp>
    </p:spTree>
    <p:extLst>
      <p:ext uri="{BB962C8B-B14F-4D97-AF65-F5344CB8AC3E}">
        <p14:creationId xmlns:p14="http://schemas.microsoft.com/office/powerpoint/2010/main" val="100949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546520-11EE-904B-A51F-AECBBC39D434}" type="datetimeFigureOut">
              <a:rPr lang="en-US" smtClean="0"/>
              <a:t>4/21/24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5183CE-199A-E64A-966B-DEC3337AEC27}" type="slidenum">
              <a:rPr lang="en-US" smtClean="0"/>
              <a:t>‹#›</a:t>
            </a:fld>
            <a:endParaRPr lang="en-US"/>
          </a:p>
        </p:txBody>
      </p:sp>
    </p:spTree>
    <p:extLst>
      <p:ext uri="{BB962C8B-B14F-4D97-AF65-F5344CB8AC3E}">
        <p14:creationId xmlns:p14="http://schemas.microsoft.com/office/powerpoint/2010/main" val="2901432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B546520-11EE-904B-A51F-AECBBC39D434}" type="datetimeFigureOut">
              <a:rPr lang="en-US" smtClean="0"/>
              <a:t>4/21/24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5183CE-199A-E64A-966B-DEC3337AEC27}" type="slidenum">
              <a:rPr lang="en-US" smtClean="0"/>
              <a:t>‹#›</a:t>
            </a:fld>
            <a:endParaRPr lang="en-US"/>
          </a:p>
        </p:txBody>
      </p:sp>
    </p:spTree>
    <p:extLst>
      <p:ext uri="{BB962C8B-B14F-4D97-AF65-F5344CB8AC3E}">
        <p14:creationId xmlns:p14="http://schemas.microsoft.com/office/powerpoint/2010/main" val="2053713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546520-11EE-904B-A51F-AECBBC39D434}" type="datetimeFigureOut">
              <a:rPr lang="en-US" smtClean="0"/>
              <a:t>4/21/24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5183CE-199A-E64A-966B-DEC3337AEC27}" type="slidenum">
              <a:rPr lang="en-US" smtClean="0"/>
              <a:t>‹#›</a:t>
            </a:fld>
            <a:endParaRPr lang="en-US"/>
          </a:p>
        </p:txBody>
      </p:sp>
    </p:spTree>
    <p:extLst>
      <p:ext uri="{BB962C8B-B14F-4D97-AF65-F5344CB8AC3E}">
        <p14:creationId xmlns:p14="http://schemas.microsoft.com/office/powerpoint/2010/main" val="2367197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546520-11EE-904B-A51F-AECBBC39D434}" type="datetimeFigureOut">
              <a:rPr lang="en-US" smtClean="0"/>
              <a:t>4/21/24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5183CE-199A-E64A-966B-DEC3337AEC27}" type="slidenum">
              <a:rPr lang="en-US" smtClean="0"/>
              <a:t>‹#›</a:t>
            </a:fld>
            <a:endParaRPr lang="en-US"/>
          </a:p>
        </p:txBody>
      </p:sp>
    </p:spTree>
    <p:extLst>
      <p:ext uri="{BB962C8B-B14F-4D97-AF65-F5344CB8AC3E}">
        <p14:creationId xmlns:p14="http://schemas.microsoft.com/office/powerpoint/2010/main" val="4292447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546520-11EE-904B-A51F-AECBBC39D434}" type="datetimeFigureOut">
              <a:rPr lang="en-US" smtClean="0"/>
              <a:t>4/21/24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5183CE-199A-E64A-966B-DEC3337AEC27}" type="slidenum">
              <a:rPr lang="en-US" smtClean="0"/>
              <a:t>‹#›</a:t>
            </a:fld>
            <a:endParaRPr lang="en-US"/>
          </a:p>
        </p:txBody>
      </p:sp>
    </p:spTree>
    <p:extLst>
      <p:ext uri="{BB962C8B-B14F-4D97-AF65-F5344CB8AC3E}">
        <p14:creationId xmlns:p14="http://schemas.microsoft.com/office/powerpoint/2010/main" val="1503742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B546520-11EE-904B-A51F-AECBBC39D434}" type="datetimeFigureOut">
              <a:rPr lang="en-US" smtClean="0"/>
              <a:t>4/21/24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65183CE-199A-E64A-966B-DEC3337AEC27}" type="slidenum">
              <a:rPr lang="en-US" smtClean="0"/>
              <a:t>‹#›</a:t>
            </a:fld>
            <a:endParaRPr lang="en-US"/>
          </a:p>
        </p:txBody>
      </p:sp>
    </p:spTree>
    <p:extLst>
      <p:ext uri="{BB962C8B-B14F-4D97-AF65-F5344CB8AC3E}">
        <p14:creationId xmlns:p14="http://schemas.microsoft.com/office/powerpoint/2010/main" val="2562654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sign&#10;&#10;Description automatically generated">
            <a:extLst>
              <a:ext uri="{FF2B5EF4-FFF2-40B4-BE49-F238E27FC236}">
                <a16:creationId xmlns:a16="http://schemas.microsoft.com/office/drawing/2014/main" id="{424A275E-FC00-2EC4-CCAD-51F52BAEF8E0}"/>
              </a:ext>
            </a:extLst>
          </p:cNvPr>
          <p:cNvPicPr>
            <a:picLocks noGrp="1" noChangeAspect="1"/>
          </p:cNvPicPr>
          <p:nvPr>
            <p:ph idx="1"/>
          </p:nvPr>
        </p:nvPicPr>
        <p:blipFill>
          <a:blip r:embed="rId2"/>
          <a:stretch>
            <a:fillRect/>
          </a:stretch>
        </p:blipFill>
        <p:spPr>
          <a:xfrm>
            <a:off x="206826" y="217714"/>
            <a:ext cx="8730342" cy="6422571"/>
          </a:xfrm>
        </p:spPr>
      </p:pic>
      <p:pic>
        <p:nvPicPr>
          <p:cNvPr id="7" name="Picture 6" descr="A white text on a black background&#10;&#10;Description automatically generated">
            <a:extLst>
              <a:ext uri="{FF2B5EF4-FFF2-40B4-BE49-F238E27FC236}">
                <a16:creationId xmlns:a16="http://schemas.microsoft.com/office/drawing/2014/main" id="{2A6912E0-E274-5023-A408-06BCDAB8DA84}"/>
              </a:ext>
            </a:extLst>
          </p:cNvPr>
          <p:cNvPicPr>
            <a:picLocks noChangeAspect="1"/>
          </p:cNvPicPr>
          <p:nvPr/>
        </p:nvPicPr>
        <p:blipFill>
          <a:blip r:embed="rId3"/>
          <a:stretch>
            <a:fillRect/>
          </a:stretch>
        </p:blipFill>
        <p:spPr>
          <a:xfrm>
            <a:off x="838197" y="1280541"/>
            <a:ext cx="7467599" cy="1500759"/>
          </a:xfrm>
          <a:prstGeom prst="rect">
            <a:avLst/>
          </a:prstGeom>
        </p:spPr>
      </p:pic>
      <p:sp>
        <p:nvSpPr>
          <p:cNvPr id="8" name="TextBox 7">
            <a:extLst>
              <a:ext uri="{FF2B5EF4-FFF2-40B4-BE49-F238E27FC236}">
                <a16:creationId xmlns:a16="http://schemas.microsoft.com/office/drawing/2014/main" id="{EA562058-6BC9-703D-A6E4-C56D571B55C7}"/>
              </a:ext>
            </a:extLst>
          </p:cNvPr>
          <p:cNvSpPr txBox="1"/>
          <p:nvPr/>
        </p:nvSpPr>
        <p:spPr>
          <a:xfrm>
            <a:off x="2302326" y="5344886"/>
            <a:ext cx="4539343" cy="584775"/>
          </a:xfrm>
          <a:prstGeom prst="rect">
            <a:avLst/>
          </a:prstGeom>
          <a:noFill/>
        </p:spPr>
        <p:txBody>
          <a:bodyPr wrap="square" rtlCol="0">
            <a:spAutoFit/>
          </a:bodyPr>
          <a:lstStyle/>
          <a:p>
            <a:pPr algn="ctr"/>
            <a:r>
              <a:rPr lang="en-US" sz="3200" b="1" dirty="0">
                <a:solidFill>
                  <a:schemeClr val="bg1"/>
                </a:solidFill>
                <a:latin typeface="Verdana" panose="020B0604030504040204" pitchFamily="34" charset="0"/>
                <a:ea typeface="Verdana" panose="020B0604030504040204" pitchFamily="34" charset="0"/>
                <a:cs typeface="Verdana" panose="020B0604030504040204" pitchFamily="34" charset="0"/>
              </a:rPr>
              <a:t>2 Timothy 1:15-18</a:t>
            </a:r>
          </a:p>
        </p:txBody>
      </p:sp>
    </p:spTree>
    <p:extLst>
      <p:ext uri="{BB962C8B-B14F-4D97-AF65-F5344CB8AC3E}">
        <p14:creationId xmlns:p14="http://schemas.microsoft.com/office/powerpoint/2010/main" val="3106133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3139EA-8C35-062A-2A34-1386FF5E22E2}"/>
              </a:ext>
            </a:extLst>
          </p:cNvPr>
          <p:cNvSpPr>
            <a:spLocks noGrp="1"/>
          </p:cNvSpPr>
          <p:nvPr>
            <p:ph idx="1"/>
          </p:nvPr>
        </p:nvSpPr>
        <p:spPr>
          <a:xfrm>
            <a:off x="228600" y="174171"/>
            <a:ext cx="8697686" cy="6498772"/>
          </a:xfrm>
        </p:spPr>
        <p:txBody>
          <a:bodyPr>
            <a:normAutofit lnSpcReduction="10000"/>
          </a:bodyPr>
          <a:lstStyle/>
          <a:p>
            <a:pPr marL="0" marR="0" indent="0">
              <a:spcBef>
                <a:spcPts val="0"/>
              </a:spcBef>
              <a:spcAft>
                <a:spcPts val="750"/>
              </a:spcAft>
              <a:buNone/>
            </a:pPr>
            <a:r>
              <a:rPr lang="en-US" b="1" dirty="0">
                <a:solidFill>
                  <a:srgbClr val="0432FF"/>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2. Leaders &amp; Cowards</a:t>
            </a:r>
            <a:endParaRPr lang="en-US" dirty="0">
              <a:effectLst/>
              <a:highlight>
                <a:srgbClr val="FFFFFF"/>
              </a:highligh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750"/>
              </a:spcAft>
              <a:buNone/>
            </a:pPr>
            <a:r>
              <a:rPr lang="en-US" dirty="0">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Verse 15, “</a:t>
            </a:r>
            <a:r>
              <a:rPr lang="en-US" i="1" dirty="0">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among whom are </a:t>
            </a:r>
            <a:r>
              <a:rPr lang="en-US" i="1" dirty="0" err="1">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Phygellus</a:t>
            </a:r>
            <a:r>
              <a:rPr lang="en-US" i="1" dirty="0">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 and Hermogenes</a:t>
            </a:r>
            <a:r>
              <a:rPr lang="en-US" dirty="0">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 </a:t>
            </a:r>
            <a:endParaRPr lang="en-US" dirty="0">
              <a:effectLst/>
              <a:highlight>
                <a:srgbClr val="FFFFFF"/>
              </a:highlight>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3000" dirty="0">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John MacArthur writes, “Because Paul says nothing more to identify them, we can assume they were known to Timothy. And because he bothers to name them specifically out of the many others, it seems likely that they were well known in Asia, that they were close to Paul, and that they were leaders who had shown promise.</a:t>
            </a:r>
            <a:r>
              <a:rPr lang="en-US" sz="3000" dirty="0">
                <a:highlight>
                  <a:srgbClr val="FFFFFF"/>
                </a:highlight>
                <a:latin typeface="Verdana" panose="020B0604030504040204" pitchFamily="34" charset="0"/>
                <a:ea typeface="Verdana" panose="020B0604030504040204" pitchFamily="34" charset="0"/>
                <a:cs typeface="Verdana" panose="020B0604030504040204" pitchFamily="34" charset="0"/>
              </a:rPr>
              <a:t> They probably would have been the last ones to be suspected of cowardice, ingratitude, and being ashamed of Christ and of Paul.”</a:t>
            </a:r>
          </a:p>
          <a:p>
            <a:pPr marL="0" indent="0">
              <a:buNone/>
            </a:pPr>
            <a:r>
              <a:rPr lang="en-US" sz="3000" dirty="0">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 </a:t>
            </a:r>
            <a:endParaRPr lang="en-US" sz="3000" dirty="0">
              <a:effectLst/>
              <a:highlight>
                <a:srgbClr val="FFFFFF"/>
              </a:highlight>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394574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inVertic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arn(inVertical)">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3139EA-8C35-062A-2A34-1386FF5E22E2}"/>
              </a:ext>
            </a:extLst>
          </p:cNvPr>
          <p:cNvSpPr>
            <a:spLocks noGrp="1"/>
          </p:cNvSpPr>
          <p:nvPr>
            <p:ph idx="1"/>
          </p:nvPr>
        </p:nvSpPr>
        <p:spPr>
          <a:xfrm>
            <a:off x="228600" y="174171"/>
            <a:ext cx="8697686" cy="6498772"/>
          </a:xfrm>
        </p:spPr>
        <p:txBody>
          <a:bodyPr/>
          <a:lstStyle/>
          <a:p>
            <a:pPr marL="0" indent="0">
              <a:buNone/>
            </a:pPr>
            <a:r>
              <a:rPr lang="en-US" sz="3200" dirty="0">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In effect Paul says to Timothy, “Surely, you don’t want to be in the same camp as </a:t>
            </a:r>
            <a:r>
              <a:rPr lang="en-US" sz="3200" dirty="0" err="1">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Phygellus</a:t>
            </a:r>
            <a:r>
              <a:rPr lang="en-US" sz="3200" dirty="0">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 and Hermogenes.” </a:t>
            </a:r>
            <a:endParaRPr lang="en-US" sz="3200" dirty="0">
              <a:effectLst/>
              <a:highlight>
                <a:srgbClr val="FFFFFF"/>
              </a:highlight>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750"/>
              </a:spcAft>
              <a:buNone/>
            </a:pPr>
            <a:r>
              <a:rPr lang="en-US" sz="3200" dirty="0">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Okay, Paul–so you don’t want me to model those two.</a:t>
            </a:r>
          </a:p>
          <a:p>
            <a:pPr marL="0" marR="0" indent="0">
              <a:spcBef>
                <a:spcPts val="0"/>
              </a:spcBef>
              <a:spcAft>
                <a:spcPts val="750"/>
              </a:spcAft>
              <a:buNone/>
            </a:pPr>
            <a:r>
              <a:rPr lang="en-US" sz="3200" dirty="0">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 </a:t>
            </a:r>
            <a:endParaRPr lang="en-US" sz="3200" dirty="0">
              <a:effectLst/>
              <a:highlight>
                <a:srgbClr val="FFFFFF"/>
              </a:highligh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750"/>
              </a:spcAft>
              <a:buNone/>
            </a:pPr>
            <a:r>
              <a:rPr lang="en-US" sz="3200" dirty="0">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Who then should I use as an example?</a:t>
            </a:r>
            <a:endParaRPr lang="en-US" sz="3200" dirty="0">
              <a:effectLst/>
              <a:highlight>
                <a:srgbClr val="FFFFFF"/>
              </a:highlight>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en-US" sz="4400" dirty="0">
                <a:solidFill>
                  <a:srgbClr val="0432FF"/>
                </a:solidFill>
                <a:latin typeface="Verdana" panose="020B0604030504040204" pitchFamily="34" charset="0"/>
                <a:ea typeface="Verdana" panose="020B0604030504040204" pitchFamily="34" charset="0"/>
                <a:cs typeface="Verdana" panose="020B0604030504040204" pitchFamily="34" charset="0"/>
              </a:rPr>
              <a:t>ONESIPHORUS – A man with Christlike Courage.</a:t>
            </a:r>
          </a:p>
        </p:txBody>
      </p:sp>
    </p:spTree>
    <p:extLst>
      <p:ext uri="{BB962C8B-B14F-4D97-AF65-F5344CB8AC3E}">
        <p14:creationId xmlns:p14="http://schemas.microsoft.com/office/powerpoint/2010/main" val="2843630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p:cTn id="21"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sign&#10;&#10;Description automatically generated">
            <a:extLst>
              <a:ext uri="{FF2B5EF4-FFF2-40B4-BE49-F238E27FC236}">
                <a16:creationId xmlns:a16="http://schemas.microsoft.com/office/drawing/2014/main" id="{424A275E-FC00-2EC4-CCAD-51F52BAEF8E0}"/>
              </a:ext>
            </a:extLst>
          </p:cNvPr>
          <p:cNvPicPr>
            <a:picLocks noGrp="1" noChangeAspect="1"/>
          </p:cNvPicPr>
          <p:nvPr>
            <p:ph idx="1"/>
          </p:nvPr>
        </p:nvPicPr>
        <p:blipFill>
          <a:blip r:embed="rId2"/>
          <a:stretch>
            <a:fillRect/>
          </a:stretch>
        </p:blipFill>
        <p:spPr>
          <a:xfrm>
            <a:off x="206826" y="217714"/>
            <a:ext cx="8730342" cy="6422571"/>
          </a:xfrm>
        </p:spPr>
      </p:pic>
      <p:pic>
        <p:nvPicPr>
          <p:cNvPr id="7" name="Picture 6" descr="A white text on a black background&#10;&#10;Description automatically generated">
            <a:extLst>
              <a:ext uri="{FF2B5EF4-FFF2-40B4-BE49-F238E27FC236}">
                <a16:creationId xmlns:a16="http://schemas.microsoft.com/office/drawing/2014/main" id="{2A6912E0-E274-5023-A408-06BCDAB8DA84}"/>
              </a:ext>
            </a:extLst>
          </p:cNvPr>
          <p:cNvPicPr>
            <a:picLocks noChangeAspect="1"/>
          </p:cNvPicPr>
          <p:nvPr/>
        </p:nvPicPr>
        <p:blipFill>
          <a:blip r:embed="rId3"/>
          <a:stretch>
            <a:fillRect/>
          </a:stretch>
        </p:blipFill>
        <p:spPr>
          <a:xfrm>
            <a:off x="838197" y="1280541"/>
            <a:ext cx="7467599" cy="1500759"/>
          </a:xfrm>
          <a:prstGeom prst="rect">
            <a:avLst/>
          </a:prstGeom>
        </p:spPr>
      </p:pic>
      <p:sp>
        <p:nvSpPr>
          <p:cNvPr id="8" name="TextBox 7">
            <a:extLst>
              <a:ext uri="{FF2B5EF4-FFF2-40B4-BE49-F238E27FC236}">
                <a16:creationId xmlns:a16="http://schemas.microsoft.com/office/drawing/2014/main" id="{EA562058-6BC9-703D-A6E4-C56D571B55C7}"/>
              </a:ext>
            </a:extLst>
          </p:cNvPr>
          <p:cNvSpPr txBox="1"/>
          <p:nvPr/>
        </p:nvSpPr>
        <p:spPr>
          <a:xfrm>
            <a:off x="2302326" y="5344886"/>
            <a:ext cx="4539343" cy="584775"/>
          </a:xfrm>
          <a:prstGeom prst="rect">
            <a:avLst/>
          </a:prstGeom>
          <a:noFill/>
        </p:spPr>
        <p:txBody>
          <a:bodyPr wrap="square" rtlCol="0">
            <a:spAutoFit/>
          </a:bodyPr>
          <a:lstStyle/>
          <a:p>
            <a:pPr algn="ctr"/>
            <a:r>
              <a:rPr lang="en-US" sz="3200" b="1" dirty="0">
                <a:solidFill>
                  <a:schemeClr val="bg1"/>
                </a:solidFill>
                <a:latin typeface="Verdana" panose="020B0604030504040204" pitchFamily="34" charset="0"/>
                <a:ea typeface="Verdana" panose="020B0604030504040204" pitchFamily="34" charset="0"/>
                <a:cs typeface="Verdana" panose="020B0604030504040204" pitchFamily="34" charset="0"/>
              </a:rPr>
              <a:t>2 Timothy 1:15-18</a:t>
            </a:r>
          </a:p>
        </p:txBody>
      </p:sp>
    </p:spTree>
    <p:extLst>
      <p:ext uri="{BB962C8B-B14F-4D97-AF65-F5344CB8AC3E}">
        <p14:creationId xmlns:p14="http://schemas.microsoft.com/office/powerpoint/2010/main" val="2571705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134062-579E-2404-F5DA-7DBCFA08A45F}"/>
              </a:ext>
            </a:extLst>
          </p:cNvPr>
          <p:cNvSpPr>
            <a:spLocks noGrp="1"/>
          </p:cNvSpPr>
          <p:nvPr>
            <p:ph idx="1"/>
          </p:nvPr>
        </p:nvSpPr>
        <p:spPr>
          <a:xfrm>
            <a:off x="206829" y="239486"/>
            <a:ext cx="8686800" cy="6433457"/>
          </a:xfrm>
        </p:spPr>
        <p:txBody>
          <a:bodyPr/>
          <a:lstStyle/>
          <a:p>
            <a:pPr marL="0" marR="0" indent="0">
              <a:spcBef>
                <a:spcPts val="0"/>
              </a:spcBef>
              <a:spcAft>
                <a:spcPts val="750"/>
              </a:spcAft>
              <a:buNone/>
            </a:pPr>
            <a:r>
              <a:rPr lang="en-US" sz="3200" dirty="0">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John Mark had grown useful to Paul. </a:t>
            </a:r>
            <a:endParaRPr lang="en-US" sz="3200" dirty="0">
              <a:effectLst/>
              <a:highlight>
                <a:srgbClr val="FFFFFF"/>
              </a:highligh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750"/>
              </a:spcAft>
              <a:buNone/>
            </a:pPr>
            <a:endParaRPr lang="en-US" sz="3200" dirty="0">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750"/>
              </a:spcAft>
              <a:buNone/>
            </a:pPr>
            <a:r>
              <a:rPr lang="en-US" sz="3200" dirty="0">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Silas accompanied Paul on his second missionary journey.</a:t>
            </a:r>
            <a:endParaRPr lang="en-US" sz="3200" dirty="0">
              <a:effectLst/>
              <a:highlight>
                <a:srgbClr val="FFFFFF"/>
              </a:highligh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750"/>
              </a:spcAft>
              <a:buNone/>
            </a:pPr>
            <a:endParaRPr lang="en-US" sz="3200" dirty="0">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750"/>
              </a:spcAft>
              <a:buNone/>
            </a:pPr>
            <a:r>
              <a:rPr lang="en-US" sz="3200" dirty="0">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Onesimus was a fugitive Asian slave converted to Christ. </a:t>
            </a:r>
            <a:endParaRPr lang="en-US" sz="3200" dirty="0">
              <a:effectLst/>
              <a:highlight>
                <a:srgbClr val="FFFFFF"/>
              </a:highligh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750"/>
              </a:spcAft>
              <a:buNone/>
            </a:pPr>
            <a:endParaRPr lang="en-US" sz="3200" dirty="0">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750"/>
              </a:spcAft>
              <a:buNone/>
            </a:pPr>
            <a:r>
              <a:rPr lang="en-US" sz="3200" dirty="0">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Epaphroditus, the friend of the Philippian church, came to see Paul in Rome.</a:t>
            </a:r>
            <a:endParaRPr lang="en-US" sz="3200" dirty="0">
              <a:effectLst/>
              <a:highlight>
                <a:srgbClr val="FFFFFF"/>
              </a:highlight>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a:p>
        </p:txBody>
      </p:sp>
    </p:spTree>
    <p:extLst>
      <p:ext uri="{BB962C8B-B14F-4D97-AF65-F5344CB8AC3E}">
        <p14:creationId xmlns:p14="http://schemas.microsoft.com/office/powerpoint/2010/main" val="2258935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134062-579E-2404-F5DA-7DBCFA08A45F}"/>
              </a:ext>
            </a:extLst>
          </p:cNvPr>
          <p:cNvSpPr>
            <a:spLocks noGrp="1"/>
          </p:cNvSpPr>
          <p:nvPr>
            <p:ph idx="1"/>
          </p:nvPr>
        </p:nvSpPr>
        <p:spPr>
          <a:xfrm>
            <a:off x="206829" y="239486"/>
            <a:ext cx="8686800" cy="6433457"/>
          </a:xfrm>
        </p:spPr>
        <p:txBody>
          <a:bodyPr/>
          <a:lstStyle/>
          <a:p>
            <a:pPr marL="0" marR="0" indent="0">
              <a:spcBef>
                <a:spcPts val="0"/>
              </a:spcBef>
              <a:spcAft>
                <a:spcPts val="750"/>
              </a:spcAft>
              <a:buNone/>
            </a:pPr>
            <a:r>
              <a:rPr lang="en-US" sz="3200" dirty="0">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Priscilla and Aquila risked their lives to help Paul. </a:t>
            </a:r>
            <a:endParaRPr lang="en-US" sz="3200" dirty="0">
              <a:effectLst/>
              <a:highlight>
                <a:srgbClr val="FFFFFF"/>
              </a:highligh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750"/>
              </a:spcAft>
              <a:buNone/>
            </a:pPr>
            <a:endParaRPr lang="en-US" sz="3200" dirty="0">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750"/>
              </a:spcAft>
              <a:buNone/>
            </a:pPr>
            <a:r>
              <a:rPr lang="en-US" sz="3200" dirty="0">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Tychicus was a “</a:t>
            </a:r>
            <a:r>
              <a:rPr lang="en-US" sz="3200" i="1" dirty="0">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dear brother</a:t>
            </a:r>
            <a:r>
              <a:rPr lang="en-US" sz="3200" dirty="0">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 (</a:t>
            </a:r>
            <a:r>
              <a:rPr lang="en-US" sz="3200" dirty="0">
                <a:solidFill>
                  <a:srgbClr val="000000"/>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Ephesians 6:21</a:t>
            </a:r>
            <a:r>
              <a:rPr lang="en-US" sz="3200" dirty="0">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 </a:t>
            </a:r>
            <a:endParaRPr lang="en-US" sz="3200" dirty="0">
              <a:effectLst/>
              <a:highlight>
                <a:srgbClr val="FFFFFF"/>
              </a:highligh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750"/>
              </a:spcAft>
              <a:buNone/>
            </a:pPr>
            <a:endParaRPr lang="en-US" sz="3200" dirty="0">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750"/>
              </a:spcAft>
              <a:buNone/>
            </a:pPr>
            <a:r>
              <a:rPr lang="en-US" sz="3200" dirty="0">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Tertias, his secretary </a:t>
            </a:r>
            <a:r>
              <a:rPr lang="en-US" sz="3200" dirty="0" err="1">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Amplias</a:t>
            </a:r>
            <a:r>
              <a:rPr lang="en-US" sz="3200" dirty="0">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 “</a:t>
            </a:r>
            <a:r>
              <a:rPr lang="en-US" sz="3200" i="1" dirty="0">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whom I love in the Lord</a:t>
            </a:r>
            <a:r>
              <a:rPr lang="en-US" sz="3200" dirty="0">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 from </a:t>
            </a:r>
            <a:r>
              <a:rPr lang="en-US" sz="3200" dirty="0">
                <a:solidFill>
                  <a:srgbClr val="000000"/>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Romans 16:8</a:t>
            </a:r>
            <a:r>
              <a:rPr lang="en-US" sz="3200" dirty="0">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a:t>
            </a:r>
            <a:endParaRPr lang="en-US" sz="3200" dirty="0">
              <a:effectLst/>
              <a:highlight>
                <a:srgbClr val="FFFFFF"/>
              </a:highligh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750"/>
              </a:spcAft>
              <a:buNone/>
            </a:pPr>
            <a:endParaRPr lang="en-US" sz="3200" dirty="0">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750"/>
              </a:spcAft>
              <a:buNone/>
            </a:pPr>
            <a:r>
              <a:rPr lang="en-US" sz="3200" dirty="0">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And without question Luke and Timothy.</a:t>
            </a:r>
            <a:endParaRPr lang="en-US" sz="3200" dirty="0">
              <a:effectLst/>
              <a:highlight>
                <a:srgbClr val="FFFFFF"/>
              </a:highlight>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a:p>
        </p:txBody>
      </p:sp>
    </p:spTree>
    <p:extLst>
      <p:ext uri="{BB962C8B-B14F-4D97-AF65-F5344CB8AC3E}">
        <p14:creationId xmlns:p14="http://schemas.microsoft.com/office/powerpoint/2010/main" val="331863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3139EA-8C35-062A-2A34-1386FF5E22E2}"/>
              </a:ext>
            </a:extLst>
          </p:cNvPr>
          <p:cNvSpPr>
            <a:spLocks noGrp="1"/>
          </p:cNvSpPr>
          <p:nvPr>
            <p:ph idx="1"/>
          </p:nvPr>
        </p:nvSpPr>
        <p:spPr>
          <a:xfrm>
            <a:off x="228600" y="174171"/>
            <a:ext cx="8697686" cy="6498772"/>
          </a:xfrm>
        </p:spPr>
        <p:txBody>
          <a:bodyPr/>
          <a:lstStyle/>
          <a:p>
            <a:pPr marL="0" indent="0">
              <a:buNone/>
            </a:pPr>
            <a:endParaRPr lang="en-US" sz="3200" dirty="0">
              <a:solidFill>
                <a:srgbClr val="2D2D2D"/>
              </a:solidFill>
              <a:effectLst/>
              <a:highlight>
                <a:srgbClr val="FFFFFF"/>
              </a:highlight>
              <a:latin typeface="Verdana" panose="020B0604030504040204" pitchFamily="34" charset="0"/>
              <a:ea typeface="Times New Roman" panose="02020603050405020304" pitchFamily="18" charset="0"/>
            </a:endParaRPr>
          </a:p>
          <a:p>
            <a:pPr marL="0" indent="0">
              <a:buNone/>
            </a:pPr>
            <a:r>
              <a:rPr lang="en-US" sz="3600" dirty="0">
                <a:solidFill>
                  <a:srgbClr val="2D2D2D"/>
                </a:solidFill>
                <a:effectLst/>
                <a:highlight>
                  <a:srgbClr val="FFFFFF"/>
                </a:highlight>
                <a:latin typeface="Verdana" panose="020B0604030504040204" pitchFamily="34" charset="0"/>
                <a:ea typeface="Times New Roman" panose="02020603050405020304" pitchFamily="18" charset="0"/>
              </a:rPr>
              <a:t>CS Lewis said, </a:t>
            </a:r>
            <a:r>
              <a:rPr lang="en-US" sz="3600" dirty="0">
                <a:solidFill>
                  <a:srgbClr val="0432FF"/>
                </a:solidFill>
                <a:effectLst/>
                <a:highlight>
                  <a:srgbClr val="FFFFFF"/>
                </a:highlight>
                <a:latin typeface="Verdana" panose="020B0604030504040204" pitchFamily="34" charset="0"/>
                <a:ea typeface="Times New Roman" panose="02020603050405020304" pitchFamily="18" charset="0"/>
              </a:rPr>
              <a:t>“To love at all is to be vulnerable. If you don’t want to be hurt, give yourself to no one. Not even a cat.” </a:t>
            </a:r>
            <a:endParaRPr lang="en-US" sz="3600" dirty="0">
              <a:solidFill>
                <a:srgbClr val="0432FF"/>
              </a:solidFill>
              <a:effectLst/>
              <a:highlight>
                <a:srgbClr val="FFFFFF"/>
              </a:highlight>
              <a:latin typeface="Times New Roman" panose="02020603050405020304" pitchFamily="18" charset="0"/>
              <a:ea typeface="Times New Roman" panose="02020603050405020304" pitchFamily="18" charset="0"/>
            </a:endParaRPr>
          </a:p>
          <a:p>
            <a:pPr marL="0" indent="0">
              <a:buNone/>
            </a:pPr>
            <a:endParaRPr lang="en-US" sz="3600" dirty="0">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750"/>
              </a:spcAft>
              <a:buNone/>
            </a:pPr>
            <a:r>
              <a:rPr lang="en-US" sz="3600" dirty="0">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“Don’t model the </a:t>
            </a:r>
            <a:r>
              <a:rPr lang="en-US" sz="3600" dirty="0">
                <a:solidFill>
                  <a:srgbClr val="C00000"/>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traitors</a:t>
            </a:r>
            <a:r>
              <a:rPr lang="en-US" sz="3600" dirty="0">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 follow the example of the trustworthy.”</a:t>
            </a:r>
          </a:p>
          <a:p>
            <a:pPr marL="0" marR="0" indent="0">
              <a:spcBef>
                <a:spcPts val="0"/>
              </a:spcBef>
              <a:spcAft>
                <a:spcPts val="750"/>
              </a:spcAft>
              <a:buNone/>
            </a:pPr>
            <a:r>
              <a:rPr lang="en-US" sz="3600" dirty="0">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 </a:t>
            </a:r>
            <a:endParaRPr lang="en-US" sz="3600" dirty="0">
              <a:effectLst/>
              <a:highlight>
                <a:srgbClr val="FFFFFF"/>
              </a:highligh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750"/>
              </a:spcAft>
              <a:buNone/>
            </a:pPr>
            <a:r>
              <a:rPr lang="en-US" sz="3600" dirty="0">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“Don’t model the </a:t>
            </a:r>
            <a:r>
              <a:rPr lang="en-US" sz="3600" dirty="0">
                <a:solidFill>
                  <a:srgbClr val="C00000"/>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cowards</a:t>
            </a:r>
            <a:r>
              <a:rPr lang="en-US" sz="3600" dirty="0">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 follow the example of the courageous.”</a:t>
            </a:r>
            <a:endParaRPr lang="en-US" sz="3600" dirty="0">
              <a:effectLst/>
              <a:highlight>
                <a:srgbClr val="FFFFFF"/>
              </a:highlight>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5537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3139EA-8C35-062A-2A34-1386FF5E22E2}"/>
              </a:ext>
            </a:extLst>
          </p:cNvPr>
          <p:cNvSpPr>
            <a:spLocks noGrp="1"/>
          </p:cNvSpPr>
          <p:nvPr>
            <p:ph idx="1"/>
          </p:nvPr>
        </p:nvSpPr>
        <p:spPr>
          <a:xfrm>
            <a:off x="228600" y="174171"/>
            <a:ext cx="8697686" cy="6498772"/>
          </a:xfrm>
        </p:spPr>
        <p:txBody>
          <a:bodyPr>
            <a:normAutofit lnSpcReduction="10000"/>
          </a:bodyPr>
          <a:lstStyle/>
          <a:p>
            <a:pPr marL="0" marR="0" indent="0">
              <a:spcBef>
                <a:spcPts val="0"/>
              </a:spcBef>
              <a:spcAft>
                <a:spcPts val="750"/>
              </a:spcAft>
              <a:buNone/>
            </a:pPr>
            <a:endParaRPr lang="en-US" sz="3200" dirty="0">
              <a:solidFill>
                <a:srgbClr val="2D2D2D"/>
              </a:solidFill>
              <a:effectLst/>
              <a:highlight>
                <a:srgbClr val="FFFFFF"/>
              </a:highlight>
              <a:latin typeface="Verdana" panose="020B0604030504040204" pitchFamily="34" charset="0"/>
              <a:ea typeface="Times New Roman" panose="02020603050405020304" pitchFamily="18" charset="0"/>
            </a:endParaRPr>
          </a:p>
          <a:p>
            <a:pPr marL="0" marR="0" indent="0">
              <a:spcBef>
                <a:spcPts val="0"/>
              </a:spcBef>
              <a:spcAft>
                <a:spcPts val="750"/>
              </a:spcAft>
              <a:buNone/>
            </a:pPr>
            <a:r>
              <a:rPr lang="en-US" sz="3200" dirty="0">
                <a:solidFill>
                  <a:srgbClr val="2D2D2D"/>
                </a:solidFill>
                <a:effectLst/>
                <a:highlight>
                  <a:srgbClr val="FFFFFF"/>
                </a:highlight>
                <a:latin typeface="Verdana" panose="020B0604030504040204" pitchFamily="34" charset="0"/>
                <a:ea typeface="Times New Roman" panose="02020603050405020304" pitchFamily="18" charset="0"/>
              </a:rPr>
              <a:t>How do you </a:t>
            </a:r>
            <a:r>
              <a:rPr lang="en-US" sz="3200" dirty="0">
                <a:solidFill>
                  <a:srgbClr val="0432FF"/>
                </a:solidFill>
                <a:effectLst/>
                <a:highlight>
                  <a:srgbClr val="FFFFFF"/>
                </a:highlight>
                <a:latin typeface="Verdana" panose="020B0604030504040204" pitchFamily="34" charset="0"/>
                <a:ea typeface="Times New Roman" panose="02020603050405020304" pitchFamily="18" charset="0"/>
              </a:rPr>
              <a:t>glorify</a:t>
            </a:r>
            <a:r>
              <a:rPr lang="en-US" sz="3200" dirty="0">
                <a:solidFill>
                  <a:srgbClr val="2D2D2D"/>
                </a:solidFill>
                <a:effectLst/>
                <a:highlight>
                  <a:srgbClr val="FFFFFF"/>
                </a:highlight>
                <a:latin typeface="Verdana" panose="020B0604030504040204" pitchFamily="34" charset="0"/>
                <a:ea typeface="Times New Roman" panose="02020603050405020304" pitchFamily="18" charset="0"/>
              </a:rPr>
              <a:t> God when your friends hurt you?</a:t>
            </a:r>
          </a:p>
          <a:p>
            <a:pPr marL="0" marR="0" indent="0">
              <a:spcBef>
                <a:spcPts val="0"/>
              </a:spcBef>
              <a:spcAft>
                <a:spcPts val="750"/>
              </a:spcAft>
              <a:buNone/>
            </a:pPr>
            <a:r>
              <a:rPr lang="en-US" sz="3200" dirty="0">
                <a:solidFill>
                  <a:srgbClr val="2D2D2D"/>
                </a:solidFill>
                <a:effectLst/>
                <a:highlight>
                  <a:srgbClr val="FFFFFF"/>
                </a:highlight>
                <a:latin typeface="Verdana" panose="020B0604030504040204" pitchFamily="34" charset="0"/>
                <a:ea typeface="Times New Roman" panose="02020603050405020304" pitchFamily="18" charset="0"/>
              </a:rPr>
              <a:t> </a:t>
            </a:r>
            <a:endParaRPr lang="en-US" sz="3200" dirty="0">
              <a:effectLst/>
              <a:highlight>
                <a:srgbClr val="FFFFFF"/>
              </a:highlight>
              <a:latin typeface="Times New Roman" panose="02020603050405020304" pitchFamily="18" charset="0"/>
              <a:ea typeface="Times New Roman" panose="02020603050405020304" pitchFamily="18" charset="0"/>
            </a:endParaRPr>
          </a:p>
          <a:p>
            <a:pPr marL="0" marR="0" indent="0">
              <a:spcBef>
                <a:spcPts val="0"/>
              </a:spcBef>
              <a:spcAft>
                <a:spcPts val="750"/>
              </a:spcAft>
              <a:buNone/>
            </a:pPr>
            <a:r>
              <a:rPr lang="en-US" sz="3200" dirty="0">
                <a:solidFill>
                  <a:srgbClr val="2D2D2D"/>
                </a:solidFill>
                <a:effectLst/>
                <a:highlight>
                  <a:srgbClr val="FFFFFF"/>
                </a:highlight>
                <a:latin typeface="Verdana" panose="020B0604030504040204" pitchFamily="34" charset="0"/>
                <a:ea typeface="Times New Roman" panose="02020603050405020304" pitchFamily="18" charset="0"/>
              </a:rPr>
              <a:t>How do you </a:t>
            </a:r>
            <a:r>
              <a:rPr lang="en-US" sz="3200" dirty="0">
                <a:solidFill>
                  <a:srgbClr val="0432FF"/>
                </a:solidFill>
                <a:effectLst/>
                <a:highlight>
                  <a:srgbClr val="FFFFFF"/>
                </a:highlight>
                <a:latin typeface="Verdana" panose="020B0604030504040204" pitchFamily="34" charset="0"/>
                <a:ea typeface="Times New Roman" panose="02020603050405020304" pitchFamily="18" charset="0"/>
              </a:rPr>
              <a:t>respond</a:t>
            </a:r>
            <a:r>
              <a:rPr lang="en-US" sz="3200" dirty="0">
                <a:solidFill>
                  <a:srgbClr val="2D2D2D"/>
                </a:solidFill>
                <a:effectLst/>
                <a:highlight>
                  <a:srgbClr val="FFFFFF"/>
                </a:highlight>
                <a:latin typeface="Verdana" panose="020B0604030504040204" pitchFamily="34" charset="0"/>
                <a:ea typeface="Times New Roman" panose="02020603050405020304" pitchFamily="18" charset="0"/>
              </a:rPr>
              <a:t> when the faithful you know are being persecuted?</a:t>
            </a:r>
          </a:p>
          <a:p>
            <a:pPr marL="0" marR="0" indent="0">
              <a:spcBef>
                <a:spcPts val="0"/>
              </a:spcBef>
              <a:spcAft>
                <a:spcPts val="750"/>
              </a:spcAft>
              <a:buNone/>
            </a:pPr>
            <a:r>
              <a:rPr lang="en-US" sz="3200" dirty="0">
                <a:solidFill>
                  <a:srgbClr val="2D2D2D"/>
                </a:solidFill>
                <a:effectLst/>
                <a:highlight>
                  <a:srgbClr val="FFFFFF"/>
                </a:highlight>
                <a:latin typeface="Verdana" panose="020B0604030504040204" pitchFamily="34" charset="0"/>
                <a:ea typeface="Times New Roman" panose="02020603050405020304" pitchFamily="18" charset="0"/>
              </a:rPr>
              <a:t> </a:t>
            </a:r>
            <a:endParaRPr lang="en-US" sz="3200" dirty="0">
              <a:effectLst/>
              <a:highlight>
                <a:srgbClr val="FFFFFF"/>
              </a:highlight>
              <a:latin typeface="Times New Roman" panose="02020603050405020304" pitchFamily="18" charset="0"/>
              <a:ea typeface="Times New Roman" panose="02020603050405020304" pitchFamily="18" charset="0"/>
            </a:endParaRPr>
          </a:p>
          <a:p>
            <a:pPr marL="0" marR="0" indent="0">
              <a:spcBef>
                <a:spcPts val="0"/>
              </a:spcBef>
              <a:spcAft>
                <a:spcPts val="750"/>
              </a:spcAft>
              <a:buNone/>
            </a:pPr>
            <a:r>
              <a:rPr lang="en-US" sz="3200" dirty="0">
                <a:solidFill>
                  <a:srgbClr val="2D2D2D"/>
                </a:solidFill>
                <a:effectLst/>
                <a:highlight>
                  <a:srgbClr val="FFFFFF"/>
                </a:highlight>
                <a:latin typeface="Verdana" panose="020B0604030504040204" pitchFamily="34" charset="0"/>
                <a:ea typeface="Times New Roman" panose="02020603050405020304" pitchFamily="18" charset="0"/>
              </a:rPr>
              <a:t>How can you </a:t>
            </a:r>
            <a:r>
              <a:rPr lang="en-US" sz="3200" dirty="0">
                <a:solidFill>
                  <a:srgbClr val="0432FF"/>
                </a:solidFill>
                <a:effectLst/>
                <a:highlight>
                  <a:srgbClr val="FFFFFF"/>
                </a:highlight>
                <a:latin typeface="Verdana" panose="020B0604030504040204" pitchFamily="34" charset="0"/>
                <a:ea typeface="Times New Roman" panose="02020603050405020304" pitchFamily="18" charset="0"/>
              </a:rPr>
              <a:t>develop courage </a:t>
            </a:r>
            <a:r>
              <a:rPr lang="en-US" sz="3200" dirty="0">
                <a:solidFill>
                  <a:srgbClr val="2D2D2D"/>
                </a:solidFill>
                <a:effectLst/>
                <a:highlight>
                  <a:srgbClr val="FFFFFF"/>
                </a:highlight>
                <a:latin typeface="Verdana" panose="020B0604030504040204" pitchFamily="34" charset="0"/>
                <a:ea typeface="Times New Roman" panose="02020603050405020304" pitchFamily="18" charset="0"/>
              </a:rPr>
              <a:t>for Christ when you are surrounded by cowards? </a:t>
            </a:r>
            <a:endParaRPr lang="en-US" sz="3200" dirty="0">
              <a:effectLst/>
              <a:highlight>
                <a:srgbClr val="FFFFFF"/>
              </a:highlight>
              <a:latin typeface="Times New Roman" panose="02020603050405020304" pitchFamily="18" charset="0"/>
              <a:ea typeface="Times New Roman" panose="02020603050405020304" pitchFamily="18" charset="0"/>
            </a:endParaRPr>
          </a:p>
          <a:p>
            <a:pPr marL="0" marR="0" indent="0">
              <a:spcBef>
                <a:spcPts val="0"/>
              </a:spcBef>
              <a:spcAft>
                <a:spcPts val="750"/>
              </a:spcAft>
              <a:buNone/>
            </a:pPr>
            <a:endParaRPr lang="en-US" sz="3200" b="1" dirty="0">
              <a:solidFill>
                <a:srgbClr val="0432FF"/>
              </a:solidFill>
              <a:effectLst/>
              <a:highlight>
                <a:srgbClr val="FFFFFF"/>
              </a:highligh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750"/>
              </a:spcAft>
              <a:buNone/>
            </a:pPr>
            <a:r>
              <a:rPr lang="en-US" sz="3200" b="1" dirty="0">
                <a:solidFill>
                  <a:srgbClr val="0432FF"/>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1. COWARDICE </a:t>
            </a:r>
            <a:endParaRPr lang="en-US" sz="3200" dirty="0">
              <a:effectLst/>
              <a:highlight>
                <a:srgbClr val="FFFFFF"/>
              </a:highligh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750"/>
              </a:spcAft>
              <a:buNone/>
            </a:pPr>
            <a:r>
              <a:rPr lang="en-US" sz="3200" dirty="0">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Verse 15, “</a:t>
            </a:r>
            <a:r>
              <a:rPr lang="en-US" sz="3200" i="1" dirty="0">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You are aware of the fact that all who are in Asia turned away from me</a:t>
            </a:r>
            <a:r>
              <a:rPr lang="en-US" sz="3200" dirty="0">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 </a:t>
            </a:r>
            <a:endParaRPr lang="en-US" sz="3200" dirty="0">
              <a:effectLst/>
              <a:highlight>
                <a:srgbClr val="FFFFFF"/>
              </a:highlight>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258513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Effect transition="in" filter="randombar(horizontal)">
                                      <p:cBhvr>
                                        <p:cTn id="19" dur="500"/>
                                        <p:tgtEl>
                                          <p:spTgt spid="3">
                                            <p:txEl>
                                              <p:pRg st="7" end="7"/>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randombar(horizontal)">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3139EA-8C35-062A-2A34-1386FF5E22E2}"/>
              </a:ext>
            </a:extLst>
          </p:cNvPr>
          <p:cNvSpPr>
            <a:spLocks noGrp="1"/>
          </p:cNvSpPr>
          <p:nvPr>
            <p:ph idx="1"/>
          </p:nvPr>
        </p:nvSpPr>
        <p:spPr>
          <a:xfrm>
            <a:off x="228600" y="174171"/>
            <a:ext cx="8697686" cy="6498772"/>
          </a:xfrm>
        </p:spPr>
        <p:txBody>
          <a:bodyPr>
            <a:normAutofit/>
          </a:bodyPr>
          <a:lstStyle/>
          <a:p>
            <a:pPr marL="0" marR="0" indent="0">
              <a:spcBef>
                <a:spcPts val="0"/>
              </a:spcBef>
              <a:spcAft>
                <a:spcPts val="750"/>
              </a:spcAft>
              <a:buNone/>
            </a:pPr>
            <a:endParaRPr lang="en-US" sz="1400" dirty="0">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750"/>
              </a:spcAft>
              <a:buNone/>
            </a:pPr>
            <a:r>
              <a:rPr lang="en-US" sz="3200" dirty="0">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If we associate with spiritually courageous Christians, our courage will increase. </a:t>
            </a:r>
          </a:p>
          <a:p>
            <a:pPr marL="0" marR="0" indent="0">
              <a:spcBef>
                <a:spcPts val="0"/>
              </a:spcBef>
              <a:spcAft>
                <a:spcPts val="750"/>
              </a:spcAft>
              <a:buNone/>
            </a:pPr>
            <a:endParaRPr lang="en-US" sz="3200" dirty="0">
              <a:effectLst/>
              <a:highlight>
                <a:srgbClr val="FFFFFF"/>
              </a:highligh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750"/>
              </a:spcAft>
              <a:buNone/>
            </a:pPr>
            <a:r>
              <a:rPr lang="en-US" sz="3200" dirty="0">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If we </a:t>
            </a:r>
            <a:r>
              <a:rPr lang="en-US" sz="3200" dirty="0">
                <a:solidFill>
                  <a:srgbClr val="2D2D2D"/>
                </a:solidFill>
                <a:highlight>
                  <a:srgbClr val="FFFFFF"/>
                </a:highlight>
                <a:latin typeface="Verdana" panose="020B0604030504040204" pitchFamily="34" charset="0"/>
                <a:ea typeface="Verdana" panose="020B0604030504040204" pitchFamily="34" charset="0"/>
                <a:cs typeface="Verdana" panose="020B0604030504040204" pitchFamily="34" charset="0"/>
              </a:rPr>
              <a:t>team with</a:t>
            </a:r>
            <a:r>
              <a:rPr lang="en-US" sz="3200" dirty="0">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 those who are weak and ashamed of Christ and His Gospel, we will soon be tainted by that shame. </a:t>
            </a:r>
          </a:p>
          <a:p>
            <a:pPr marL="0" marR="0" indent="0">
              <a:spcBef>
                <a:spcPts val="0"/>
              </a:spcBef>
              <a:spcAft>
                <a:spcPts val="750"/>
              </a:spcAft>
              <a:buNone/>
            </a:pPr>
            <a:endParaRPr lang="en-US" dirty="0">
              <a:solidFill>
                <a:srgbClr val="000000"/>
              </a:solidFill>
              <a:effectLst/>
              <a:highlight>
                <a:srgbClr val="FFFFFF"/>
              </a:highligh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750"/>
              </a:spcAft>
              <a:buNone/>
            </a:pPr>
            <a:r>
              <a:rPr lang="en-US" sz="3200" b="1" dirty="0">
                <a:solidFill>
                  <a:srgbClr val="0432FF"/>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1. Cowardly Leaders</a:t>
            </a:r>
            <a:endParaRPr lang="en-US" sz="3200" dirty="0">
              <a:effectLst/>
              <a:highlight>
                <a:srgbClr val="FFFFFF"/>
              </a:highligh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750"/>
              </a:spcAft>
              <a:buNone/>
            </a:pPr>
            <a:r>
              <a:rPr lang="en-US" sz="3200" dirty="0">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Verse 15, “</a:t>
            </a:r>
            <a:r>
              <a:rPr lang="en-US" sz="3200" i="1" dirty="0">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You are aware of the fact that all who are in Asia turned away from me</a:t>
            </a:r>
            <a:r>
              <a:rPr lang="en-US" sz="3200" dirty="0">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 </a:t>
            </a:r>
            <a:endParaRPr lang="en-US" sz="3200" dirty="0">
              <a:effectLst/>
              <a:highlight>
                <a:srgbClr val="FFFFFF"/>
              </a:highligh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750"/>
              </a:spcAft>
              <a:buNone/>
            </a:pPr>
            <a:endParaRPr lang="en-US" sz="3200" dirty="0">
              <a:effectLst/>
              <a:highlight>
                <a:srgbClr val="FFFFFF"/>
              </a:highlight>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53443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 calcmode="lin" valueType="num">
                                      <p:cBhvr additive="base">
                                        <p:cTn id="1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3139EA-8C35-062A-2A34-1386FF5E22E2}"/>
              </a:ext>
            </a:extLst>
          </p:cNvPr>
          <p:cNvSpPr>
            <a:spLocks noGrp="1"/>
          </p:cNvSpPr>
          <p:nvPr>
            <p:ph idx="1"/>
          </p:nvPr>
        </p:nvSpPr>
        <p:spPr>
          <a:xfrm>
            <a:off x="228600" y="174171"/>
            <a:ext cx="8697686" cy="6498772"/>
          </a:xfrm>
        </p:spPr>
        <p:txBody>
          <a:bodyPr>
            <a:normAutofit/>
          </a:bodyPr>
          <a:lstStyle/>
          <a:p>
            <a:pPr marL="0" marR="0" indent="0">
              <a:spcBef>
                <a:spcPts val="0"/>
              </a:spcBef>
              <a:spcAft>
                <a:spcPts val="750"/>
              </a:spcAft>
              <a:buNone/>
            </a:pPr>
            <a:endParaRPr lang="en-US" sz="1400" dirty="0">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3000" dirty="0">
                <a:highlight>
                  <a:srgbClr val="FFFFFF"/>
                </a:highlight>
                <a:latin typeface="Verdana" panose="020B0604030504040204" pitchFamily="34" charset="0"/>
                <a:ea typeface="Verdana" panose="020B0604030504040204" pitchFamily="34" charset="0"/>
                <a:cs typeface="Verdana" panose="020B0604030504040204" pitchFamily="34" charset="0"/>
              </a:rPr>
              <a:t>Maybe the group was </a:t>
            </a:r>
            <a:r>
              <a:rPr lang="en-US" sz="3000" dirty="0">
                <a:solidFill>
                  <a:srgbClr val="0432FF"/>
                </a:solidFill>
                <a:highlight>
                  <a:srgbClr val="FFFFFF"/>
                </a:highlight>
                <a:latin typeface="Verdana" panose="020B0604030504040204" pitchFamily="34" charset="0"/>
                <a:ea typeface="Verdana" panose="020B0604030504040204" pitchFamily="34" charset="0"/>
                <a:cs typeface="Verdana" panose="020B0604030504040204" pitchFamily="34" charset="0"/>
              </a:rPr>
              <a:t>those Christians in Rome from Asia</a:t>
            </a:r>
            <a:r>
              <a:rPr lang="en-US" sz="3000" dirty="0">
                <a:highlight>
                  <a:srgbClr val="FFFFFF"/>
                </a:highlight>
                <a:latin typeface="Verdana" panose="020B0604030504040204" pitchFamily="34" charset="0"/>
                <a:ea typeface="Verdana" panose="020B0604030504040204" pitchFamily="34" charset="0"/>
                <a:cs typeface="Verdana" panose="020B0604030504040204" pitchFamily="34" charset="0"/>
              </a:rPr>
              <a:t> who should have stood by Paul but didn’t. </a:t>
            </a:r>
          </a:p>
          <a:p>
            <a:pPr marL="0" indent="0">
              <a:buNone/>
            </a:pPr>
            <a:endParaRPr lang="en-US" sz="3000" dirty="0">
              <a:highlight>
                <a:srgbClr val="FFFFFF"/>
              </a:highlight>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3000" dirty="0">
                <a:highlight>
                  <a:srgbClr val="FFFFFF"/>
                </a:highlight>
                <a:latin typeface="Verdana" panose="020B0604030504040204" pitchFamily="34" charset="0"/>
                <a:ea typeface="Verdana" panose="020B0604030504040204" pitchFamily="34" charset="0"/>
                <a:cs typeface="Verdana" panose="020B0604030504040204" pitchFamily="34" charset="0"/>
              </a:rPr>
              <a:t>Or the </a:t>
            </a:r>
            <a:r>
              <a:rPr lang="en-US" sz="3000" dirty="0">
                <a:solidFill>
                  <a:srgbClr val="0432FF"/>
                </a:solidFill>
                <a:highlight>
                  <a:srgbClr val="FFFFFF"/>
                </a:highlight>
                <a:latin typeface="Verdana" panose="020B0604030504040204" pitchFamily="34" charset="0"/>
                <a:ea typeface="Verdana" panose="020B0604030504040204" pitchFamily="34" charset="0"/>
                <a:cs typeface="Verdana" panose="020B0604030504040204" pitchFamily="34" charset="0"/>
              </a:rPr>
              <a:t>leadership </a:t>
            </a:r>
            <a:r>
              <a:rPr lang="en-US" sz="3000" dirty="0">
                <a:highlight>
                  <a:srgbClr val="FFFFFF"/>
                </a:highlight>
                <a:latin typeface="Verdana" panose="020B0604030504040204" pitchFamily="34" charset="0"/>
                <a:ea typeface="Verdana" panose="020B0604030504040204" pitchFamily="34" charset="0"/>
                <a:cs typeface="Verdana" panose="020B0604030504040204" pitchFamily="34" charset="0"/>
              </a:rPr>
              <a:t>who are now in Asia but failed Paul when he was arrested in their midst. </a:t>
            </a:r>
          </a:p>
          <a:p>
            <a:pPr marL="0" indent="0">
              <a:buNone/>
            </a:pPr>
            <a:endParaRPr lang="en-US" sz="3000" dirty="0">
              <a:highlight>
                <a:srgbClr val="FFFFFF"/>
              </a:highlight>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3000" dirty="0">
                <a:highlight>
                  <a:srgbClr val="FFFFFF"/>
                </a:highlight>
                <a:latin typeface="Verdana" panose="020B0604030504040204" pitchFamily="34" charset="0"/>
                <a:ea typeface="Verdana" panose="020B0604030504040204" pitchFamily="34" charset="0"/>
                <a:cs typeface="Verdana" panose="020B0604030504040204" pitchFamily="34" charset="0"/>
              </a:rPr>
              <a:t>Or when they were requested to come to Rome for Paul’s trial, but didn’t go. </a:t>
            </a:r>
          </a:p>
          <a:p>
            <a:pPr marL="0" indent="0">
              <a:buNone/>
            </a:pPr>
            <a:endParaRPr lang="en-US" sz="3000" dirty="0">
              <a:highlight>
                <a:srgbClr val="FFFFFF"/>
              </a:highlight>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3000" dirty="0">
                <a:highlight>
                  <a:srgbClr val="FFFFFF"/>
                </a:highlight>
                <a:latin typeface="Verdana" panose="020B0604030504040204" pitchFamily="34" charset="0"/>
                <a:ea typeface="Verdana" panose="020B0604030504040204" pitchFamily="34" charset="0"/>
                <a:cs typeface="Verdana" panose="020B0604030504040204" pitchFamily="34" charset="0"/>
              </a:rPr>
              <a:t> We don’t know, but they turned away.</a:t>
            </a:r>
          </a:p>
          <a:p>
            <a:pPr marL="0" marR="0" indent="0">
              <a:spcBef>
                <a:spcPts val="0"/>
              </a:spcBef>
              <a:spcAft>
                <a:spcPts val="750"/>
              </a:spcAft>
              <a:buNone/>
            </a:pPr>
            <a:endParaRPr lang="en-US" sz="3200" dirty="0">
              <a:effectLst/>
              <a:highlight>
                <a:srgbClr val="FFFFFF"/>
              </a:highlight>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382502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3139EA-8C35-062A-2A34-1386FF5E22E2}"/>
              </a:ext>
            </a:extLst>
          </p:cNvPr>
          <p:cNvSpPr>
            <a:spLocks noGrp="1"/>
          </p:cNvSpPr>
          <p:nvPr>
            <p:ph idx="1"/>
          </p:nvPr>
        </p:nvSpPr>
        <p:spPr>
          <a:xfrm>
            <a:off x="228600" y="174171"/>
            <a:ext cx="8697686" cy="6498772"/>
          </a:xfrm>
        </p:spPr>
        <p:txBody>
          <a:bodyPr>
            <a:normAutofit/>
          </a:bodyPr>
          <a:lstStyle/>
          <a:p>
            <a:pPr marL="0" marR="0" indent="0">
              <a:spcBef>
                <a:spcPts val="0"/>
              </a:spcBef>
              <a:spcAft>
                <a:spcPts val="750"/>
              </a:spcAft>
              <a:buNone/>
            </a:pPr>
            <a:endParaRPr lang="en-US" sz="1400" dirty="0">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750"/>
              </a:spcAft>
              <a:buNone/>
            </a:pPr>
            <a:r>
              <a:rPr lang="en-US" sz="3000" dirty="0">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People love their churches, but when the Word of God cuts deep and they know they must repent, change &amp; grow, what do they do? </a:t>
            </a:r>
            <a:endParaRPr lang="en-US" sz="3000" dirty="0">
              <a:effectLst/>
              <a:highlight>
                <a:srgbClr val="FFFFFF"/>
              </a:highligh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750"/>
              </a:spcAft>
              <a:buNone/>
            </a:pPr>
            <a:endParaRPr lang="en-US" sz="3000" dirty="0">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750"/>
              </a:spcAft>
              <a:buNone/>
            </a:pPr>
            <a:r>
              <a:rPr lang="en-US" sz="3000" dirty="0">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They leave...they turn and run!</a:t>
            </a:r>
            <a:endParaRPr lang="en-US" sz="3000" dirty="0">
              <a:effectLst/>
              <a:highlight>
                <a:srgbClr val="FFFFFF"/>
              </a:highligh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750"/>
              </a:spcAft>
              <a:buNone/>
            </a:pPr>
            <a:endParaRPr lang="en-US" sz="3000" dirty="0">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750"/>
              </a:spcAft>
              <a:buNone/>
            </a:pPr>
            <a:r>
              <a:rPr lang="en-US" sz="3000" dirty="0">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If they give a reason, it’s never their own heart.</a:t>
            </a:r>
            <a:endParaRPr lang="en-US" sz="3000" dirty="0">
              <a:effectLst/>
              <a:highlight>
                <a:srgbClr val="FFFFFF"/>
              </a:highligh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750"/>
              </a:spcAft>
              <a:buNone/>
            </a:pPr>
            <a:endParaRPr lang="en-US" sz="1400" dirty="0">
              <a:solidFill>
                <a:srgbClr val="000000"/>
              </a:solidFill>
              <a:highlight>
                <a:srgbClr val="FFFFFF"/>
              </a:highlight>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3000" dirty="0">
                <a:highlight>
                  <a:srgbClr val="FFFFFF"/>
                </a:highlight>
                <a:latin typeface="Verdana" panose="020B0604030504040204" pitchFamily="34" charset="0"/>
                <a:ea typeface="Verdana" panose="020B0604030504040204" pitchFamily="34" charset="0"/>
                <a:cs typeface="Verdana" panose="020B0604030504040204" pitchFamily="34" charset="0"/>
              </a:rPr>
              <a:t>It’s always some offense, some preference, some difference of opinion or worse something lame. </a:t>
            </a: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37465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3139EA-8C35-062A-2A34-1386FF5E22E2}"/>
              </a:ext>
            </a:extLst>
          </p:cNvPr>
          <p:cNvSpPr>
            <a:spLocks noGrp="1"/>
          </p:cNvSpPr>
          <p:nvPr>
            <p:ph idx="1"/>
          </p:nvPr>
        </p:nvSpPr>
        <p:spPr>
          <a:xfrm>
            <a:off x="228600" y="174171"/>
            <a:ext cx="8697686" cy="6498772"/>
          </a:xfrm>
        </p:spPr>
        <p:txBody>
          <a:bodyPr>
            <a:normAutofit/>
          </a:bodyPr>
          <a:lstStyle/>
          <a:p>
            <a:pPr marL="0" marR="0" indent="0">
              <a:spcBef>
                <a:spcPts val="0"/>
              </a:spcBef>
              <a:spcAft>
                <a:spcPts val="750"/>
              </a:spcAft>
              <a:buNone/>
            </a:pPr>
            <a:endParaRPr lang="en-US" sz="1400" dirty="0">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750"/>
              </a:spcAft>
              <a:buNone/>
            </a:pPr>
            <a:endParaRPr lang="en-US" dirty="0">
              <a:solidFill>
                <a:srgbClr val="000000"/>
              </a:solidFill>
              <a:highlight>
                <a:srgbClr val="FFFFFF"/>
              </a:highligh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750"/>
              </a:spcAft>
              <a:buNone/>
            </a:pPr>
            <a:r>
              <a:rPr lang="en-US" sz="3600" dirty="0">
                <a:solidFill>
                  <a:srgbClr val="000000"/>
                </a:solidFill>
                <a:highlight>
                  <a:srgbClr val="FFFFFF"/>
                </a:highlight>
                <a:latin typeface="Verdana" panose="020B0604030504040204" pitchFamily="34" charset="0"/>
                <a:ea typeface="Verdana" panose="020B0604030504040204" pitchFamily="34" charset="0"/>
                <a:cs typeface="Verdana" panose="020B0604030504040204" pitchFamily="34" charset="0"/>
              </a:rPr>
              <a:t>Proverbs 17:17</a:t>
            </a:r>
            <a:r>
              <a:rPr lang="en-US" sz="3600" dirty="0">
                <a:solidFill>
                  <a:srgbClr val="2D2D2D"/>
                </a:solidFill>
                <a:highlight>
                  <a:srgbClr val="FFFFFF"/>
                </a:highlight>
                <a:latin typeface="Verdana" panose="020B0604030504040204" pitchFamily="34" charset="0"/>
                <a:ea typeface="Verdana" panose="020B0604030504040204" pitchFamily="34" charset="0"/>
                <a:cs typeface="Verdana" panose="020B0604030504040204" pitchFamily="34" charset="0"/>
              </a:rPr>
              <a:t> says, “</a:t>
            </a:r>
            <a:r>
              <a:rPr lang="en-US" sz="3600" i="1" dirty="0">
                <a:solidFill>
                  <a:srgbClr val="2D2D2D"/>
                </a:solidFill>
                <a:highlight>
                  <a:srgbClr val="FFFFFF"/>
                </a:highlight>
                <a:latin typeface="Verdana" panose="020B0604030504040204" pitchFamily="34" charset="0"/>
                <a:ea typeface="Verdana" panose="020B0604030504040204" pitchFamily="34" charset="0"/>
                <a:cs typeface="Verdana" panose="020B0604030504040204" pitchFamily="34" charset="0"/>
              </a:rPr>
              <a:t>A friend loves at all times, and a brother is born for adversity</a:t>
            </a:r>
            <a:r>
              <a:rPr lang="en-US" sz="3600" dirty="0">
                <a:solidFill>
                  <a:srgbClr val="2D2D2D"/>
                </a:solidFill>
                <a:highlight>
                  <a:srgbClr val="FFFFFF"/>
                </a:highlight>
                <a:latin typeface="Verdana" panose="020B0604030504040204" pitchFamily="34" charset="0"/>
                <a:ea typeface="Verdana" panose="020B0604030504040204" pitchFamily="34" charset="0"/>
                <a:cs typeface="Verdana" panose="020B0604030504040204" pitchFamily="34" charset="0"/>
              </a:rPr>
              <a:t>.”</a:t>
            </a:r>
          </a:p>
          <a:p>
            <a:pPr marL="0" marR="0" indent="0">
              <a:spcBef>
                <a:spcPts val="0"/>
              </a:spcBef>
              <a:spcAft>
                <a:spcPts val="750"/>
              </a:spcAft>
              <a:buNone/>
            </a:pPr>
            <a:endParaRPr lang="en-US" sz="3600" dirty="0">
              <a:highlight>
                <a:srgbClr val="FFFFFF"/>
              </a:highligh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750"/>
              </a:spcAft>
              <a:buNone/>
            </a:pPr>
            <a:r>
              <a:rPr lang="en-US" sz="3600" u="sng" dirty="0">
                <a:solidFill>
                  <a:srgbClr val="C00000"/>
                </a:solidFill>
                <a:highlight>
                  <a:srgbClr val="FFFFFF"/>
                </a:highlight>
                <a:latin typeface="Verdana" panose="020B0604030504040204" pitchFamily="34" charset="0"/>
                <a:ea typeface="Verdana" panose="020B0604030504040204" pitchFamily="34" charset="0"/>
                <a:cs typeface="Verdana" panose="020B0604030504040204" pitchFamily="34" charset="0"/>
              </a:rPr>
              <a:t>Rejection and adversity </a:t>
            </a:r>
            <a:r>
              <a:rPr lang="en-US" sz="3600" dirty="0">
                <a:solidFill>
                  <a:srgbClr val="2D2D2D"/>
                </a:solidFill>
                <a:highlight>
                  <a:srgbClr val="FFFFFF"/>
                </a:highlight>
                <a:latin typeface="Verdana" panose="020B0604030504040204" pitchFamily="34" charset="0"/>
                <a:ea typeface="Verdana" panose="020B0604030504040204" pitchFamily="34" charset="0"/>
                <a:cs typeface="Verdana" panose="020B0604030504040204" pitchFamily="34" charset="0"/>
              </a:rPr>
              <a:t>separate the </a:t>
            </a:r>
            <a:r>
              <a:rPr lang="en-US" sz="3600" dirty="0">
                <a:highlight>
                  <a:srgbClr val="FFFFFF"/>
                </a:highlight>
                <a:latin typeface="Verdana" panose="020B0604030504040204" pitchFamily="34" charset="0"/>
                <a:ea typeface="Verdana" panose="020B0604030504040204" pitchFamily="34" charset="0"/>
                <a:cs typeface="Verdana" panose="020B0604030504040204" pitchFamily="34" charset="0"/>
              </a:rPr>
              <a:t>chaff of surface friendship </a:t>
            </a:r>
            <a:r>
              <a:rPr lang="en-US" sz="3600" dirty="0">
                <a:solidFill>
                  <a:srgbClr val="2D2D2D"/>
                </a:solidFill>
                <a:highlight>
                  <a:srgbClr val="FFFFFF"/>
                </a:highlight>
                <a:latin typeface="Verdana" panose="020B0604030504040204" pitchFamily="34" charset="0"/>
                <a:ea typeface="Verdana" panose="020B0604030504040204" pitchFamily="34" charset="0"/>
                <a:cs typeface="Verdana" panose="020B0604030504040204" pitchFamily="34" charset="0"/>
              </a:rPr>
              <a:t>from the </a:t>
            </a:r>
            <a:r>
              <a:rPr lang="en-US" sz="3600" dirty="0">
                <a:highlight>
                  <a:srgbClr val="FFFFFF"/>
                </a:highlight>
                <a:latin typeface="Verdana" panose="020B0604030504040204" pitchFamily="34" charset="0"/>
                <a:ea typeface="Verdana" panose="020B0604030504040204" pitchFamily="34" charset="0"/>
                <a:cs typeface="Verdana" panose="020B0604030504040204" pitchFamily="34" charset="0"/>
              </a:rPr>
              <a:t>substance of real friendship. </a:t>
            </a: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89256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143</TotalTime>
  <Words>611</Words>
  <Application>Microsoft Macintosh PowerPoint</Application>
  <PresentationFormat>On-screen Show (4:3)</PresentationFormat>
  <Paragraphs>71</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Aptos</vt:lpstr>
      <vt:lpstr>Aptos Display</vt:lpstr>
      <vt:lpstr>Arial</vt:lpstr>
      <vt:lpstr>Times New Roman</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Garrett</dc:creator>
  <cp:lastModifiedBy>Stephen Garrett</cp:lastModifiedBy>
  <cp:revision>6</cp:revision>
  <dcterms:created xsi:type="dcterms:W3CDTF">2024-04-19T21:22:11Z</dcterms:created>
  <dcterms:modified xsi:type="dcterms:W3CDTF">2024-04-21T12:27:36Z</dcterms:modified>
</cp:coreProperties>
</file>