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3"/>
  </p:notesMasterIdLst>
  <p:sldIdLst>
    <p:sldId id="285" r:id="rId5"/>
    <p:sldId id="369" r:id="rId6"/>
    <p:sldId id="372" r:id="rId7"/>
    <p:sldId id="371" r:id="rId8"/>
    <p:sldId id="374" r:id="rId9"/>
    <p:sldId id="373" r:id="rId10"/>
    <p:sldId id="356" r:id="rId11"/>
    <p:sldId id="362" r:id="rId12"/>
    <p:sldId id="379" r:id="rId13"/>
    <p:sldId id="380" r:id="rId14"/>
    <p:sldId id="354" r:id="rId15"/>
    <p:sldId id="360" r:id="rId16"/>
    <p:sldId id="361" r:id="rId17"/>
    <p:sldId id="381" r:id="rId18"/>
    <p:sldId id="363" r:id="rId19"/>
    <p:sldId id="378" r:id="rId20"/>
    <p:sldId id="384" r:id="rId21"/>
    <p:sldId id="38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20" autoAdjust="0"/>
  </p:normalViewPr>
  <p:slideViewPr>
    <p:cSldViewPr snapToGrid="0">
      <p:cViewPr varScale="1">
        <p:scale>
          <a:sx n="96" d="100"/>
          <a:sy n="96" d="100"/>
        </p:scale>
        <p:origin x="108" y="192"/>
      </p:cViewPr>
      <p:guideLst/>
    </p:cSldViewPr>
  </p:slideViewPr>
  <p:notesTextViewPr>
    <p:cViewPr>
      <p:scale>
        <a:sx n="3" d="2"/>
        <a:sy n="3" d="2"/>
      </p:scale>
      <p:origin x="0" y="0"/>
    </p:cViewPr>
  </p:notesText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DDB61-FE70-4434-94C3-242F05F88887}" type="doc">
      <dgm:prSet loTypeId="urn:microsoft.com/office/officeart/2005/8/layout/hProcess11" loCatId="process" qsTypeId="urn:microsoft.com/office/officeart/2005/8/quickstyle/simple1" qsCatId="simple" csTypeId="urn:microsoft.com/office/officeart/2005/8/colors/accent1_2" csCatId="accent1" phldr="1"/>
      <dgm:spPr/>
    </dgm:pt>
    <dgm:pt modelId="{1354D696-499A-4A95-BF65-07B739FE1835}">
      <dgm:prSet phldrT="[Text]" custT="1"/>
      <dgm:spPr/>
      <dgm:t>
        <a:bodyPr/>
        <a:lstStyle/>
        <a:p>
          <a:r>
            <a:rPr lang="en-US" sz="1700" dirty="0"/>
            <a:t>Creation </a:t>
          </a:r>
        </a:p>
        <a:p>
          <a:r>
            <a:rPr lang="en-US" sz="1700" i="1" dirty="0">
              <a:latin typeface="Times New Roman" panose="02020603050405020304" pitchFamily="18" charset="0"/>
              <a:cs typeface="Times New Roman" panose="02020603050405020304" pitchFamily="18" charset="0"/>
            </a:rPr>
            <a:t>Unknown - ~ 4000 BC</a:t>
          </a:r>
          <a:endParaRPr lang="en-US" sz="1700" i="1" dirty="0"/>
        </a:p>
      </dgm:t>
    </dgm:pt>
    <dgm:pt modelId="{1F14A8FA-682A-4A13-8D3E-92FD63541644}" type="parTrans" cxnId="{3AC8818E-CFC5-40AE-9B72-D89252B85540}">
      <dgm:prSet/>
      <dgm:spPr/>
      <dgm:t>
        <a:bodyPr/>
        <a:lstStyle/>
        <a:p>
          <a:endParaRPr lang="en-US" sz="1700"/>
        </a:p>
      </dgm:t>
    </dgm:pt>
    <dgm:pt modelId="{0CDE31FB-60BA-4771-9041-B321EFBC8726}" type="sibTrans" cxnId="{3AC8818E-CFC5-40AE-9B72-D89252B85540}">
      <dgm:prSet/>
      <dgm:spPr/>
      <dgm:t>
        <a:bodyPr/>
        <a:lstStyle/>
        <a:p>
          <a:endParaRPr lang="en-US" sz="1700"/>
        </a:p>
      </dgm:t>
    </dgm:pt>
    <dgm:pt modelId="{123F6B8D-A4A5-4A75-8863-C36B0D51E103}">
      <dgm:prSet phldrT="[Text]" custT="1"/>
      <dgm:spPr/>
      <dgm:t>
        <a:bodyPr/>
        <a:lstStyle/>
        <a:p>
          <a:r>
            <a:rPr lang="en-US" sz="1700" dirty="0"/>
            <a:t>The Garden of Eden </a:t>
          </a:r>
        </a:p>
        <a:p>
          <a:r>
            <a:rPr lang="en-US" sz="1700" i="1" dirty="0">
              <a:latin typeface="Times New Roman" panose="02020603050405020304" pitchFamily="18" charset="0"/>
              <a:cs typeface="Times New Roman" panose="02020603050405020304" pitchFamily="18" charset="0"/>
            </a:rPr>
            <a:t>Unknown to ~ 4000 BC</a:t>
          </a:r>
          <a:endParaRPr lang="en-US" sz="1700" i="1" dirty="0"/>
        </a:p>
      </dgm:t>
    </dgm:pt>
    <dgm:pt modelId="{64599A41-4AEA-4E43-8D69-C07CC637B1AF}" type="parTrans" cxnId="{D49BC2CC-51C1-4082-9535-6007F68305FB}">
      <dgm:prSet/>
      <dgm:spPr/>
      <dgm:t>
        <a:bodyPr/>
        <a:lstStyle/>
        <a:p>
          <a:endParaRPr lang="en-US" sz="1700"/>
        </a:p>
      </dgm:t>
    </dgm:pt>
    <dgm:pt modelId="{46A919E7-E722-4796-A230-A22DDB11D5E0}" type="sibTrans" cxnId="{D49BC2CC-51C1-4082-9535-6007F68305FB}">
      <dgm:prSet/>
      <dgm:spPr/>
      <dgm:t>
        <a:bodyPr/>
        <a:lstStyle/>
        <a:p>
          <a:endParaRPr lang="en-US" sz="1700"/>
        </a:p>
      </dgm:t>
    </dgm:pt>
    <dgm:pt modelId="{BA5E1D07-EB9B-444F-AC3A-1F1CFFFA44BA}">
      <dgm:prSet phldrT="[Text]" custT="1"/>
      <dgm:spPr/>
      <dgm:t>
        <a:bodyPr/>
        <a:lstStyle/>
        <a:p>
          <a:r>
            <a:rPr lang="en-US" sz="1700" dirty="0"/>
            <a:t>The Fall of Man</a:t>
          </a:r>
        </a:p>
        <a:p>
          <a:r>
            <a:rPr lang="en-US" sz="1700" dirty="0"/>
            <a:t> </a:t>
          </a:r>
          <a:r>
            <a:rPr lang="en-US" sz="1700" i="1" dirty="0">
              <a:latin typeface="Times New Roman" panose="02020603050405020304" pitchFamily="18" charset="0"/>
              <a:cs typeface="Times New Roman" panose="02020603050405020304" pitchFamily="18" charset="0"/>
            </a:rPr>
            <a:t>Unknown - ~ 4000 BC</a:t>
          </a:r>
          <a:endParaRPr lang="en-US" sz="1700" dirty="0"/>
        </a:p>
      </dgm:t>
    </dgm:pt>
    <dgm:pt modelId="{611EC6A0-56A3-411B-B8BC-7360BB2F61C9}" type="parTrans" cxnId="{A4696258-377A-43B3-9C34-6EE577128118}">
      <dgm:prSet/>
      <dgm:spPr/>
      <dgm:t>
        <a:bodyPr/>
        <a:lstStyle/>
        <a:p>
          <a:endParaRPr lang="en-US" sz="1700"/>
        </a:p>
      </dgm:t>
    </dgm:pt>
    <dgm:pt modelId="{03BF7D36-D7E7-4126-97C2-0F3DF3113BE4}" type="sibTrans" cxnId="{A4696258-377A-43B3-9C34-6EE577128118}">
      <dgm:prSet/>
      <dgm:spPr/>
      <dgm:t>
        <a:bodyPr/>
        <a:lstStyle/>
        <a:p>
          <a:endParaRPr lang="en-US" sz="1700"/>
        </a:p>
      </dgm:t>
    </dgm:pt>
    <dgm:pt modelId="{D91170FD-762D-4205-8A51-320EEF9E18CE}">
      <dgm:prSet phldrT="[Text]" custT="1"/>
      <dgm:spPr/>
      <dgm:t>
        <a:bodyPr/>
        <a:lstStyle/>
        <a:p>
          <a:r>
            <a:rPr lang="en-US" sz="1700" dirty="0"/>
            <a:t>Cain Kills Abel</a:t>
          </a:r>
        </a:p>
        <a:p>
          <a:r>
            <a:rPr lang="en-US" sz="1700" i="1" dirty="0">
              <a:latin typeface="Times New Roman" panose="02020603050405020304" pitchFamily="18" charset="0"/>
              <a:cs typeface="Times New Roman" panose="02020603050405020304" pitchFamily="18" charset="0"/>
            </a:rPr>
            <a:t>~ 4000 – 3870 BC</a:t>
          </a:r>
          <a:endParaRPr lang="en-US" sz="1700" dirty="0"/>
        </a:p>
      </dgm:t>
    </dgm:pt>
    <dgm:pt modelId="{2C722A06-768B-46CF-AA3B-812DB91AAC67}" type="parTrans" cxnId="{10678096-B91D-434F-86EF-852686888EF8}">
      <dgm:prSet/>
      <dgm:spPr/>
      <dgm:t>
        <a:bodyPr/>
        <a:lstStyle/>
        <a:p>
          <a:endParaRPr lang="en-US" sz="1700"/>
        </a:p>
      </dgm:t>
    </dgm:pt>
    <dgm:pt modelId="{58EC392C-4763-46AB-8DEF-BB05E112183B}" type="sibTrans" cxnId="{10678096-B91D-434F-86EF-852686888EF8}">
      <dgm:prSet/>
      <dgm:spPr/>
      <dgm:t>
        <a:bodyPr/>
        <a:lstStyle/>
        <a:p>
          <a:endParaRPr lang="en-US" sz="1700"/>
        </a:p>
      </dgm:t>
    </dgm:pt>
    <dgm:pt modelId="{76A3246E-21D7-4E72-B4D0-28D52BE31B19}">
      <dgm:prSet phldrT="[Text]" custT="1"/>
      <dgm:spPr/>
      <dgm:t>
        <a:bodyPr/>
        <a:lstStyle/>
        <a:p>
          <a:r>
            <a:rPr lang="en-US" sz="1700" dirty="0"/>
            <a:t>Adam to Noah</a:t>
          </a:r>
        </a:p>
        <a:p>
          <a:r>
            <a:rPr lang="en-US" sz="1700" i="1" dirty="0">
              <a:latin typeface="Times New Roman" panose="02020603050405020304" pitchFamily="18" charset="0"/>
              <a:cs typeface="Times New Roman" panose="02020603050405020304" pitchFamily="18" charset="0"/>
            </a:rPr>
            <a:t>~ 3870 – 2814 BC</a:t>
          </a:r>
          <a:endParaRPr lang="en-US" sz="1700" dirty="0"/>
        </a:p>
      </dgm:t>
    </dgm:pt>
    <dgm:pt modelId="{DD95FABB-2FA8-49C4-AAAE-3E7D6D9BE71D}" type="parTrans" cxnId="{95DE9E66-9E6F-4B8C-B03A-420B9D7A1334}">
      <dgm:prSet/>
      <dgm:spPr/>
      <dgm:t>
        <a:bodyPr/>
        <a:lstStyle/>
        <a:p>
          <a:endParaRPr lang="en-US" sz="1700"/>
        </a:p>
      </dgm:t>
    </dgm:pt>
    <dgm:pt modelId="{A8ACE0AC-E3EB-44B7-8ABA-5D6E61E9E908}" type="sibTrans" cxnId="{95DE9E66-9E6F-4B8C-B03A-420B9D7A1334}">
      <dgm:prSet/>
      <dgm:spPr/>
      <dgm:t>
        <a:bodyPr/>
        <a:lstStyle/>
        <a:p>
          <a:endParaRPr lang="en-US" sz="1700"/>
        </a:p>
      </dgm:t>
    </dgm:pt>
    <dgm:pt modelId="{AF372E0E-F4E9-4978-AC4C-B5B6EAC5A83A}">
      <dgm:prSet phldrT="[Text]" custT="1"/>
      <dgm:spPr/>
      <dgm:t>
        <a:bodyPr/>
        <a:lstStyle/>
        <a:p>
          <a:r>
            <a:rPr lang="en-US" sz="1700" dirty="0"/>
            <a:t>The Great Flood</a:t>
          </a:r>
        </a:p>
        <a:p>
          <a:r>
            <a:rPr lang="en-US" sz="1700" i="1" dirty="0">
              <a:latin typeface="Times New Roman" panose="02020603050405020304" pitchFamily="18" charset="0"/>
              <a:cs typeface="Times New Roman" panose="02020603050405020304" pitchFamily="18" charset="0"/>
            </a:rPr>
            <a:t>~ 2214 BC</a:t>
          </a:r>
          <a:endParaRPr lang="en-US" sz="1700" dirty="0"/>
        </a:p>
      </dgm:t>
    </dgm:pt>
    <dgm:pt modelId="{382BCF1F-FB4D-4CFB-8B8C-F6D35E10B4F8}" type="parTrans" cxnId="{33AF1F26-1F7C-455A-9696-25056EBCC761}">
      <dgm:prSet/>
      <dgm:spPr/>
      <dgm:t>
        <a:bodyPr/>
        <a:lstStyle/>
        <a:p>
          <a:endParaRPr lang="en-US" sz="1700"/>
        </a:p>
      </dgm:t>
    </dgm:pt>
    <dgm:pt modelId="{FDDA5366-78D8-48FB-B544-4B8691724E44}" type="sibTrans" cxnId="{33AF1F26-1F7C-455A-9696-25056EBCC761}">
      <dgm:prSet/>
      <dgm:spPr/>
      <dgm:t>
        <a:bodyPr/>
        <a:lstStyle/>
        <a:p>
          <a:endParaRPr lang="en-US" sz="1700"/>
        </a:p>
      </dgm:t>
    </dgm:pt>
    <dgm:pt modelId="{5C20A219-8E94-4C69-B2A7-5E98F7896531}">
      <dgm:prSet phldrT="[Text]" custT="1"/>
      <dgm:spPr/>
      <dgm:t>
        <a:bodyPr/>
        <a:lstStyle/>
        <a:p>
          <a:r>
            <a:rPr lang="en-US" sz="1700" dirty="0"/>
            <a:t>Covenant Rainbow</a:t>
          </a:r>
        </a:p>
      </dgm:t>
    </dgm:pt>
    <dgm:pt modelId="{6683AA7B-D12D-48A9-A356-2E67ECABEB69}" type="parTrans" cxnId="{40B143B3-1E85-49D5-B753-355C10A6411F}">
      <dgm:prSet/>
      <dgm:spPr/>
      <dgm:t>
        <a:bodyPr/>
        <a:lstStyle/>
        <a:p>
          <a:endParaRPr lang="en-US" sz="1700"/>
        </a:p>
      </dgm:t>
    </dgm:pt>
    <dgm:pt modelId="{1BCEBA23-F8D0-411F-AFA1-48692C7E0A54}" type="sibTrans" cxnId="{40B143B3-1E85-49D5-B753-355C10A6411F}">
      <dgm:prSet/>
      <dgm:spPr/>
      <dgm:t>
        <a:bodyPr/>
        <a:lstStyle/>
        <a:p>
          <a:endParaRPr lang="en-US" sz="1700"/>
        </a:p>
      </dgm:t>
    </dgm:pt>
    <dgm:pt modelId="{874F099D-C8BE-4DB9-92F7-26D6D5C1074B}">
      <dgm:prSet phldrT="[Text]" custT="1"/>
      <dgm:spPr/>
      <dgm:t>
        <a:bodyPr/>
        <a:lstStyle/>
        <a:p>
          <a:r>
            <a:rPr lang="en-US" sz="1700" dirty="0"/>
            <a:t>Tower of Babel</a:t>
          </a:r>
        </a:p>
      </dgm:t>
    </dgm:pt>
    <dgm:pt modelId="{CF763A55-8867-418D-8B08-6513CB8749DA}" type="parTrans" cxnId="{F33FA15C-6922-4D4C-BC9D-CB594D9A3C9B}">
      <dgm:prSet/>
      <dgm:spPr/>
      <dgm:t>
        <a:bodyPr/>
        <a:lstStyle/>
        <a:p>
          <a:endParaRPr lang="en-US" sz="1700"/>
        </a:p>
      </dgm:t>
    </dgm:pt>
    <dgm:pt modelId="{3F1F17FC-B342-4CB3-8310-99F5DD042E57}" type="sibTrans" cxnId="{F33FA15C-6922-4D4C-BC9D-CB594D9A3C9B}">
      <dgm:prSet/>
      <dgm:spPr/>
      <dgm:t>
        <a:bodyPr/>
        <a:lstStyle/>
        <a:p>
          <a:endParaRPr lang="en-US" sz="1700"/>
        </a:p>
      </dgm:t>
    </dgm:pt>
    <dgm:pt modelId="{69C161BE-CC20-4162-8236-50790CCCA7EA}">
      <dgm:prSet phldrT="[Text]" custT="1"/>
      <dgm:spPr/>
      <dgm:t>
        <a:bodyPr/>
        <a:lstStyle/>
        <a:p>
          <a:r>
            <a:rPr lang="en-US" sz="1700" dirty="0"/>
            <a:t>Abram Born</a:t>
          </a:r>
        </a:p>
        <a:p>
          <a:r>
            <a:rPr lang="en-US" sz="1700" i="1" dirty="0">
              <a:latin typeface="Times New Roman" panose="02020603050405020304" pitchFamily="18" charset="0"/>
              <a:cs typeface="Times New Roman" panose="02020603050405020304" pitchFamily="18" charset="0"/>
            </a:rPr>
            <a:t>~ 2000 BC</a:t>
          </a:r>
          <a:endParaRPr lang="en-US" sz="1700" dirty="0"/>
        </a:p>
      </dgm:t>
    </dgm:pt>
    <dgm:pt modelId="{9E6B0AF1-3BEA-467B-859B-A8F036C60F5C}" type="parTrans" cxnId="{1530F13A-59AA-4FC7-89EA-2FB34D09A3B3}">
      <dgm:prSet/>
      <dgm:spPr/>
      <dgm:t>
        <a:bodyPr/>
        <a:lstStyle/>
        <a:p>
          <a:endParaRPr lang="en-US" sz="1700"/>
        </a:p>
      </dgm:t>
    </dgm:pt>
    <dgm:pt modelId="{7EC2D988-4494-4C2C-AC28-68D15147841C}" type="sibTrans" cxnId="{1530F13A-59AA-4FC7-89EA-2FB34D09A3B3}">
      <dgm:prSet/>
      <dgm:spPr/>
      <dgm:t>
        <a:bodyPr/>
        <a:lstStyle/>
        <a:p>
          <a:endParaRPr lang="en-US" sz="1700"/>
        </a:p>
      </dgm:t>
    </dgm:pt>
    <dgm:pt modelId="{A51BEFCB-57BF-4C58-8AE3-A59EBA7D1BBF}" type="pres">
      <dgm:prSet presAssocID="{2C2DDB61-FE70-4434-94C3-242F05F88887}" presName="Name0" presStyleCnt="0">
        <dgm:presLayoutVars>
          <dgm:dir/>
          <dgm:resizeHandles val="exact"/>
        </dgm:presLayoutVars>
      </dgm:prSet>
      <dgm:spPr/>
    </dgm:pt>
    <dgm:pt modelId="{4D852EF1-BCB9-42A9-9ECF-979E3968861F}" type="pres">
      <dgm:prSet presAssocID="{2C2DDB61-FE70-4434-94C3-242F05F88887}" presName="arrow" presStyleLbl="bgShp" presStyleIdx="0" presStyleCnt="1"/>
      <dgm:spPr>
        <a:ln>
          <a:solidFill>
            <a:srgbClr val="FF0000"/>
          </a:solidFill>
        </a:ln>
      </dgm:spPr>
    </dgm:pt>
    <dgm:pt modelId="{7DC49FBC-A6E8-4EB7-8220-620A34E624B1}" type="pres">
      <dgm:prSet presAssocID="{2C2DDB61-FE70-4434-94C3-242F05F88887}" presName="points" presStyleCnt="0"/>
      <dgm:spPr/>
    </dgm:pt>
    <dgm:pt modelId="{498E3F0D-51B3-4F20-8FA4-2703BE211705}" type="pres">
      <dgm:prSet presAssocID="{1354D696-499A-4A95-BF65-07B739FE1835}" presName="compositeA" presStyleCnt="0"/>
      <dgm:spPr/>
    </dgm:pt>
    <dgm:pt modelId="{3E978011-8101-4C45-AD91-C3083968C630}" type="pres">
      <dgm:prSet presAssocID="{1354D696-499A-4A95-BF65-07B739FE1835}" presName="textA" presStyleLbl="revTx" presStyleIdx="0" presStyleCnt="9" custScaleX="180591">
        <dgm:presLayoutVars>
          <dgm:bulletEnabled val="1"/>
        </dgm:presLayoutVars>
      </dgm:prSet>
      <dgm:spPr/>
    </dgm:pt>
    <dgm:pt modelId="{95935D49-5470-4CD7-A1F3-9D921F49FF20}" type="pres">
      <dgm:prSet presAssocID="{1354D696-499A-4A95-BF65-07B739FE1835}" presName="circleA" presStyleLbl="node1" presStyleIdx="0" presStyleCnt="9"/>
      <dgm:spPr/>
    </dgm:pt>
    <dgm:pt modelId="{5558A313-ACE3-4CCC-8643-5F6316799F48}" type="pres">
      <dgm:prSet presAssocID="{1354D696-499A-4A95-BF65-07B739FE1835}" presName="spaceA" presStyleCnt="0"/>
      <dgm:spPr/>
    </dgm:pt>
    <dgm:pt modelId="{6C46C98C-1635-4050-B980-58796F1D8A10}" type="pres">
      <dgm:prSet presAssocID="{0CDE31FB-60BA-4771-9041-B321EFBC8726}" presName="space" presStyleCnt="0"/>
      <dgm:spPr/>
    </dgm:pt>
    <dgm:pt modelId="{C774ACF1-D008-4CE3-92F2-05E3C7D545C1}" type="pres">
      <dgm:prSet presAssocID="{123F6B8D-A4A5-4A75-8863-C36B0D51E103}" presName="compositeB" presStyleCnt="0"/>
      <dgm:spPr/>
    </dgm:pt>
    <dgm:pt modelId="{200E1EA3-33CC-46E6-B0EC-A4B27F45A09C}" type="pres">
      <dgm:prSet presAssocID="{123F6B8D-A4A5-4A75-8863-C36B0D51E103}" presName="textB" presStyleLbl="revTx" presStyleIdx="1" presStyleCnt="9" custScaleX="168882">
        <dgm:presLayoutVars>
          <dgm:bulletEnabled val="1"/>
        </dgm:presLayoutVars>
      </dgm:prSet>
      <dgm:spPr/>
    </dgm:pt>
    <dgm:pt modelId="{CC7CA333-0186-4D9A-8AF6-9288F2879D8D}" type="pres">
      <dgm:prSet presAssocID="{123F6B8D-A4A5-4A75-8863-C36B0D51E103}" presName="circleB" presStyleLbl="node1" presStyleIdx="1" presStyleCnt="9"/>
      <dgm:spPr/>
    </dgm:pt>
    <dgm:pt modelId="{19509ED4-99CD-4D70-9ECD-B278C709A0BD}" type="pres">
      <dgm:prSet presAssocID="{123F6B8D-A4A5-4A75-8863-C36B0D51E103}" presName="spaceB" presStyleCnt="0"/>
      <dgm:spPr/>
    </dgm:pt>
    <dgm:pt modelId="{8C6A60F8-83D8-4E1C-BE35-E1BCF700E83C}" type="pres">
      <dgm:prSet presAssocID="{46A919E7-E722-4796-A230-A22DDB11D5E0}" presName="space" presStyleCnt="0"/>
      <dgm:spPr/>
    </dgm:pt>
    <dgm:pt modelId="{9AB751DF-71B1-48FD-8D0C-9EFAB0D906F0}" type="pres">
      <dgm:prSet presAssocID="{BA5E1D07-EB9B-444F-AC3A-1F1CFFFA44BA}" presName="compositeA" presStyleCnt="0"/>
      <dgm:spPr/>
    </dgm:pt>
    <dgm:pt modelId="{2BBA9EE0-25B1-40EE-A9FC-4EF2DE8E302B}" type="pres">
      <dgm:prSet presAssocID="{BA5E1D07-EB9B-444F-AC3A-1F1CFFFA44BA}" presName="textA" presStyleLbl="revTx" presStyleIdx="2" presStyleCnt="9" custScaleX="178700">
        <dgm:presLayoutVars>
          <dgm:bulletEnabled val="1"/>
        </dgm:presLayoutVars>
      </dgm:prSet>
      <dgm:spPr/>
    </dgm:pt>
    <dgm:pt modelId="{90B09DAE-9E5E-4AC2-8F84-46EF7021A882}" type="pres">
      <dgm:prSet presAssocID="{BA5E1D07-EB9B-444F-AC3A-1F1CFFFA44BA}" presName="circleA" presStyleLbl="node1" presStyleIdx="2" presStyleCnt="9"/>
      <dgm:spPr/>
    </dgm:pt>
    <dgm:pt modelId="{A9E96C93-A08D-4567-AF2D-E0479579E8E1}" type="pres">
      <dgm:prSet presAssocID="{BA5E1D07-EB9B-444F-AC3A-1F1CFFFA44BA}" presName="spaceA" presStyleCnt="0"/>
      <dgm:spPr/>
    </dgm:pt>
    <dgm:pt modelId="{E5BA05D1-CF08-478F-B5F1-0ECBAE267579}" type="pres">
      <dgm:prSet presAssocID="{03BF7D36-D7E7-4126-97C2-0F3DF3113BE4}" presName="space" presStyleCnt="0"/>
      <dgm:spPr/>
    </dgm:pt>
    <dgm:pt modelId="{AFAB1379-B2B7-48C9-AE8D-5D6C61A80C27}" type="pres">
      <dgm:prSet presAssocID="{D91170FD-762D-4205-8A51-320EEF9E18CE}" presName="compositeB" presStyleCnt="0"/>
      <dgm:spPr/>
    </dgm:pt>
    <dgm:pt modelId="{5948A2EF-4A26-44DC-A939-2EA42A9945A9}" type="pres">
      <dgm:prSet presAssocID="{D91170FD-762D-4205-8A51-320EEF9E18CE}" presName="textB" presStyleLbl="revTx" presStyleIdx="3" presStyleCnt="9" custScaleX="197841">
        <dgm:presLayoutVars>
          <dgm:bulletEnabled val="1"/>
        </dgm:presLayoutVars>
      </dgm:prSet>
      <dgm:spPr/>
    </dgm:pt>
    <dgm:pt modelId="{CDA07E38-90D7-4C15-808C-85D092E0457C}" type="pres">
      <dgm:prSet presAssocID="{D91170FD-762D-4205-8A51-320EEF9E18CE}" presName="circleB" presStyleLbl="node1" presStyleIdx="3" presStyleCnt="9"/>
      <dgm:spPr/>
    </dgm:pt>
    <dgm:pt modelId="{574AB3E2-850C-47D8-884A-584CEF953F43}" type="pres">
      <dgm:prSet presAssocID="{D91170FD-762D-4205-8A51-320EEF9E18CE}" presName="spaceB" presStyleCnt="0"/>
      <dgm:spPr/>
    </dgm:pt>
    <dgm:pt modelId="{C3D12EE1-0238-4883-972D-C9EA56A84304}" type="pres">
      <dgm:prSet presAssocID="{58EC392C-4763-46AB-8DEF-BB05E112183B}" presName="space" presStyleCnt="0"/>
      <dgm:spPr/>
    </dgm:pt>
    <dgm:pt modelId="{736DBF7B-A522-479D-9DB4-AA4ABBA1CAF3}" type="pres">
      <dgm:prSet presAssocID="{76A3246E-21D7-4E72-B4D0-28D52BE31B19}" presName="compositeA" presStyleCnt="0"/>
      <dgm:spPr/>
    </dgm:pt>
    <dgm:pt modelId="{D94ECA67-0700-4465-8B05-B09A3ACA52AD}" type="pres">
      <dgm:prSet presAssocID="{76A3246E-21D7-4E72-B4D0-28D52BE31B19}" presName="textA" presStyleLbl="revTx" presStyleIdx="4" presStyleCnt="9" custScaleX="149859">
        <dgm:presLayoutVars>
          <dgm:bulletEnabled val="1"/>
        </dgm:presLayoutVars>
      </dgm:prSet>
      <dgm:spPr/>
    </dgm:pt>
    <dgm:pt modelId="{97593ABF-D1CE-4858-B282-3D8694652374}" type="pres">
      <dgm:prSet presAssocID="{76A3246E-21D7-4E72-B4D0-28D52BE31B19}" presName="circleA" presStyleLbl="node1" presStyleIdx="4" presStyleCnt="9"/>
      <dgm:spPr/>
    </dgm:pt>
    <dgm:pt modelId="{BB612882-AE98-448D-ABB3-2CA1CA51D096}" type="pres">
      <dgm:prSet presAssocID="{76A3246E-21D7-4E72-B4D0-28D52BE31B19}" presName="spaceA" presStyleCnt="0"/>
      <dgm:spPr/>
    </dgm:pt>
    <dgm:pt modelId="{5FB040BF-0C1B-41EB-B833-A1AED0A40AE0}" type="pres">
      <dgm:prSet presAssocID="{A8ACE0AC-E3EB-44B7-8ABA-5D6E61E9E908}" presName="space" presStyleCnt="0"/>
      <dgm:spPr/>
    </dgm:pt>
    <dgm:pt modelId="{9D01042A-849C-4ED3-8FA9-A48F7B3C8125}" type="pres">
      <dgm:prSet presAssocID="{AF372E0E-F4E9-4978-AC4C-B5B6EAC5A83A}" presName="compositeB" presStyleCnt="0"/>
      <dgm:spPr/>
    </dgm:pt>
    <dgm:pt modelId="{A16F7615-244B-4E85-9F3E-823822C821A1}" type="pres">
      <dgm:prSet presAssocID="{AF372E0E-F4E9-4978-AC4C-B5B6EAC5A83A}" presName="textB" presStyleLbl="revTx" presStyleIdx="5" presStyleCnt="9" custScaleX="177823">
        <dgm:presLayoutVars>
          <dgm:bulletEnabled val="1"/>
        </dgm:presLayoutVars>
      </dgm:prSet>
      <dgm:spPr/>
    </dgm:pt>
    <dgm:pt modelId="{2C139FA1-AED6-456F-8DEA-3E968524AEEA}" type="pres">
      <dgm:prSet presAssocID="{AF372E0E-F4E9-4978-AC4C-B5B6EAC5A83A}" presName="circleB" presStyleLbl="node1" presStyleIdx="5" presStyleCnt="9"/>
      <dgm:spPr/>
    </dgm:pt>
    <dgm:pt modelId="{F1AD494C-C38C-4C6D-A042-D148EF70F4D4}" type="pres">
      <dgm:prSet presAssocID="{AF372E0E-F4E9-4978-AC4C-B5B6EAC5A83A}" presName="spaceB" presStyleCnt="0"/>
      <dgm:spPr/>
    </dgm:pt>
    <dgm:pt modelId="{304A0965-729D-47C8-A4BA-F256F8A0FE5D}" type="pres">
      <dgm:prSet presAssocID="{FDDA5366-78D8-48FB-B544-4B8691724E44}" presName="space" presStyleCnt="0"/>
      <dgm:spPr/>
    </dgm:pt>
    <dgm:pt modelId="{5DC7AF20-BC2B-4375-B513-A3549847D71C}" type="pres">
      <dgm:prSet presAssocID="{5C20A219-8E94-4C69-B2A7-5E98F7896531}" presName="compositeA" presStyleCnt="0"/>
      <dgm:spPr/>
    </dgm:pt>
    <dgm:pt modelId="{E2FB2BCE-F176-499A-BF13-6C155DB9B584}" type="pres">
      <dgm:prSet presAssocID="{5C20A219-8E94-4C69-B2A7-5E98F7896531}" presName="textA" presStyleLbl="revTx" presStyleIdx="6" presStyleCnt="9" custScaleX="182583">
        <dgm:presLayoutVars>
          <dgm:bulletEnabled val="1"/>
        </dgm:presLayoutVars>
      </dgm:prSet>
      <dgm:spPr/>
    </dgm:pt>
    <dgm:pt modelId="{16274790-32F6-4677-8635-7C545B2E9E54}" type="pres">
      <dgm:prSet presAssocID="{5C20A219-8E94-4C69-B2A7-5E98F7896531}" presName="circleA" presStyleLbl="node1" presStyleIdx="6" presStyleCnt="9"/>
      <dgm:spPr/>
    </dgm:pt>
    <dgm:pt modelId="{AEA2B153-34EC-4154-B293-1F24EF55BB86}" type="pres">
      <dgm:prSet presAssocID="{5C20A219-8E94-4C69-B2A7-5E98F7896531}" presName="spaceA" presStyleCnt="0"/>
      <dgm:spPr/>
    </dgm:pt>
    <dgm:pt modelId="{86EF768E-18A1-482D-8959-B65ABF61CFF8}" type="pres">
      <dgm:prSet presAssocID="{1BCEBA23-F8D0-411F-AFA1-48692C7E0A54}" presName="space" presStyleCnt="0"/>
      <dgm:spPr/>
    </dgm:pt>
    <dgm:pt modelId="{47CDE293-EC3F-4E42-90EB-60D45357425B}" type="pres">
      <dgm:prSet presAssocID="{874F099D-C8BE-4DB9-92F7-26D6D5C1074B}" presName="compositeB" presStyleCnt="0"/>
      <dgm:spPr/>
    </dgm:pt>
    <dgm:pt modelId="{9A0F17DE-F41C-430D-9987-124920EBB594}" type="pres">
      <dgm:prSet presAssocID="{874F099D-C8BE-4DB9-92F7-26D6D5C1074B}" presName="textB" presStyleLbl="revTx" presStyleIdx="7" presStyleCnt="9" custScaleX="152373">
        <dgm:presLayoutVars>
          <dgm:bulletEnabled val="1"/>
        </dgm:presLayoutVars>
      </dgm:prSet>
      <dgm:spPr/>
    </dgm:pt>
    <dgm:pt modelId="{8D7D1E68-E8EF-4231-AD98-C4FE68DC921D}" type="pres">
      <dgm:prSet presAssocID="{874F099D-C8BE-4DB9-92F7-26D6D5C1074B}" presName="circleB" presStyleLbl="node1" presStyleIdx="7" presStyleCnt="9"/>
      <dgm:spPr/>
    </dgm:pt>
    <dgm:pt modelId="{ED27C839-695E-4D8A-B004-3E35762CC34C}" type="pres">
      <dgm:prSet presAssocID="{874F099D-C8BE-4DB9-92F7-26D6D5C1074B}" presName="spaceB" presStyleCnt="0"/>
      <dgm:spPr/>
    </dgm:pt>
    <dgm:pt modelId="{A16E3435-803A-4D10-ACDF-818B32C5DC57}" type="pres">
      <dgm:prSet presAssocID="{3F1F17FC-B342-4CB3-8310-99F5DD042E57}" presName="space" presStyleCnt="0"/>
      <dgm:spPr/>
    </dgm:pt>
    <dgm:pt modelId="{62D59BA7-027D-4DAD-9341-9B35829D1A9A}" type="pres">
      <dgm:prSet presAssocID="{69C161BE-CC20-4162-8236-50790CCCA7EA}" presName="compositeA" presStyleCnt="0"/>
      <dgm:spPr/>
    </dgm:pt>
    <dgm:pt modelId="{E1C43BEF-EAA4-4EBA-BCE3-A7064F71C95B}" type="pres">
      <dgm:prSet presAssocID="{69C161BE-CC20-4162-8236-50790CCCA7EA}" presName="textA" presStyleLbl="revTx" presStyleIdx="8" presStyleCnt="9" custScaleX="161099">
        <dgm:presLayoutVars>
          <dgm:bulletEnabled val="1"/>
        </dgm:presLayoutVars>
      </dgm:prSet>
      <dgm:spPr/>
    </dgm:pt>
    <dgm:pt modelId="{3896CC4D-0E4B-4221-8B19-EACC080BCE1B}" type="pres">
      <dgm:prSet presAssocID="{69C161BE-CC20-4162-8236-50790CCCA7EA}" presName="circleA" presStyleLbl="node1" presStyleIdx="8" presStyleCnt="9"/>
      <dgm:spPr/>
    </dgm:pt>
    <dgm:pt modelId="{343D3602-F3EA-4C7F-B511-0F0AC14F3A29}" type="pres">
      <dgm:prSet presAssocID="{69C161BE-CC20-4162-8236-50790CCCA7EA}" presName="spaceA" presStyleCnt="0"/>
      <dgm:spPr/>
    </dgm:pt>
  </dgm:ptLst>
  <dgm:cxnLst>
    <dgm:cxn modelId="{33AF1F26-1F7C-455A-9696-25056EBCC761}" srcId="{2C2DDB61-FE70-4434-94C3-242F05F88887}" destId="{AF372E0E-F4E9-4978-AC4C-B5B6EAC5A83A}" srcOrd="5" destOrd="0" parTransId="{382BCF1F-FB4D-4CFB-8B8C-F6D35E10B4F8}" sibTransId="{FDDA5366-78D8-48FB-B544-4B8691724E44}"/>
    <dgm:cxn modelId="{1530F13A-59AA-4FC7-89EA-2FB34D09A3B3}" srcId="{2C2DDB61-FE70-4434-94C3-242F05F88887}" destId="{69C161BE-CC20-4162-8236-50790CCCA7EA}" srcOrd="8" destOrd="0" parTransId="{9E6B0AF1-3BEA-467B-859B-A8F036C60F5C}" sibTransId="{7EC2D988-4494-4C2C-AC28-68D15147841C}"/>
    <dgm:cxn modelId="{F33FA15C-6922-4D4C-BC9D-CB594D9A3C9B}" srcId="{2C2DDB61-FE70-4434-94C3-242F05F88887}" destId="{874F099D-C8BE-4DB9-92F7-26D6D5C1074B}" srcOrd="7" destOrd="0" parTransId="{CF763A55-8867-418D-8B08-6513CB8749DA}" sibTransId="{3F1F17FC-B342-4CB3-8310-99F5DD042E57}"/>
    <dgm:cxn modelId="{95DE9E66-9E6F-4B8C-B03A-420B9D7A1334}" srcId="{2C2DDB61-FE70-4434-94C3-242F05F88887}" destId="{76A3246E-21D7-4E72-B4D0-28D52BE31B19}" srcOrd="4" destOrd="0" parTransId="{DD95FABB-2FA8-49C4-AAAE-3E7D6D9BE71D}" sibTransId="{A8ACE0AC-E3EB-44B7-8ABA-5D6E61E9E908}"/>
    <dgm:cxn modelId="{823DFA4C-89E2-49C8-86A9-E7D614F1E979}" type="presOf" srcId="{2C2DDB61-FE70-4434-94C3-242F05F88887}" destId="{A51BEFCB-57BF-4C58-8AE3-A59EBA7D1BBF}" srcOrd="0" destOrd="0" presId="urn:microsoft.com/office/officeart/2005/8/layout/hProcess11"/>
    <dgm:cxn modelId="{F69B7F6D-A8A8-4EA6-AFA0-261CE41D6B31}" type="presOf" srcId="{1354D696-499A-4A95-BF65-07B739FE1835}" destId="{3E978011-8101-4C45-AD91-C3083968C630}" srcOrd="0" destOrd="0" presId="urn:microsoft.com/office/officeart/2005/8/layout/hProcess11"/>
    <dgm:cxn modelId="{A37F366F-A585-48DF-BA42-A7E33C755B78}" type="presOf" srcId="{5C20A219-8E94-4C69-B2A7-5E98F7896531}" destId="{E2FB2BCE-F176-499A-BF13-6C155DB9B584}" srcOrd="0" destOrd="0" presId="urn:microsoft.com/office/officeart/2005/8/layout/hProcess11"/>
    <dgm:cxn modelId="{A4696258-377A-43B3-9C34-6EE577128118}" srcId="{2C2DDB61-FE70-4434-94C3-242F05F88887}" destId="{BA5E1D07-EB9B-444F-AC3A-1F1CFFFA44BA}" srcOrd="2" destOrd="0" parTransId="{611EC6A0-56A3-411B-B8BC-7360BB2F61C9}" sibTransId="{03BF7D36-D7E7-4126-97C2-0F3DF3113BE4}"/>
    <dgm:cxn modelId="{D057BB79-E14D-4612-B8A3-BA55050ACC03}" type="presOf" srcId="{76A3246E-21D7-4E72-B4D0-28D52BE31B19}" destId="{D94ECA67-0700-4465-8B05-B09A3ACA52AD}" srcOrd="0" destOrd="0" presId="urn:microsoft.com/office/officeart/2005/8/layout/hProcess11"/>
    <dgm:cxn modelId="{511EEC86-6FF0-43DD-92B0-FE6031323522}" type="presOf" srcId="{69C161BE-CC20-4162-8236-50790CCCA7EA}" destId="{E1C43BEF-EAA4-4EBA-BCE3-A7064F71C95B}" srcOrd="0" destOrd="0" presId="urn:microsoft.com/office/officeart/2005/8/layout/hProcess11"/>
    <dgm:cxn modelId="{3AC8818E-CFC5-40AE-9B72-D89252B85540}" srcId="{2C2DDB61-FE70-4434-94C3-242F05F88887}" destId="{1354D696-499A-4A95-BF65-07B739FE1835}" srcOrd="0" destOrd="0" parTransId="{1F14A8FA-682A-4A13-8D3E-92FD63541644}" sibTransId="{0CDE31FB-60BA-4771-9041-B321EFBC8726}"/>
    <dgm:cxn modelId="{85E97A93-306F-4C67-8048-D9ECE1A462A5}" type="presOf" srcId="{D91170FD-762D-4205-8A51-320EEF9E18CE}" destId="{5948A2EF-4A26-44DC-A939-2EA42A9945A9}" srcOrd="0" destOrd="0" presId="urn:microsoft.com/office/officeart/2005/8/layout/hProcess11"/>
    <dgm:cxn modelId="{10678096-B91D-434F-86EF-852686888EF8}" srcId="{2C2DDB61-FE70-4434-94C3-242F05F88887}" destId="{D91170FD-762D-4205-8A51-320EEF9E18CE}" srcOrd="3" destOrd="0" parTransId="{2C722A06-768B-46CF-AA3B-812DB91AAC67}" sibTransId="{58EC392C-4763-46AB-8DEF-BB05E112183B}"/>
    <dgm:cxn modelId="{6DC7D5A9-0513-4267-8727-EE9A5EBCD374}" type="presOf" srcId="{123F6B8D-A4A5-4A75-8863-C36B0D51E103}" destId="{200E1EA3-33CC-46E6-B0EC-A4B27F45A09C}" srcOrd="0" destOrd="0" presId="urn:microsoft.com/office/officeart/2005/8/layout/hProcess11"/>
    <dgm:cxn modelId="{40B143B3-1E85-49D5-B753-355C10A6411F}" srcId="{2C2DDB61-FE70-4434-94C3-242F05F88887}" destId="{5C20A219-8E94-4C69-B2A7-5E98F7896531}" srcOrd="6" destOrd="0" parTransId="{6683AA7B-D12D-48A9-A356-2E67ECABEB69}" sibTransId="{1BCEBA23-F8D0-411F-AFA1-48692C7E0A54}"/>
    <dgm:cxn modelId="{692984B5-5223-476B-8350-34D11674D7A2}" type="presOf" srcId="{874F099D-C8BE-4DB9-92F7-26D6D5C1074B}" destId="{9A0F17DE-F41C-430D-9987-124920EBB594}" srcOrd="0" destOrd="0" presId="urn:microsoft.com/office/officeart/2005/8/layout/hProcess11"/>
    <dgm:cxn modelId="{D49BC2CC-51C1-4082-9535-6007F68305FB}" srcId="{2C2DDB61-FE70-4434-94C3-242F05F88887}" destId="{123F6B8D-A4A5-4A75-8863-C36B0D51E103}" srcOrd="1" destOrd="0" parTransId="{64599A41-4AEA-4E43-8D69-C07CC637B1AF}" sibTransId="{46A919E7-E722-4796-A230-A22DDB11D5E0}"/>
    <dgm:cxn modelId="{14E07DD2-694F-4983-8D44-4C354CBEF1BF}" type="presOf" srcId="{AF372E0E-F4E9-4978-AC4C-B5B6EAC5A83A}" destId="{A16F7615-244B-4E85-9F3E-823822C821A1}" srcOrd="0" destOrd="0" presId="urn:microsoft.com/office/officeart/2005/8/layout/hProcess11"/>
    <dgm:cxn modelId="{1E00C4D2-D9CA-4552-96B8-6F810C79F632}" type="presOf" srcId="{BA5E1D07-EB9B-444F-AC3A-1F1CFFFA44BA}" destId="{2BBA9EE0-25B1-40EE-A9FC-4EF2DE8E302B}" srcOrd="0" destOrd="0" presId="urn:microsoft.com/office/officeart/2005/8/layout/hProcess11"/>
    <dgm:cxn modelId="{2657FA0E-E5CE-4610-805B-3DA1977156C5}" type="presParOf" srcId="{A51BEFCB-57BF-4C58-8AE3-A59EBA7D1BBF}" destId="{4D852EF1-BCB9-42A9-9ECF-979E3968861F}" srcOrd="0" destOrd="0" presId="urn:microsoft.com/office/officeart/2005/8/layout/hProcess11"/>
    <dgm:cxn modelId="{9C7D1F7F-0C96-4689-8CF6-79254517533A}" type="presParOf" srcId="{A51BEFCB-57BF-4C58-8AE3-A59EBA7D1BBF}" destId="{7DC49FBC-A6E8-4EB7-8220-620A34E624B1}" srcOrd="1" destOrd="0" presId="urn:microsoft.com/office/officeart/2005/8/layout/hProcess11"/>
    <dgm:cxn modelId="{8C3CBA63-9C99-4FE9-B640-648F94049396}" type="presParOf" srcId="{7DC49FBC-A6E8-4EB7-8220-620A34E624B1}" destId="{498E3F0D-51B3-4F20-8FA4-2703BE211705}" srcOrd="0" destOrd="0" presId="urn:microsoft.com/office/officeart/2005/8/layout/hProcess11"/>
    <dgm:cxn modelId="{544472AE-521F-430B-AA4C-6BEF2FF0CF19}" type="presParOf" srcId="{498E3F0D-51B3-4F20-8FA4-2703BE211705}" destId="{3E978011-8101-4C45-AD91-C3083968C630}" srcOrd="0" destOrd="0" presId="urn:microsoft.com/office/officeart/2005/8/layout/hProcess11"/>
    <dgm:cxn modelId="{1FA21B95-0FDE-42D5-AAA3-80101E3D7C5C}" type="presParOf" srcId="{498E3F0D-51B3-4F20-8FA4-2703BE211705}" destId="{95935D49-5470-4CD7-A1F3-9D921F49FF20}" srcOrd="1" destOrd="0" presId="urn:microsoft.com/office/officeart/2005/8/layout/hProcess11"/>
    <dgm:cxn modelId="{D991AE91-13A7-407C-BC98-C702D74B0104}" type="presParOf" srcId="{498E3F0D-51B3-4F20-8FA4-2703BE211705}" destId="{5558A313-ACE3-4CCC-8643-5F6316799F48}" srcOrd="2" destOrd="0" presId="urn:microsoft.com/office/officeart/2005/8/layout/hProcess11"/>
    <dgm:cxn modelId="{E228C135-9493-47A9-9F56-70D3A6F78EF9}" type="presParOf" srcId="{7DC49FBC-A6E8-4EB7-8220-620A34E624B1}" destId="{6C46C98C-1635-4050-B980-58796F1D8A10}" srcOrd="1" destOrd="0" presId="urn:microsoft.com/office/officeart/2005/8/layout/hProcess11"/>
    <dgm:cxn modelId="{79D7E4AE-B54B-470B-B7BC-349B4F4A7ECE}" type="presParOf" srcId="{7DC49FBC-A6E8-4EB7-8220-620A34E624B1}" destId="{C774ACF1-D008-4CE3-92F2-05E3C7D545C1}" srcOrd="2" destOrd="0" presId="urn:microsoft.com/office/officeart/2005/8/layout/hProcess11"/>
    <dgm:cxn modelId="{B31E8CCE-3DDA-4A64-BCAE-EF8AE65BCB79}" type="presParOf" srcId="{C774ACF1-D008-4CE3-92F2-05E3C7D545C1}" destId="{200E1EA3-33CC-46E6-B0EC-A4B27F45A09C}" srcOrd="0" destOrd="0" presId="urn:microsoft.com/office/officeart/2005/8/layout/hProcess11"/>
    <dgm:cxn modelId="{8F2A21F5-14CC-4DB8-9D55-866BF30C100D}" type="presParOf" srcId="{C774ACF1-D008-4CE3-92F2-05E3C7D545C1}" destId="{CC7CA333-0186-4D9A-8AF6-9288F2879D8D}" srcOrd="1" destOrd="0" presId="urn:microsoft.com/office/officeart/2005/8/layout/hProcess11"/>
    <dgm:cxn modelId="{67B867C1-2B4F-47AE-8DB5-CA9413DB6BDE}" type="presParOf" srcId="{C774ACF1-D008-4CE3-92F2-05E3C7D545C1}" destId="{19509ED4-99CD-4D70-9ECD-B278C709A0BD}" srcOrd="2" destOrd="0" presId="urn:microsoft.com/office/officeart/2005/8/layout/hProcess11"/>
    <dgm:cxn modelId="{3F2C62F2-0478-4438-8D5A-CEC9130D87A3}" type="presParOf" srcId="{7DC49FBC-A6E8-4EB7-8220-620A34E624B1}" destId="{8C6A60F8-83D8-4E1C-BE35-E1BCF700E83C}" srcOrd="3" destOrd="0" presId="urn:microsoft.com/office/officeart/2005/8/layout/hProcess11"/>
    <dgm:cxn modelId="{FB8AF64C-FB99-48CE-9621-E824C048353A}" type="presParOf" srcId="{7DC49FBC-A6E8-4EB7-8220-620A34E624B1}" destId="{9AB751DF-71B1-48FD-8D0C-9EFAB0D906F0}" srcOrd="4" destOrd="0" presId="urn:microsoft.com/office/officeart/2005/8/layout/hProcess11"/>
    <dgm:cxn modelId="{5A38518E-15F3-4063-A0DC-43D27CB50468}" type="presParOf" srcId="{9AB751DF-71B1-48FD-8D0C-9EFAB0D906F0}" destId="{2BBA9EE0-25B1-40EE-A9FC-4EF2DE8E302B}" srcOrd="0" destOrd="0" presId="urn:microsoft.com/office/officeart/2005/8/layout/hProcess11"/>
    <dgm:cxn modelId="{9CFC6BEE-38F5-468D-BF42-1CE00579EDC6}" type="presParOf" srcId="{9AB751DF-71B1-48FD-8D0C-9EFAB0D906F0}" destId="{90B09DAE-9E5E-4AC2-8F84-46EF7021A882}" srcOrd="1" destOrd="0" presId="urn:microsoft.com/office/officeart/2005/8/layout/hProcess11"/>
    <dgm:cxn modelId="{5425286B-CFAF-4FEF-9209-53A43A64B36F}" type="presParOf" srcId="{9AB751DF-71B1-48FD-8D0C-9EFAB0D906F0}" destId="{A9E96C93-A08D-4567-AF2D-E0479579E8E1}" srcOrd="2" destOrd="0" presId="urn:microsoft.com/office/officeart/2005/8/layout/hProcess11"/>
    <dgm:cxn modelId="{5957E037-6D90-4B7D-9BFF-99C7DFCFF979}" type="presParOf" srcId="{7DC49FBC-A6E8-4EB7-8220-620A34E624B1}" destId="{E5BA05D1-CF08-478F-B5F1-0ECBAE267579}" srcOrd="5" destOrd="0" presId="urn:microsoft.com/office/officeart/2005/8/layout/hProcess11"/>
    <dgm:cxn modelId="{76001FFB-4F60-4BF3-9D95-D9F3E30E0627}" type="presParOf" srcId="{7DC49FBC-A6E8-4EB7-8220-620A34E624B1}" destId="{AFAB1379-B2B7-48C9-AE8D-5D6C61A80C27}" srcOrd="6" destOrd="0" presId="urn:microsoft.com/office/officeart/2005/8/layout/hProcess11"/>
    <dgm:cxn modelId="{80E92B18-6EC3-4405-A1C9-062129775590}" type="presParOf" srcId="{AFAB1379-B2B7-48C9-AE8D-5D6C61A80C27}" destId="{5948A2EF-4A26-44DC-A939-2EA42A9945A9}" srcOrd="0" destOrd="0" presId="urn:microsoft.com/office/officeart/2005/8/layout/hProcess11"/>
    <dgm:cxn modelId="{5657C3D9-EA90-45C9-8AE8-5542BE6EC8D3}" type="presParOf" srcId="{AFAB1379-B2B7-48C9-AE8D-5D6C61A80C27}" destId="{CDA07E38-90D7-4C15-808C-85D092E0457C}" srcOrd="1" destOrd="0" presId="urn:microsoft.com/office/officeart/2005/8/layout/hProcess11"/>
    <dgm:cxn modelId="{2C98CCED-1814-4D2B-9979-FECF70B21AE8}" type="presParOf" srcId="{AFAB1379-B2B7-48C9-AE8D-5D6C61A80C27}" destId="{574AB3E2-850C-47D8-884A-584CEF953F43}" srcOrd="2" destOrd="0" presId="urn:microsoft.com/office/officeart/2005/8/layout/hProcess11"/>
    <dgm:cxn modelId="{D189E919-6A53-43DB-BED8-6C80246EB3AA}" type="presParOf" srcId="{7DC49FBC-A6E8-4EB7-8220-620A34E624B1}" destId="{C3D12EE1-0238-4883-972D-C9EA56A84304}" srcOrd="7" destOrd="0" presId="urn:microsoft.com/office/officeart/2005/8/layout/hProcess11"/>
    <dgm:cxn modelId="{34FB39F0-885A-4D69-82F6-FB29C7292F46}" type="presParOf" srcId="{7DC49FBC-A6E8-4EB7-8220-620A34E624B1}" destId="{736DBF7B-A522-479D-9DB4-AA4ABBA1CAF3}" srcOrd="8" destOrd="0" presId="urn:microsoft.com/office/officeart/2005/8/layout/hProcess11"/>
    <dgm:cxn modelId="{B53ED185-058F-4455-9A1D-5BF15126576B}" type="presParOf" srcId="{736DBF7B-A522-479D-9DB4-AA4ABBA1CAF3}" destId="{D94ECA67-0700-4465-8B05-B09A3ACA52AD}" srcOrd="0" destOrd="0" presId="urn:microsoft.com/office/officeart/2005/8/layout/hProcess11"/>
    <dgm:cxn modelId="{3A6B278D-4302-402F-8291-BCE5A2F9A9C5}" type="presParOf" srcId="{736DBF7B-A522-479D-9DB4-AA4ABBA1CAF3}" destId="{97593ABF-D1CE-4858-B282-3D8694652374}" srcOrd="1" destOrd="0" presId="urn:microsoft.com/office/officeart/2005/8/layout/hProcess11"/>
    <dgm:cxn modelId="{8AB016A1-637B-4797-9DEE-206D73920885}" type="presParOf" srcId="{736DBF7B-A522-479D-9DB4-AA4ABBA1CAF3}" destId="{BB612882-AE98-448D-ABB3-2CA1CA51D096}" srcOrd="2" destOrd="0" presId="urn:microsoft.com/office/officeart/2005/8/layout/hProcess11"/>
    <dgm:cxn modelId="{446B2E3B-FDC6-40F5-91BF-71B82B95627B}" type="presParOf" srcId="{7DC49FBC-A6E8-4EB7-8220-620A34E624B1}" destId="{5FB040BF-0C1B-41EB-B833-A1AED0A40AE0}" srcOrd="9" destOrd="0" presId="urn:microsoft.com/office/officeart/2005/8/layout/hProcess11"/>
    <dgm:cxn modelId="{F87829C3-D2AB-43E6-9ACC-2CD171B86134}" type="presParOf" srcId="{7DC49FBC-A6E8-4EB7-8220-620A34E624B1}" destId="{9D01042A-849C-4ED3-8FA9-A48F7B3C8125}" srcOrd="10" destOrd="0" presId="urn:microsoft.com/office/officeart/2005/8/layout/hProcess11"/>
    <dgm:cxn modelId="{507745F6-765F-477F-AACE-F7A692351905}" type="presParOf" srcId="{9D01042A-849C-4ED3-8FA9-A48F7B3C8125}" destId="{A16F7615-244B-4E85-9F3E-823822C821A1}" srcOrd="0" destOrd="0" presId="urn:microsoft.com/office/officeart/2005/8/layout/hProcess11"/>
    <dgm:cxn modelId="{3CD959D5-5544-48C1-8CEC-A9CD58A87A41}" type="presParOf" srcId="{9D01042A-849C-4ED3-8FA9-A48F7B3C8125}" destId="{2C139FA1-AED6-456F-8DEA-3E968524AEEA}" srcOrd="1" destOrd="0" presId="urn:microsoft.com/office/officeart/2005/8/layout/hProcess11"/>
    <dgm:cxn modelId="{6833C34D-5F61-446D-8DAF-755309D88400}" type="presParOf" srcId="{9D01042A-849C-4ED3-8FA9-A48F7B3C8125}" destId="{F1AD494C-C38C-4C6D-A042-D148EF70F4D4}" srcOrd="2" destOrd="0" presId="urn:microsoft.com/office/officeart/2005/8/layout/hProcess11"/>
    <dgm:cxn modelId="{7A2FA9ED-FEBA-4BB1-BF74-978C61DBB291}" type="presParOf" srcId="{7DC49FBC-A6E8-4EB7-8220-620A34E624B1}" destId="{304A0965-729D-47C8-A4BA-F256F8A0FE5D}" srcOrd="11" destOrd="0" presId="urn:microsoft.com/office/officeart/2005/8/layout/hProcess11"/>
    <dgm:cxn modelId="{F0CC7BB6-091D-4026-98EC-71A693BA148A}" type="presParOf" srcId="{7DC49FBC-A6E8-4EB7-8220-620A34E624B1}" destId="{5DC7AF20-BC2B-4375-B513-A3549847D71C}" srcOrd="12" destOrd="0" presId="urn:microsoft.com/office/officeart/2005/8/layout/hProcess11"/>
    <dgm:cxn modelId="{44D2BD29-4EDD-4282-9F23-02059048FB6D}" type="presParOf" srcId="{5DC7AF20-BC2B-4375-B513-A3549847D71C}" destId="{E2FB2BCE-F176-499A-BF13-6C155DB9B584}" srcOrd="0" destOrd="0" presId="urn:microsoft.com/office/officeart/2005/8/layout/hProcess11"/>
    <dgm:cxn modelId="{23913D15-FCB9-4650-9EAC-912E989D1424}" type="presParOf" srcId="{5DC7AF20-BC2B-4375-B513-A3549847D71C}" destId="{16274790-32F6-4677-8635-7C545B2E9E54}" srcOrd="1" destOrd="0" presId="urn:microsoft.com/office/officeart/2005/8/layout/hProcess11"/>
    <dgm:cxn modelId="{CDBC3150-5B5A-4C7C-A99D-20E4B4F5741A}" type="presParOf" srcId="{5DC7AF20-BC2B-4375-B513-A3549847D71C}" destId="{AEA2B153-34EC-4154-B293-1F24EF55BB86}" srcOrd="2" destOrd="0" presId="urn:microsoft.com/office/officeart/2005/8/layout/hProcess11"/>
    <dgm:cxn modelId="{347DAAA9-8AFC-4E4C-A1A4-7D486BE1B713}" type="presParOf" srcId="{7DC49FBC-A6E8-4EB7-8220-620A34E624B1}" destId="{86EF768E-18A1-482D-8959-B65ABF61CFF8}" srcOrd="13" destOrd="0" presId="urn:microsoft.com/office/officeart/2005/8/layout/hProcess11"/>
    <dgm:cxn modelId="{76E29394-4AB5-445E-BB0A-DAC6DA2511D1}" type="presParOf" srcId="{7DC49FBC-A6E8-4EB7-8220-620A34E624B1}" destId="{47CDE293-EC3F-4E42-90EB-60D45357425B}" srcOrd="14" destOrd="0" presId="urn:microsoft.com/office/officeart/2005/8/layout/hProcess11"/>
    <dgm:cxn modelId="{50099566-4862-42E4-9CDC-274011745585}" type="presParOf" srcId="{47CDE293-EC3F-4E42-90EB-60D45357425B}" destId="{9A0F17DE-F41C-430D-9987-124920EBB594}" srcOrd="0" destOrd="0" presId="urn:microsoft.com/office/officeart/2005/8/layout/hProcess11"/>
    <dgm:cxn modelId="{1E6B46EC-38A1-40C6-BB0E-AD94E589601B}" type="presParOf" srcId="{47CDE293-EC3F-4E42-90EB-60D45357425B}" destId="{8D7D1E68-E8EF-4231-AD98-C4FE68DC921D}" srcOrd="1" destOrd="0" presId="urn:microsoft.com/office/officeart/2005/8/layout/hProcess11"/>
    <dgm:cxn modelId="{67171BB1-8EAC-422C-8994-4B7CF4177D1A}" type="presParOf" srcId="{47CDE293-EC3F-4E42-90EB-60D45357425B}" destId="{ED27C839-695E-4D8A-B004-3E35762CC34C}" srcOrd="2" destOrd="0" presId="urn:microsoft.com/office/officeart/2005/8/layout/hProcess11"/>
    <dgm:cxn modelId="{65EB4AAC-487C-45A4-882F-C4E44ADA1242}" type="presParOf" srcId="{7DC49FBC-A6E8-4EB7-8220-620A34E624B1}" destId="{A16E3435-803A-4D10-ACDF-818B32C5DC57}" srcOrd="15" destOrd="0" presId="urn:microsoft.com/office/officeart/2005/8/layout/hProcess11"/>
    <dgm:cxn modelId="{74D30AF3-F15D-49E7-8834-4AAC71FEC68F}" type="presParOf" srcId="{7DC49FBC-A6E8-4EB7-8220-620A34E624B1}" destId="{62D59BA7-027D-4DAD-9341-9B35829D1A9A}" srcOrd="16" destOrd="0" presId="urn:microsoft.com/office/officeart/2005/8/layout/hProcess11"/>
    <dgm:cxn modelId="{6048A31A-1326-4DD4-8875-BBCC1351B03E}" type="presParOf" srcId="{62D59BA7-027D-4DAD-9341-9B35829D1A9A}" destId="{E1C43BEF-EAA4-4EBA-BCE3-A7064F71C95B}" srcOrd="0" destOrd="0" presId="urn:microsoft.com/office/officeart/2005/8/layout/hProcess11"/>
    <dgm:cxn modelId="{6940518D-B76F-4666-8BF1-8D62670D8861}" type="presParOf" srcId="{62D59BA7-027D-4DAD-9341-9B35829D1A9A}" destId="{3896CC4D-0E4B-4221-8B19-EACC080BCE1B}" srcOrd="1" destOrd="0" presId="urn:microsoft.com/office/officeart/2005/8/layout/hProcess11"/>
    <dgm:cxn modelId="{2D81E60A-42D2-4582-9EB5-87C852EA22EE}" type="presParOf" srcId="{62D59BA7-027D-4DAD-9341-9B35829D1A9A}" destId="{343D3602-F3EA-4C7F-B511-0F0AC14F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2EF1-BCB9-42A9-9ECF-979E3968861F}">
      <dsp:nvSpPr>
        <dsp:cNvPr id="0" name=""/>
        <dsp:cNvSpPr/>
      </dsp:nvSpPr>
      <dsp:spPr>
        <a:xfrm>
          <a:off x="0" y="1661020"/>
          <a:ext cx="11417415" cy="2214694"/>
        </a:xfrm>
        <a:prstGeom prst="notchedRightArrow">
          <a:avLst/>
        </a:prstGeom>
        <a:solidFill>
          <a:schemeClr val="accent1">
            <a:tint val="4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dsp:style>
    </dsp:sp>
    <dsp:sp modelId="{3E978011-8101-4C45-AD91-C3083968C630}">
      <dsp:nvSpPr>
        <dsp:cNvPr id="0" name=""/>
        <dsp:cNvSpPr/>
      </dsp:nvSpPr>
      <dsp:spPr>
        <a:xfrm>
          <a:off x="2999" y="0"/>
          <a:ext cx="1166604"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Creation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 ~ 4000 BC</a:t>
          </a:r>
          <a:endParaRPr lang="en-US" sz="1700" i="1" kern="1200" dirty="0"/>
        </a:p>
      </dsp:txBody>
      <dsp:txXfrm>
        <a:off x="2999" y="0"/>
        <a:ext cx="1166604" cy="2214694"/>
      </dsp:txXfrm>
    </dsp:sp>
    <dsp:sp modelId="{95935D49-5470-4CD7-A1F3-9D921F49FF20}">
      <dsp:nvSpPr>
        <dsp:cNvPr id="0" name=""/>
        <dsp:cNvSpPr/>
      </dsp:nvSpPr>
      <dsp:spPr>
        <a:xfrm>
          <a:off x="309464"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E1EA3-33CC-46E6-B0EC-A4B27F45A09C}">
      <dsp:nvSpPr>
        <dsp:cNvPr id="0" name=""/>
        <dsp:cNvSpPr/>
      </dsp:nvSpPr>
      <dsp:spPr>
        <a:xfrm>
          <a:off x="1201903" y="3322041"/>
          <a:ext cx="1090965"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Garden of Eden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to ~ 4000 BC</a:t>
          </a:r>
          <a:endParaRPr lang="en-US" sz="1700" i="1" kern="1200" dirty="0"/>
        </a:p>
      </dsp:txBody>
      <dsp:txXfrm>
        <a:off x="1201903" y="3322041"/>
        <a:ext cx="1090965" cy="2214694"/>
      </dsp:txXfrm>
    </dsp:sp>
    <dsp:sp modelId="{CC7CA333-0186-4D9A-8AF6-9288F2879D8D}">
      <dsp:nvSpPr>
        <dsp:cNvPr id="0" name=""/>
        <dsp:cNvSpPr/>
      </dsp:nvSpPr>
      <dsp:spPr>
        <a:xfrm>
          <a:off x="147054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A9EE0-25B1-40EE-A9FC-4EF2DE8E302B}">
      <dsp:nvSpPr>
        <dsp:cNvPr id="0" name=""/>
        <dsp:cNvSpPr/>
      </dsp:nvSpPr>
      <dsp:spPr>
        <a:xfrm>
          <a:off x="2325168" y="0"/>
          <a:ext cx="115438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The Fall of Man</a:t>
          </a:r>
        </a:p>
        <a:p>
          <a:pPr marL="0" lvl="0" indent="0" algn="ctr" defTabSz="755650">
            <a:lnSpc>
              <a:spcPct val="90000"/>
            </a:lnSpc>
            <a:spcBef>
              <a:spcPct val="0"/>
            </a:spcBef>
            <a:spcAft>
              <a:spcPct val="35000"/>
            </a:spcAft>
            <a:buNone/>
          </a:pPr>
          <a:r>
            <a:rPr lang="en-US" sz="1700" kern="1200" dirty="0"/>
            <a:t> </a:t>
          </a:r>
          <a:r>
            <a:rPr lang="en-US" sz="1700" i="1" kern="1200" dirty="0">
              <a:latin typeface="Times New Roman" panose="02020603050405020304" pitchFamily="18" charset="0"/>
              <a:cs typeface="Times New Roman" panose="02020603050405020304" pitchFamily="18" charset="0"/>
            </a:rPr>
            <a:t>Unknown - ~ 4000 BC</a:t>
          </a:r>
          <a:endParaRPr lang="en-US" sz="1700" kern="1200" dirty="0"/>
        </a:p>
      </dsp:txBody>
      <dsp:txXfrm>
        <a:off x="2325168" y="0"/>
        <a:ext cx="1154388" cy="2214694"/>
      </dsp:txXfrm>
    </dsp:sp>
    <dsp:sp modelId="{90B09DAE-9E5E-4AC2-8F84-46EF7021A882}">
      <dsp:nvSpPr>
        <dsp:cNvPr id="0" name=""/>
        <dsp:cNvSpPr/>
      </dsp:nvSpPr>
      <dsp:spPr>
        <a:xfrm>
          <a:off x="2625526"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8A2EF-4A26-44DC-A939-2EA42A9945A9}">
      <dsp:nvSpPr>
        <dsp:cNvPr id="0" name=""/>
        <dsp:cNvSpPr/>
      </dsp:nvSpPr>
      <dsp:spPr>
        <a:xfrm>
          <a:off x="3511857" y="3322041"/>
          <a:ext cx="127803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Cain Kills Abel</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4000 – 3870 BC</a:t>
          </a:r>
          <a:endParaRPr lang="en-US" sz="1700" kern="1200" dirty="0"/>
        </a:p>
      </dsp:txBody>
      <dsp:txXfrm>
        <a:off x="3511857" y="3322041"/>
        <a:ext cx="1278038" cy="2214694"/>
      </dsp:txXfrm>
    </dsp:sp>
    <dsp:sp modelId="{CDA07E38-90D7-4C15-808C-85D092E0457C}">
      <dsp:nvSpPr>
        <dsp:cNvPr id="0" name=""/>
        <dsp:cNvSpPr/>
      </dsp:nvSpPr>
      <dsp:spPr>
        <a:xfrm>
          <a:off x="387403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ECA67-0700-4465-8B05-B09A3ACA52AD}">
      <dsp:nvSpPr>
        <dsp:cNvPr id="0" name=""/>
        <dsp:cNvSpPr/>
      </dsp:nvSpPr>
      <dsp:spPr>
        <a:xfrm>
          <a:off x="4822195" y="0"/>
          <a:ext cx="96807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Adam to Noah</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3870 – 2814 BC</a:t>
          </a:r>
          <a:endParaRPr lang="en-US" sz="1700" kern="1200" dirty="0"/>
        </a:p>
      </dsp:txBody>
      <dsp:txXfrm>
        <a:off x="4822195" y="0"/>
        <a:ext cx="968078" cy="2214694"/>
      </dsp:txXfrm>
    </dsp:sp>
    <dsp:sp modelId="{97593ABF-D1CE-4858-B282-3D8694652374}">
      <dsp:nvSpPr>
        <dsp:cNvPr id="0" name=""/>
        <dsp:cNvSpPr/>
      </dsp:nvSpPr>
      <dsp:spPr>
        <a:xfrm>
          <a:off x="50293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7615-244B-4E85-9F3E-823822C821A1}">
      <dsp:nvSpPr>
        <dsp:cNvPr id="0" name=""/>
        <dsp:cNvSpPr/>
      </dsp:nvSpPr>
      <dsp:spPr>
        <a:xfrm>
          <a:off x="5822572" y="3322041"/>
          <a:ext cx="1148723"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Great Flood</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2214 BC</a:t>
          </a:r>
          <a:endParaRPr lang="en-US" sz="1700" kern="1200" dirty="0"/>
        </a:p>
      </dsp:txBody>
      <dsp:txXfrm>
        <a:off x="5822572" y="3322041"/>
        <a:ext cx="1148723" cy="2214694"/>
      </dsp:txXfrm>
    </dsp:sp>
    <dsp:sp modelId="{2C139FA1-AED6-456F-8DEA-3E968524AEEA}">
      <dsp:nvSpPr>
        <dsp:cNvPr id="0" name=""/>
        <dsp:cNvSpPr/>
      </dsp:nvSpPr>
      <dsp:spPr>
        <a:xfrm>
          <a:off x="61200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2BCE-F176-499A-BF13-6C155DB9B584}">
      <dsp:nvSpPr>
        <dsp:cNvPr id="0" name=""/>
        <dsp:cNvSpPr/>
      </dsp:nvSpPr>
      <dsp:spPr>
        <a:xfrm>
          <a:off x="7003595" y="0"/>
          <a:ext cx="1179472"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Covenant Rainbow</a:t>
          </a:r>
        </a:p>
      </dsp:txBody>
      <dsp:txXfrm>
        <a:off x="7003595" y="0"/>
        <a:ext cx="1179472" cy="2214694"/>
      </dsp:txXfrm>
    </dsp:sp>
    <dsp:sp modelId="{16274790-32F6-4677-8635-7C545B2E9E54}">
      <dsp:nvSpPr>
        <dsp:cNvPr id="0" name=""/>
        <dsp:cNvSpPr/>
      </dsp:nvSpPr>
      <dsp:spPr>
        <a:xfrm>
          <a:off x="7316495"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F17DE-F41C-430D-9987-124920EBB594}">
      <dsp:nvSpPr>
        <dsp:cNvPr id="0" name=""/>
        <dsp:cNvSpPr/>
      </dsp:nvSpPr>
      <dsp:spPr>
        <a:xfrm>
          <a:off x="8215368" y="3322041"/>
          <a:ext cx="98431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Tower of Babel</a:t>
          </a:r>
        </a:p>
      </dsp:txBody>
      <dsp:txXfrm>
        <a:off x="8215368" y="3322041"/>
        <a:ext cx="984318" cy="2214694"/>
      </dsp:txXfrm>
    </dsp:sp>
    <dsp:sp modelId="{8D7D1E68-E8EF-4231-AD98-C4FE68DC921D}">
      <dsp:nvSpPr>
        <dsp:cNvPr id="0" name=""/>
        <dsp:cNvSpPr/>
      </dsp:nvSpPr>
      <dsp:spPr>
        <a:xfrm>
          <a:off x="8430690"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43BEF-EAA4-4EBA-BCE3-A7064F71C95B}">
      <dsp:nvSpPr>
        <dsp:cNvPr id="0" name=""/>
        <dsp:cNvSpPr/>
      </dsp:nvSpPr>
      <dsp:spPr>
        <a:xfrm>
          <a:off x="9231986" y="0"/>
          <a:ext cx="1040687"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Abram Born</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2000 BC</a:t>
          </a:r>
          <a:endParaRPr lang="en-US" sz="1700" kern="1200" dirty="0"/>
        </a:p>
      </dsp:txBody>
      <dsp:txXfrm>
        <a:off x="9231986" y="0"/>
        <a:ext cx="1040687" cy="2214694"/>
      </dsp:txXfrm>
    </dsp:sp>
    <dsp:sp modelId="{3896CC4D-0E4B-4221-8B19-EACC080BCE1B}">
      <dsp:nvSpPr>
        <dsp:cNvPr id="0" name=""/>
        <dsp:cNvSpPr/>
      </dsp:nvSpPr>
      <dsp:spPr>
        <a:xfrm>
          <a:off x="9475493"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2/25/2024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a:t>
            </a:fld>
            <a:endParaRPr lang="en-US"/>
          </a:p>
        </p:txBody>
      </p:sp>
    </p:spTree>
    <p:extLst>
      <p:ext uri="{BB962C8B-B14F-4D97-AF65-F5344CB8AC3E}">
        <p14:creationId xmlns:p14="http://schemas.microsoft.com/office/powerpoint/2010/main" val="332759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98438"/>
            <a:ext cx="6480175" cy="3646487"/>
          </a:xfrm>
        </p:spPr>
      </p:sp>
      <p:sp>
        <p:nvSpPr>
          <p:cNvPr id="3" name="Notes Placeholder 2"/>
          <p:cNvSpPr>
            <a:spLocks noGrp="1"/>
          </p:cNvSpPr>
          <p:nvPr>
            <p:ph type="body" idx="1"/>
          </p:nvPr>
        </p:nvSpPr>
        <p:spPr>
          <a:xfrm>
            <a:off x="182880" y="4206240"/>
            <a:ext cx="6480810" cy="4892040"/>
          </a:xfrm>
        </p:spPr>
        <p:txBody>
          <a:bodyPr/>
          <a:lstStyle/>
          <a:p>
            <a:pPr marL="285750" indent="-285750" algn="just">
              <a:lnSpc>
                <a:spcPct val="90000"/>
              </a:lnSpc>
              <a:buFont typeface="Arial" panose="020B0604020202020204" pitchFamily="34" charset="0"/>
              <a:buChar char="•"/>
            </a:pPr>
            <a:r>
              <a:rPr lang="en-US" sz="1600" dirty="0"/>
              <a:t>We can only TRUST and maintain an Eternal Perspective </a:t>
            </a:r>
            <a:r>
              <a:rPr lang="en-US" sz="1600" dirty="0">
                <a:cs typeface="Times New Roman" panose="02020603050405020304" pitchFamily="18" charset="0"/>
              </a:rPr>
              <a:t>→ S</a:t>
            </a:r>
          </a:p>
          <a:p>
            <a:pPr marL="742950" lvl="1" indent="-285750" algn="just">
              <a:lnSpc>
                <a:spcPct val="90000"/>
              </a:lnSpc>
              <a:buFont typeface="Arial" panose="020B0604020202020204" pitchFamily="34" charset="0"/>
              <a:buChar char="•"/>
            </a:pPr>
            <a:r>
              <a:rPr lang="en-US" sz="1600" dirty="0">
                <a:cs typeface="Times New Roman" panose="02020603050405020304" pitchFamily="18" charset="0"/>
              </a:rPr>
              <a:t>Submission to God’s Will</a:t>
            </a:r>
          </a:p>
          <a:p>
            <a:pPr marL="285750" indent="-285750" algn="just">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10</a:t>
            </a:fld>
            <a:endParaRPr lang="en-US"/>
          </a:p>
        </p:txBody>
      </p:sp>
    </p:spTree>
    <p:extLst>
      <p:ext uri="{BB962C8B-B14F-4D97-AF65-F5344CB8AC3E}">
        <p14:creationId xmlns:p14="http://schemas.microsoft.com/office/powerpoint/2010/main" val="24577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dirty="0"/>
              <a:t>Disorder, Darkness, Chaos &amp; Emptiness → Order, Light, Beauty, Goodness &amp; Flourishing Life</a:t>
            </a:r>
          </a:p>
          <a:p>
            <a:pPr marL="628650" lvl="1" indent="-171450">
              <a:buFont typeface="Arial" panose="020B0604020202020204" pitchFamily="34" charset="0"/>
              <a:buChar char="•"/>
            </a:pPr>
            <a:r>
              <a:rPr lang="en-US" dirty="0"/>
              <a:t>1:1-2</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Culmination of God’s PERFECT creation is MANKIND</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Reflection of God’s Character out into the world [Relationship]</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Appointed as Representatives to Rule [Purpose]</a:t>
            </a:r>
          </a:p>
          <a:p>
            <a:pPr marL="1085850" lvl="2" indent="-171450">
              <a:buFont typeface="Arial" panose="020B0604020202020204" pitchFamily="34" charset="0"/>
              <a:buChar char="•"/>
            </a:pPr>
            <a:r>
              <a:rPr lang="en-US" dirty="0"/>
              <a:t>Be fruitful – fill the earth </a:t>
            </a:r>
          </a:p>
          <a:p>
            <a:pPr marL="1085850" lvl="2" indent="-171450">
              <a:buFont typeface="Arial" panose="020B0604020202020204" pitchFamily="34" charset="0"/>
              <a:buChar char="•"/>
            </a:pPr>
            <a:r>
              <a:rPr lang="en-US" dirty="0"/>
              <a:t>Subdue Earth – rule over it </a:t>
            </a:r>
          </a:p>
          <a:p>
            <a:pPr marL="1085850" lvl="2" indent="-171450">
              <a:buFont typeface="Arial" panose="020B0604020202020204" pitchFamily="34" charset="0"/>
              <a:buChar char="•"/>
            </a:pPr>
            <a:r>
              <a:rPr lang="en-US" dirty="0"/>
              <a:t>Harness creation’s potential and create beauty and order</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God Blesses Man [Perfect Order]</a:t>
            </a:r>
          </a:p>
          <a:p>
            <a:pPr marL="1085850" lvl="2" indent="-171450">
              <a:buFont typeface="Arial" panose="020B0604020202020204" pitchFamily="34" charset="0"/>
              <a:buChar char="•"/>
            </a:pPr>
            <a:r>
              <a:rPr lang="en-US" dirty="0"/>
              <a:t>Gives them EVERYTHING they need to start building this new world </a:t>
            </a:r>
          </a:p>
          <a:p>
            <a:pPr marL="1085850" lvl="2" indent="-171450">
              <a:buFont typeface="Arial" panose="020B0604020202020204" pitchFamily="34" charset="0"/>
              <a:buChar char="•"/>
            </a:pPr>
            <a:r>
              <a:rPr lang="en-US" dirty="0"/>
              <a:t>Blessings exist as long as mankind </a:t>
            </a:r>
          </a:p>
          <a:p>
            <a:pPr marL="1543050" lvl="3" indent="-171450">
              <a:buFont typeface="Arial" panose="020B0604020202020204" pitchFamily="34" charset="0"/>
              <a:buChar char="•"/>
            </a:pPr>
            <a:r>
              <a:rPr lang="en-US" dirty="0"/>
              <a:t>TRUSTS in God in this created Sabbath </a:t>
            </a:r>
          </a:p>
          <a:p>
            <a:pPr marL="1543050" lvl="3" indent="-171450">
              <a:buFont typeface="Arial" panose="020B0604020202020204" pitchFamily="34" charset="0"/>
              <a:buChar char="•"/>
            </a:pPr>
            <a:r>
              <a:rPr lang="en-US" dirty="0"/>
              <a:t>Submit to His will </a:t>
            </a:r>
          </a:p>
          <a:p>
            <a:pPr marL="1543050" lvl="3" indent="-171450">
              <a:buFont typeface="Arial" panose="020B0604020202020204" pitchFamily="34" charset="0"/>
              <a:buChar char="•"/>
            </a:pPr>
            <a:r>
              <a:rPr lang="en-US" dirty="0"/>
              <a:t>Allow God to define what is GOOD and EVIL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makes sense: Creator of all that is ordered and perfect should define the standard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11</a:t>
            </a:fld>
            <a:endParaRPr lang="en-US"/>
          </a:p>
        </p:txBody>
      </p:sp>
    </p:spTree>
    <p:extLst>
      <p:ext uri="{BB962C8B-B14F-4D97-AF65-F5344CB8AC3E}">
        <p14:creationId xmlns:p14="http://schemas.microsoft.com/office/powerpoint/2010/main" val="418202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sz="1400" dirty="0"/>
              <a:t>Humans Have a Choice</a:t>
            </a:r>
          </a:p>
          <a:p>
            <a:pPr marL="628650" lvl="1" indent="-171450">
              <a:buFont typeface="Arial" panose="020B0604020202020204" pitchFamily="34" charset="0"/>
              <a:buChar char="•"/>
            </a:pPr>
            <a:r>
              <a:rPr lang="en-US" sz="1400" dirty="0"/>
              <a:t>How are they going to live out this divine purpose to be fruitful, multiply, rule over, and subdue the Earth?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Represented by the Tree of Knowledge of Good/Evil </a:t>
            </a:r>
          </a:p>
          <a:p>
            <a:pPr marL="628650" lvl="1" indent="-171450">
              <a:buFont typeface="Arial" panose="020B0604020202020204" pitchFamily="34" charset="0"/>
              <a:buChar char="•"/>
            </a:pPr>
            <a:r>
              <a:rPr lang="en-US" sz="1400" dirty="0"/>
              <a:t>Up until now – God has provided/defined what is good and what is NOT good </a:t>
            </a:r>
          </a:p>
          <a:p>
            <a:pPr marL="628650" lvl="1" indent="-171450">
              <a:buFont typeface="Arial" panose="020B0604020202020204" pitchFamily="34" charset="0"/>
              <a:buChar char="•"/>
            </a:pPr>
            <a:r>
              <a:rPr lang="en-US" sz="1400" dirty="0"/>
              <a:t>God has given mankind the dignity and FREEDOM of choice </a:t>
            </a:r>
          </a:p>
          <a:p>
            <a:pPr lvl="1"/>
            <a:endParaRPr lang="en-US" sz="1400" dirty="0"/>
          </a:p>
          <a:p>
            <a:pPr marL="628650" lvl="1" indent="-171450">
              <a:buFont typeface="Arial" panose="020B0604020202020204" pitchFamily="34" charset="0"/>
              <a:buChar char="•"/>
            </a:pPr>
            <a:r>
              <a:rPr lang="en-US" sz="1400" dirty="0"/>
              <a:t>Trust God’s Definition of Good/Evil  OR  Seize Autonomy and Define Good/Evil for Themselves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Stakes are High!</a:t>
            </a:r>
          </a:p>
          <a:p>
            <a:pPr marL="628650" lvl="1" indent="-171450">
              <a:buFont typeface="Arial" panose="020B0604020202020204" pitchFamily="34" charset="0"/>
              <a:buChar char="•"/>
            </a:pPr>
            <a:r>
              <a:rPr lang="en-US" sz="1400" dirty="0"/>
              <a:t>To Rebel Against God ═ Embrace Death </a:t>
            </a:r>
          </a:p>
          <a:p>
            <a:pPr marL="628650" lvl="1" indent="-171450">
              <a:buFont typeface="Arial" panose="020B0604020202020204" pitchFamily="34" charset="0"/>
              <a:buChar char="•"/>
            </a:pPr>
            <a:r>
              <a:rPr lang="en-US" sz="1400" dirty="0"/>
              <a:t>Your turning away from the GIVER OF LIFE HIMSELF!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12</a:t>
            </a:fld>
            <a:endParaRPr lang="en-US"/>
          </a:p>
        </p:txBody>
      </p:sp>
    </p:spTree>
    <p:extLst>
      <p:ext uri="{BB962C8B-B14F-4D97-AF65-F5344CB8AC3E}">
        <p14:creationId xmlns:p14="http://schemas.microsoft.com/office/powerpoint/2010/main" val="127153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dirty="0"/>
              <a:t>Chapter 3 – Satan Enters Story </a:t>
            </a:r>
          </a:p>
          <a:p>
            <a:pPr marL="628650" lvl="1" indent="-171450">
              <a:buFont typeface="Arial" panose="020B0604020202020204" pitchFamily="34" charset="0"/>
              <a:buChar char="•"/>
            </a:pPr>
            <a:r>
              <a:rPr lang="en-US" dirty="0"/>
              <a:t>Creature in rebellion against God </a:t>
            </a:r>
          </a:p>
          <a:p>
            <a:pPr marL="628650" lvl="1" indent="-171450">
              <a:buFont typeface="Arial" panose="020B0604020202020204" pitchFamily="34" charset="0"/>
              <a:buChar char="•"/>
            </a:pPr>
            <a:r>
              <a:rPr lang="en-US" dirty="0"/>
              <a:t>Desires to lead mankind in same rebellion and to their deaths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Tells a different story about the Tree and mankind's CHOICE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Seizing the knowledge of Good/Evil will NOT bring DEATH, but it is actually the way to LIFE and becoming like God themselves! </a:t>
            </a:r>
          </a:p>
          <a:p>
            <a:pPr lvl="1"/>
            <a:endParaRPr lang="en-US" dirty="0"/>
          </a:p>
          <a:p>
            <a:pPr marL="628650" lvl="1" indent="-171450">
              <a:buFont typeface="Arial" panose="020B0604020202020204" pitchFamily="34" charset="0"/>
              <a:buChar char="•"/>
            </a:pPr>
            <a:r>
              <a:rPr lang="en-US" dirty="0"/>
              <a:t>Tragic Irony – The humans are ALREADY like God – They were made to reflect God’s image!</a:t>
            </a:r>
          </a:p>
          <a:p>
            <a:endParaRPr lang="en-US" dirty="0"/>
          </a:p>
          <a:p>
            <a:pPr marL="171450" indent="-171450">
              <a:buFont typeface="Arial" panose="020B0604020202020204" pitchFamily="34" charset="0"/>
              <a:buChar char="•"/>
            </a:pPr>
            <a:r>
              <a:rPr lang="en-US" dirty="0"/>
              <a:t>Do not trust your Creator, Do not surrender yourself to God’s blessed will </a:t>
            </a:r>
          </a:p>
          <a:p>
            <a:pPr marL="628650" lvl="1" indent="-171450">
              <a:buFont typeface="Arial" panose="020B0604020202020204" pitchFamily="34" charset="0"/>
              <a:buChar char="•"/>
            </a:pPr>
            <a:r>
              <a:rPr lang="en-US" b="1" dirty="0"/>
              <a:t>Perfection</a:t>
            </a:r>
            <a:r>
              <a:rPr lang="en-US" dirty="0"/>
              <a:t>: Not obtained through God – through yourself </a:t>
            </a:r>
          </a:p>
          <a:p>
            <a:pPr marL="628650" lvl="1" indent="-171450">
              <a:buFont typeface="Arial" panose="020B0604020202020204" pitchFamily="34" charset="0"/>
              <a:buChar char="•"/>
            </a:pPr>
            <a:r>
              <a:rPr lang="en-US" b="1" dirty="0"/>
              <a:t>Purpose</a:t>
            </a:r>
            <a:r>
              <a:rPr lang="en-US" dirty="0"/>
              <a:t>: Do what is pleasing in your sight</a:t>
            </a:r>
          </a:p>
          <a:p>
            <a:pPr marL="628650" lvl="1" indent="-171450">
              <a:buFont typeface="Arial" panose="020B0604020202020204" pitchFamily="34" charset="0"/>
              <a:buChar char="•"/>
            </a:pPr>
            <a:r>
              <a:rPr lang="en-US" b="1" dirty="0"/>
              <a:t>Relationship</a:t>
            </a:r>
            <a:r>
              <a:rPr lang="en-US" dirty="0"/>
              <a:t>: God is an obstacle to your happiness – which is paramount above all else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Instead of trusting in God – humans rebel, seize autonomy and take the knowledge of Good/Evil for themselves </a:t>
            </a:r>
          </a:p>
          <a:p>
            <a:pPr marL="628650" lvl="1" indent="-171450">
              <a:buFont typeface="Arial" panose="020B0604020202020204" pitchFamily="34" charset="0"/>
              <a:buChar char="•"/>
            </a:pPr>
            <a:r>
              <a:rPr lang="en-US" dirty="0"/>
              <a:t>We will do what is right in our OWN eyes – not what is right defined by our HOLY CREATOR of ALL THAT IS GOOD &amp; PERFECT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13</a:t>
            </a:fld>
            <a:endParaRPr lang="en-US"/>
          </a:p>
        </p:txBody>
      </p:sp>
    </p:spTree>
    <p:extLst>
      <p:ext uri="{BB962C8B-B14F-4D97-AF65-F5344CB8AC3E}">
        <p14:creationId xmlns:p14="http://schemas.microsoft.com/office/powerpoint/2010/main" val="324986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642938"/>
            <a:ext cx="6499225" cy="3656012"/>
          </a:xfrm>
        </p:spPr>
      </p:sp>
      <p:sp>
        <p:nvSpPr>
          <p:cNvPr id="3" name="Notes Placeholder 2"/>
          <p:cNvSpPr>
            <a:spLocks noGrp="1"/>
          </p:cNvSpPr>
          <p:nvPr>
            <p:ph type="body" idx="1"/>
          </p:nvPr>
        </p:nvSpPr>
        <p:spPr>
          <a:xfrm>
            <a:off x="701040" y="4473892"/>
            <a:ext cx="5608320" cy="4568508"/>
          </a:xfrm>
        </p:spPr>
        <p:txBody>
          <a:bodyPr/>
          <a:lstStyle/>
          <a:p>
            <a:pPr marL="171450" indent="-171450">
              <a:buFont typeface="Arial" panose="020B0604020202020204" pitchFamily="34" charset="0"/>
              <a:buChar char="•"/>
            </a:pPr>
            <a:r>
              <a:rPr lang="en-US" dirty="0"/>
              <a:t>1</a:t>
            </a:r>
            <a:r>
              <a:rPr lang="en-US" baseline="30000" dirty="0"/>
              <a:t>st</a:t>
            </a:r>
            <a:r>
              <a:rPr lang="en-US" dirty="0"/>
              <a:t> Casualty of Sin </a:t>
            </a:r>
          </a:p>
          <a:p>
            <a:pPr marL="628650" lvl="1" indent="-171450">
              <a:buFont typeface="Arial" panose="020B0604020202020204" pitchFamily="34" charset="0"/>
              <a:buChar char="•"/>
            </a:pPr>
            <a:r>
              <a:rPr lang="en-US" dirty="0"/>
              <a:t>Relationships Broken </a:t>
            </a:r>
          </a:p>
          <a:p>
            <a:pPr marL="1085850" lvl="2" indent="-171450">
              <a:buFont typeface="Arial" panose="020B0604020202020204" pitchFamily="34" charset="0"/>
              <a:buChar char="•"/>
            </a:pPr>
            <a:r>
              <a:rPr lang="en-US" dirty="0"/>
              <a:t>Man and Woman (Gen. 3:7) </a:t>
            </a:r>
          </a:p>
          <a:p>
            <a:pPr marL="1085850" lvl="2" indent="-171450">
              <a:buFont typeface="Arial" panose="020B0604020202020204" pitchFamily="34" charset="0"/>
              <a:buChar char="•"/>
            </a:pPr>
            <a:r>
              <a:rPr lang="en-US" dirty="0"/>
              <a:t>Suddenly realize how vulnerable they are </a:t>
            </a:r>
          </a:p>
          <a:p>
            <a:pPr marL="1085850" lvl="2" indent="-171450">
              <a:buFont typeface="Arial" panose="020B0604020202020204" pitchFamily="34" charset="0"/>
              <a:buChar char="•"/>
            </a:pPr>
            <a:r>
              <a:rPr lang="en-US" dirty="0"/>
              <a:t>Can’t even trust each other </a:t>
            </a:r>
          </a:p>
          <a:p>
            <a:pPr marL="1085850" lvl="2" indent="-171450">
              <a:buFont typeface="Arial" panose="020B0604020202020204" pitchFamily="34" charset="0"/>
              <a:buChar char="•"/>
            </a:pPr>
            <a:r>
              <a:rPr lang="en-US" dirty="0"/>
              <a:t>Make clothes and hide their body from one another </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Mankind and their Creator (Gen. 3:10)</a:t>
            </a:r>
          </a:p>
          <a:p>
            <a:pPr marL="1085850" lvl="2" indent="-171450">
              <a:buFont typeface="Arial" panose="020B0604020202020204" pitchFamily="34" charset="0"/>
              <a:buChar char="•"/>
            </a:pPr>
            <a:r>
              <a:rPr lang="en-US" dirty="0"/>
              <a:t>They run and hide from God </a:t>
            </a:r>
          </a:p>
          <a:p>
            <a:pPr marL="1085850" lvl="2" indent="-171450">
              <a:buFont typeface="Arial" panose="020B0604020202020204" pitchFamily="34" charset="0"/>
              <a:buChar char="•"/>
            </a:pPr>
            <a:r>
              <a:rPr lang="en-US" dirty="0"/>
              <a:t>When found – blame-shifting about who rebelled first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God’s Response </a:t>
            </a:r>
          </a:p>
          <a:p>
            <a:pPr marL="628650" lvl="1" indent="-171450">
              <a:buFont typeface="Arial" panose="020B0604020202020204" pitchFamily="34" charset="0"/>
              <a:buChar char="•"/>
            </a:pPr>
            <a:r>
              <a:rPr lang="en-US" dirty="0"/>
              <a:t>Purpose</a:t>
            </a:r>
          </a:p>
          <a:p>
            <a:pPr marL="1085850" lvl="2"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Every aspect of their lives at home and in field will be fraught with grief and pain because of their rebellion all leading to their death.</a:t>
            </a:r>
          </a:p>
          <a:p>
            <a:pPr marL="1085850" lvl="2" indent="-171450">
              <a:buFont typeface="Arial" panose="020B0604020202020204" pitchFamily="34" charset="0"/>
              <a:buChar char="•"/>
            </a:pPr>
            <a:r>
              <a:rPr lang="en-US" b="1" dirty="0"/>
              <a:t>Be fruitful, multiply, and fill the earth </a:t>
            </a:r>
            <a:r>
              <a:rPr lang="en-US" dirty="0"/>
              <a:t>(Gen. 1:28) ↔ Woman’s Pain (3:16) </a:t>
            </a:r>
          </a:p>
          <a:p>
            <a:pPr marL="1085850" lvl="2" indent="-171450">
              <a:buFont typeface="Arial" panose="020B0604020202020204" pitchFamily="34" charset="0"/>
              <a:buChar char="•"/>
            </a:pPr>
            <a:r>
              <a:rPr lang="en-US" b="1" dirty="0"/>
              <a:t>Subdue the Earth </a:t>
            </a:r>
            <a:r>
              <a:rPr lang="en-US" dirty="0"/>
              <a:t>(Gen. 1:28) ↔ Cursed Ground (3:17-19)</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Death (Gen. 3:19; 22-23)</a:t>
            </a:r>
          </a:p>
          <a:p>
            <a:pPr marL="628650" lvl="1" indent="-171450">
              <a:buFont typeface="Arial" panose="020B0604020202020204" pitchFamily="34" charset="0"/>
              <a:buChar char="•"/>
            </a:pPr>
            <a:r>
              <a:rPr lang="en-US" dirty="0"/>
              <a:t>Unholy, unclean, removed from the presence of God </a:t>
            </a:r>
          </a:p>
          <a:p>
            <a:pPr marL="628650" lvl="1" indent="-171450">
              <a:buFont typeface="Arial" panose="020B0604020202020204" pitchFamily="34" charset="0"/>
              <a:buChar char="•"/>
            </a:pPr>
            <a:r>
              <a:rPr lang="en-US" dirty="0">
                <a:highlight>
                  <a:srgbClr val="FFFF00"/>
                </a:highlight>
              </a:rPr>
              <a:t>Sound harsh?</a:t>
            </a:r>
          </a:p>
          <a:p>
            <a:pPr marL="1085850" lvl="2" indent="-171450">
              <a:buFont typeface="Arial" panose="020B0604020202020204" pitchFamily="34" charset="0"/>
              <a:buChar char="•"/>
            </a:pPr>
            <a:r>
              <a:rPr lang="en-US" dirty="0">
                <a:highlight>
                  <a:srgbClr val="FFFF00"/>
                </a:highlight>
              </a:rPr>
              <a:t>Ask – what is the way of man?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14</a:t>
            </a:fld>
            <a:endParaRPr lang="en-US"/>
          </a:p>
        </p:txBody>
      </p:sp>
    </p:spTree>
    <p:extLst>
      <p:ext uri="{BB962C8B-B14F-4D97-AF65-F5344CB8AC3E}">
        <p14:creationId xmlns:p14="http://schemas.microsoft.com/office/powerpoint/2010/main" val="240088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631825"/>
            <a:ext cx="6518275" cy="3667125"/>
          </a:xfrm>
        </p:spPr>
      </p:sp>
      <p:sp>
        <p:nvSpPr>
          <p:cNvPr id="3" name="Notes Placeholder 2"/>
          <p:cNvSpPr>
            <a:spLocks noGrp="1"/>
          </p:cNvSpPr>
          <p:nvPr>
            <p:ph type="body" idx="1"/>
          </p:nvPr>
        </p:nvSpPr>
        <p:spPr>
          <a:xfrm>
            <a:off x="701040" y="4473892"/>
            <a:ext cx="5608320" cy="4568508"/>
          </a:xfrm>
        </p:spPr>
        <p:txBody>
          <a:bodyPr/>
          <a:lstStyle/>
          <a:p>
            <a:pPr marL="171450" indent="-171450">
              <a:buFont typeface="Arial" panose="020B0604020202020204" pitchFamily="34" charset="0"/>
              <a:buChar char="•"/>
            </a:pPr>
            <a:r>
              <a:rPr lang="en-US" dirty="0"/>
              <a:t>Despite apparent victory – destined to be defeated (Gen. 3:14-15)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Wounded Victor Prophecy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Promises ONE DAY a seed (Descendant) will come from woman who will deliver a lethal strike to the snake’s head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Victory will come at great cost – Snake will deliver a lethal strike to the descendant’s heel as it is being crushed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God’s Immediate Response of Grace and Mercy </a:t>
            </a:r>
          </a:p>
          <a:p>
            <a:pPr marL="628650" lvl="1" indent="-171450">
              <a:buFont typeface="Arial" panose="020B0604020202020204" pitchFamily="34" charset="0"/>
              <a:buChar char="•"/>
            </a:pPr>
            <a:r>
              <a:rPr lang="en-US" dirty="0"/>
              <a:t>Humans have just</a:t>
            </a:r>
          </a:p>
          <a:p>
            <a:pPr marL="1085850" lvl="2" indent="-171450">
              <a:buFont typeface="Arial" panose="020B0604020202020204" pitchFamily="34" charset="0"/>
              <a:buChar char="•"/>
            </a:pPr>
            <a:r>
              <a:rPr lang="en-US" dirty="0"/>
              <a:t>Rejected God’s blessing</a:t>
            </a:r>
          </a:p>
          <a:p>
            <a:pPr marL="1085850" lvl="2" indent="-171450">
              <a:buFont typeface="Arial" panose="020B0604020202020204" pitchFamily="34" charset="0"/>
              <a:buChar char="•"/>
            </a:pPr>
            <a:r>
              <a:rPr lang="en-US" dirty="0"/>
              <a:t>Rejected the perfect order of creation </a:t>
            </a:r>
          </a:p>
          <a:p>
            <a:pPr marL="1085850" lvl="2" indent="-171450">
              <a:buFont typeface="Arial" panose="020B0604020202020204" pitchFamily="34" charset="0"/>
              <a:buChar char="•"/>
            </a:pPr>
            <a:r>
              <a:rPr lang="en-US" dirty="0"/>
              <a:t>Rejected their purpose as His divine image bearer </a:t>
            </a:r>
          </a:p>
          <a:p>
            <a:pPr marL="1085850" lvl="2" indent="-171450">
              <a:buFont typeface="Arial" panose="020B0604020202020204" pitchFamily="34" charset="0"/>
              <a:buChar char="•"/>
            </a:pPr>
            <a:r>
              <a:rPr lang="en-US" dirty="0"/>
              <a:t>Rejected the 7</a:t>
            </a:r>
            <a:r>
              <a:rPr lang="en-US" baseline="30000" dirty="0"/>
              <a:t>th</a:t>
            </a:r>
            <a:r>
              <a:rPr lang="en-US" dirty="0"/>
              <a:t> day Eden Rest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highlight>
                  <a:srgbClr val="FFFF00"/>
                </a:highlight>
              </a:rPr>
              <a:t>God IMMEDIATELY promises to RESCUE them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15</a:t>
            </a:fld>
            <a:endParaRPr lang="en-US"/>
          </a:p>
        </p:txBody>
      </p:sp>
    </p:spTree>
    <p:extLst>
      <p:ext uri="{BB962C8B-B14F-4D97-AF65-F5344CB8AC3E}">
        <p14:creationId xmlns:p14="http://schemas.microsoft.com/office/powerpoint/2010/main" val="74577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198438"/>
            <a:ext cx="6478588" cy="3643312"/>
          </a:xfrm>
        </p:spPr>
      </p:sp>
      <p:sp>
        <p:nvSpPr>
          <p:cNvPr id="3" name="Notes Placeholder 2"/>
          <p:cNvSpPr>
            <a:spLocks noGrp="1"/>
          </p:cNvSpPr>
          <p:nvPr>
            <p:ph type="body" idx="1"/>
          </p:nvPr>
        </p:nvSpPr>
        <p:spPr>
          <a:xfrm>
            <a:off x="182880" y="2446338"/>
            <a:ext cx="6480810" cy="6651942"/>
          </a:xfrm>
        </p:spPr>
        <p:txBody>
          <a:bodyPr/>
          <a:lstStyle/>
          <a:p>
            <a:pPr marL="285750" indent="-285750" algn="just">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16</a:t>
            </a:fld>
            <a:endParaRPr lang="en-US"/>
          </a:p>
        </p:txBody>
      </p:sp>
      <p:sp>
        <p:nvSpPr>
          <p:cNvPr id="5" name="TextBox 4">
            <a:extLst>
              <a:ext uri="{FF2B5EF4-FFF2-40B4-BE49-F238E27FC236}">
                <a16:creationId xmlns:a16="http://schemas.microsoft.com/office/drawing/2014/main" id="{4716D2ED-99AB-F899-EC08-8150779D8D3E}"/>
              </a:ext>
            </a:extLst>
          </p:cNvPr>
          <p:cNvSpPr txBox="1"/>
          <p:nvPr/>
        </p:nvSpPr>
        <p:spPr>
          <a:xfrm>
            <a:off x="182880" y="4023360"/>
            <a:ext cx="6644640" cy="2585323"/>
          </a:xfrm>
          <a:prstGeom prst="rect">
            <a:avLst/>
          </a:prstGeom>
          <a:noFill/>
        </p:spPr>
        <p:txBody>
          <a:bodyPr wrap="square" rtlCol="0">
            <a:spAutoFit/>
          </a:bodyPr>
          <a:lstStyle/>
          <a:p>
            <a:pPr marL="285750" indent="-285750">
              <a:buFont typeface="Arial" panose="020B0604020202020204" pitchFamily="34" charset="0"/>
              <a:buChar char="•"/>
            </a:pPr>
            <a:r>
              <a:rPr lang="en-US" sz="1600" dirty="0"/>
              <a:t>He asks man to trust Him – moment by moment </a:t>
            </a:r>
          </a:p>
          <a:p>
            <a:pPr marL="285750" indent="-285750">
              <a:buFont typeface="Arial" panose="020B0604020202020204" pitchFamily="34" charset="0"/>
              <a:buChar char="•"/>
            </a:pPr>
            <a:r>
              <a:rPr lang="en-US" sz="1600" dirty="0"/>
              <a:t>God’s Promises will be Fulfilled.</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Examples from our study</a:t>
            </a:r>
          </a:p>
          <a:p>
            <a:pPr marL="1200150" lvl="2" indent="-285750">
              <a:buFont typeface="Arial" panose="020B0604020202020204" pitchFamily="34" charset="0"/>
              <a:buChar char="•"/>
            </a:pPr>
            <a:r>
              <a:rPr lang="en-US" sz="1600" dirty="0"/>
              <a:t>Noah</a:t>
            </a:r>
          </a:p>
          <a:p>
            <a:pPr marL="1200150" lvl="2" indent="-285750">
              <a:buFont typeface="Arial" panose="020B0604020202020204" pitchFamily="34" charset="0"/>
              <a:buChar char="•"/>
            </a:pPr>
            <a:r>
              <a:rPr lang="en-US" sz="1600" dirty="0"/>
              <a:t>Abram</a:t>
            </a:r>
          </a:p>
          <a:p>
            <a:pPr marL="1200150" lvl="2" indent="-285750">
              <a:buFont typeface="Arial" panose="020B0604020202020204" pitchFamily="34" charset="0"/>
              <a:buChar char="•"/>
            </a:pPr>
            <a:r>
              <a:rPr lang="en-US" sz="1600" dirty="0"/>
              <a:t>Isaac</a:t>
            </a:r>
          </a:p>
          <a:p>
            <a:pPr marL="1200150" lvl="2" indent="-285750">
              <a:buFont typeface="Arial" panose="020B0604020202020204" pitchFamily="34" charset="0"/>
              <a:buChar char="•"/>
            </a:pPr>
            <a:r>
              <a:rPr lang="en-US" sz="1600" dirty="0"/>
              <a:t>Jacob </a:t>
            </a:r>
          </a:p>
          <a:p>
            <a:pPr marL="1200150" lvl="2" indent="-285750">
              <a:buFont typeface="Arial" panose="020B0604020202020204" pitchFamily="34" charset="0"/>
              <a:buChar char="•"/>
            </a:pPr>
            <a:r>
              <a:rPr lang="en-US" sz="1600" dirty="0"/>
              <a:t>Joseph </a:t>
            </a:r>
          </a:p>
          <a:p>
            <a:endParaRPr lang="en-US" dirty="0"/>
          </a:p>
        </p:txBody>
      </p:sp>
    </p:spTree>
    <p:extLst>
      <p:ext uri="{BB962C8B-B14F-4D97-AF65-F5344CB8AC3E}">
        <p14:creationId xmlns:p14="http://schemas.microsoft.com/office/powerpoint/2010/main" val="237176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198438"/>
            <a:ext cx="6478588" cy="3643312"/>
          </a:xfrm>
        </p:spPr>
      </p:sp>
      <p:sp>
        <p:nvSpPr>
          <p:cNvPr id="3" name="Notes Placeholder 2"/>
          <p:cNvSpPr>
            <a:spLocks noGrp="1"/>
          </p:cNvSpPr>
          <p:nvPr>
            <p:ph type="body" idx="1"/>
          </p:nvPr>
        </p:nvSpPr>
        <p:spPr>
          <a:xfrm>
            <a:off x="182880" y="2446338"/>
            <a:ext cx="6480810" cy="6651942"/>
          </a:xfrm>
        </p:spPr>
        <p:txBody>
          <a:bodyPr/>
          <a:lstStyle/>
          <a:p>
            <a:pPr marL="285750" indent="-285750" algn="just">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17</a:t>
            </a:fld>
            <a:endParaRPr lang="en-US"/>
          </a:p>
        </p:txBody>
      </p:sp>
      <p:sp>
        <p:nvSpPr>
          <p:cNvPr id="5" name="TextBox 4">
            <a:extLst>
              <a:ext uri="{FF2B5EF4-FFF2-40B4-BE49-F238E27FC236}">
                <a16:creationId xmlns:a16="http://schemas.microsoft.com/office/drawing/2014/main" id="{4716D2ED-99AB-F899-EC08-8150779D8D3E}"/>
              </a:ext>
            </a:extLst>
          </p:cNvPr>
          <p:cNvSpPr txBox="1"/>
          <p:nvPr/>
        </p:nvSpPr>
        <p:spPr>
          <a:xfrm>
            <a:off x="182880" y="4023360"/>
            <a:ext cx="6644640" cy="2585323"/>
          </a:xfrm>
          <a:prstGeom prst="rect">
            <a:avLst/>
          </a:prstGeom>
          <a:noFill/>
        </p:spPr>
        <p:txBody>
          <a:bodyPr wrap="square" rtlCol="0">
            <a:spAutoFit/>
          </a:bodyPr>
          <a:lstStyle/>
          <a:p>
            <a:pPr marL="285750" indent="-285750">
              <a:buFont typeface="Arial" panose="020B0604020202020204" pitchFamily="34" charset="0"/>
              <a:buChar char="•"/>
            </a:pPr>
            <a:r>
              <a:rPr lang="en-US" sz="1600" dirty="0"/>
              <a:t>He asks man to trust Him – moment by moment </a:t>
            </a:r>
          </a:p>
          <a:p>
            <a:pPr marL="285750" indent="-285750">
              <a:buFont typeface="Arial" panose="020B0604020202020204" pitchFamily="34" charset="0"/>
              <a:buChar char="•"/>
            </a:pPr>
            <a:r>
              <a:rPr lang="en-US" sz="1600" dirty="0"/>
              <a:t>God’s Promises will be Fulfilled.</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Examples from our study</a:t>
            </a:r>
          </a:p>
          <a:p>
            <a:pPr marL="1200150" lvl="2" indent="-285750">
              <a:buFont typeface="Arial" panose="020B0604020202020204" pitchFamily="34" charset="0"/>
              <a:buChar char="•"/>
            </a:pPr>
            <a:r>
              <a:rPr lang="en-US" sz="1600" dirty="0"/>
              <a:t>Noah</a:t>
            </a:r>
          </a:p>
          <a:p>
            <a:pPr marL="1200150" lvl="2" indent="-285750">
              <a:buFont typeface="Arial" panose="020B0604020202020204" pitchFamily="34" charset="0"/>
              <a:buChar char="•"/>
            </a:pPr>
            <a:r>
              <a:rPr lang="en-US" sz="1600" dirty="0"/>
              <a:t>Abram</a:t>
            </a:r>
          </a:p>
          <a:p>
            <a:pPr marL="1200150" lvl="2" indent="-285750">
              <a:buFont typeface="Arial" panose="020B0604020202020204" pitchFamily="34" charset="0"/>
              <a:buChar char="•"/>
            </a:pPr>
            <a:r>
              <a:rPr lang="en-US" sz="1600" dirty="0"/>
              <a:t>Isaac</a:t>
            </a:r>
          </a:p>
          <a:p>
            <a:pPr marL="1200150" lvl="2" indent="-285750">
              <a:buFont typeface="Arial" panose="020B0604020202020204" pitchFamily="34" charset="0"/>
              <a:buChar char="•"/>
            </a:pPr>
            <a:r>
              <a:rPr lang="en-US" sz="1600" dirty="0"/>
              <a:t>Jacob </a:t>
            </a:r>
          </a:p>
          <a:p>
            <a:pPr marL="1200150" lvl="2" indent="-285750">
              <a:buFont typeface="Arial" panose="020B0604020202020204" pitchFamily="34" charset="0"/>
              <a:buChar char="•"/>
            </a:pPr>
            <a:r>
              <a:rPr lang="en-US" sz="1600" dirty="0"/>
              <a:t>Joseph </a:t>
            </a:r>
          </a:p>
          <a:p>
            <a:endParaRPr lang="en-US" dirty="0"/>
          </a:p>
        </p:txBody>
      </p:sp>
    </p:spTree>
    <p:extLst>
      <p:ext uri="{BB962C8B-B14F-4D97-AF65-F5344CB8AC3E}">
        <p14:creationId xmlns:p14="http://schemas.microsoft.com/office/powerpoint/2010/main" val="1086008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98438"/>
            <a:ext cx="6270625" cy="3527425"/>
          </a:xfrm>
        </p:spPr>
      </p:sp>
      <p:sp>
        <p:nvSpPr>
          <p:cNvPr id="3" name="Notes Placeholder 2"/>
          <p:cNvSpPr>
            <a:spLocks noGrp="1"/>
          </p:cNvSpPr>
          <p:nvPr>
            <p:ph type="body" idx="1"/>
          </p:nvPr>
        </p:nvSpPr>
        <p:spPr>
          <a:xfrm>
            <a:off x="182880" y="3863340"/>
            <a:ext cx="6480810" cy="5234940"/>
          </a:xfrm>
        </p:spPr>
        <p:txBody>
          <a:bodyPr/>
          <a:lstStyle/>
          <a:p>
            <a:pPr marL="285750" indent="-285750" algn="just">
              <a:lnSpc>
                <a:spcPct val="90000"/>
              </a:lnSpc>
              <a:buFont typeface="Arial" panose="020B0604020202020204" pitchFamily="34" charset="0"/>
              <a:buChar char="•"/>
            </a:pPr>
            <a:r>
              <a:rPr lang="en-US" sz="1600" dirty="0"/>
              <a:t>How does God promise his children deliverance today? </a:t>
            </a:r>
          </a:p>
          <a:p>
            <a:pPr marL="285750" indent="-285750" algn="just">
              <a:lnSpc>
                <a:spcPct val="90000"/>
              </a:lnSpc>
              <a:buFont typeface="Arial" panose="020B0604020202020204" pitchFamily="34" charset="0"/>
              <a:buChar char="•"/>
            </a:pPr>
            <a:endParaRPr lang="en-US" sz="1600" dirty="0"/>
          </a:p>
          <a:p>
            <a:pPr marL="285750" indent="-285750" algn="just">
              <a:lnSpc>
                <a:spcPct val="90000"/>
              </a:lnSpc>
              <a:buFont typeface="Arial" panose="020B0604020202020204" pitchFamily="34" charset="0"/>
              <a:buChar char="•"/>
            </a:pPr>
            <a:r>
              <a:rPr lang="en-US" sz="1600" dirty="0"/>
              <a:t>What are some other spiritual parallels?</a:t>
            </a:r>
          </a:p>
          <a:p>
            <a:pPr marL="742950" lvl="1" indent="-285750" algn="just">
              <a:lnSpc>
                <a:spcPct val="90000"/>
              </a:lnSpc>
              <a:buFont typeface="Arial" panose="020B0604020202020204" pitchFamily="34" charset="0"/>
              <a:buChar char="•"/>
            </a:pPr>
            <a:endParaRPr lang="en-US" sz="1600" dirty="0"/>
          </a:p>
          <a:p>
            <a:pPr marL="742950" lvl="1" indent="-285750" algn="just">
              <a:lnSpc>
                <a:spcPct val="90000"/>
              </a:lnSpc>
              <a:buFont typeface="Arial" panose="020B0604020202020204" pitchFamily="34" charset="0"/>
              <a:buChar char="•"/>
            </a:pPr>
            <a:r>
              <a:rPr lang="en-US" sz="1600" dirty="0"/>
              <a:t>We are a nation of God’s people (the church)</a:t>
            </a:r>
          </a:p>
          <a:p>
            <a:pPr marL="1200150" lvl="2" indent="-285750" algn="just">
              <a:lnSpc>
                <a:spcPct val="90000"/>
              </a:lnSpc>
              <a:buFont typeface="Arial" panose="020B0604020202020204" pitchFamily="34" charset="0"/>
              <a:buChar char="•"/>
            </a:pPr>
            <a:r>
              <a:rPr lang="en-US" sz="1600" dirty="0"/>
              <a:t>Eph. 2:19 “So then you are no longer strangers and aliens, but you are fellow citizens with the saints, and are of God’s household…”</a:t>
            </a:r>
          </a:p>
          <a:p>
            <a:pPr marL="742950" lvl="1" indent="-285750" algn="just">
              <a:lnSpc>
                <a:spcPct val="90000"/>
              </a:lnSpc>
              <a:buFont typeface="Arial" panose="020B0604020202020204" pitchFamily="34" charset="0"/>
              <a:buChar char="•"/>
            </a:pPr>
            <a:endParaRPr lang="en-US" sz="1600" dirty="0"/>
          </a:p>
          <a:p>
            <a:pPr marL="742950" lvl="1" indent="-285750" algn="just">
              <a:lnSpc>
                <a:spcPct val="90000"/>
              </a:lnSpc>
              <a:buFont typeface="Arial" panose="020B0604020202020204" pitchFamily="34" charset="0"/>
              <a:buChar char="•"/>
            </a:pPr>
            <a:r>
              <a:rPr lang="en-US" sz="1600" dirty="0"/>
              <a:t>We have been given an inheritance (heaven)</a:t>
            </a:r>
          </a:p>
          <a:p>
            <a:pPr marL="1200150" lvl="2" indent="-285750" algn="just">
              <a:lnSpc>
                <a:spcPct val="90000"/>
              </a:lnSpc>
              <a:buFont typeface="Arial" panose="020B0604020202020204" pitchFamily="34" charset="0"/>
              <a:buChar char="•"/>
            </a:pPr>
            <a:r>
              <a:rPr lang="en-US" sz="1600" dirty="0"/>
              <a:t>Hebrews 9:15 “For this reason He is the mediator of a new covenant, so that, since a death has taken place for the redemption of the transgressions that were committed under the first covenant, those who have been called may received the promise of the eternal inheritance.”</a:t>
            </a:r>
          </a:p>
          <a:p>
            <a:pPr marL="742950" lvl="1" indent="-285750" algn="just">
              <a:lnSpc>
                <a:spcPct val="90000"/>
              </a:lnSpc>
              <a:buFont typeface="Arial" panose="020B0604020202020204" pitchFamily="34" charset="0"/>
              <a:buChar char="•"/>
            </a:pPr>
            <a:endParaRPr lang="en-US" sz="1600" dirty="0"/>
          </a:p>
          <a:p>
            <a:pPr marL="742950" lvl="1" indent="-285750" algn="just">
              <a:lnSpc>
                <a:spcPct val="90000"/>
              </a:lnSpc>
              <a:buFont typeface="Arial" panose="020B0604020202020204" pitchFamily="34" charset="0"/>
              <a:buChar char="•"/>
            </a:pPr>
            <a:r>
              <a:rPr lang="en-US" sz="1600" dirty="0"/>
              <a:t>We have been delivered victory from spiritual enslavement </a:t>
            </a:r>
          </a:p>
          <a:p>
            <a:pPr marL="1200150" lvl="2" indent="-285750" algn="just">
              <a:lnSpc>
                <a:spcPct val="90000"/>
              </a:lnSpc>
              <a:buFont typeface="Arial" panose="020B0604020202020204" pitchFamily="34" charset="0"/>
              <a:buChar char="•"/>
            </a:pPr>
            <a:endParaRPr lang="en-US" sz="1600" dirty="0"/>
          </a:p>
          <a:p>
            <a:pPr marL="1200150" lvl="2" indent="-285750" algn="just">
              <a:lnSpc>
                <a:spcPct val="90000"/>
              </a:lnSpc>
              <a:buFont typeface="Arial" panose="020B0604020202020204" pitchFamily="34" charset="0"/>
              <a:buChar char="•"/>
            </a:pPr>
            <a:r>
              <a:rPr lang="en-US" sz="1600" dirty="0"/>
              <a:t>Rom. 6:17-18 “But thanks be to God that though you were slaves of sin, you became obedient from the heart to that form of teaching to which you were committed, and having been freed from sin, you became slaves of righteousness.</a:t>
            </a:r>
          </a:p>
          <a:p>
            <a:pPr marL="285750" indent="-285750" algn="just">
              <a:lnSpc>
                <a:spcPct val="90000"/>
              </a:lnSpc>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18</a:t>
            </a:fld>
            <a:endParaRPr lang="en-US"/>
          </a:p>
        </p:txBody>
      </p:sp>
    </p:spTree>
    <p:extLst>
      <p:ext uri="{BB962C8B-B14F-4D97-AF65-F5344CB8AC3E}">
        <p14:creationId xmlns:p14="http://schemas.microsoft.com/office/powerpoint/2010/main" val="4068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342900" indent="-34290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7EB040C8-62D2-4EA7-B200-D3B8C06AAFD8}" type="slidenum">
              <a:rPr lang="en-US" smtClean="0"/>
              <a:t>2</a:t>
            </a:fld>
            <a:endParaRPr lang="en-US"/>
          </a:p>
        </p:txBody>
      </p:sp>
    </p:spTree>
    <p:extLst>
      <p:ext uri="{BB962C8B-B14F-4D97-AF65-F5344CB8AC3E}">
        <p14:creationId xmlns:p14="http://schemas.microsoft.com/office/powerpoint/2010/main" val="292054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342900" indent="-342900">
              <a:buFont typeface="Arial" panose="020B0604020202020204" pitchFamily="34" charset="0"/>
              <a:buChar char="•"/>
            </a:pPr>
            <a:r>
              <a:rPr lang="en-US" sz="1600" dirty="0">
                <a:solidFill>
                  <a:schemeClr val="tx1"/>
                </a:solidFill>
              </a:rPr>
              <a:t>“God said to Abram, ‘Know for certain that </a:t>
            </a:r>
            <a:r>
              <a:rPr lang="en-US" sz="1600" dirty="0">
                <a:solidFill>
                  <a:schemeClr val="tx1"/>
                </a:solidFill>
                <a:effectLst>
                  <a:glow rad="127000">
                    <a:schemeClr val="accent1">
                      <a:lumMod val="40000"/>
                      <a:lumOff val="60000"/>
                    </a:schemeClr>
                  </a:glow>
                </a:effectLst>
              </a:rPr>
              <a:t>your descendants will be strangers in a land that is not theirs</a:t>
            </a:r>
            <a:r>
              <a:rPr lang="en-US" sz="1600" dirty="0">
                <a:solidFill>
                  <a:schemeClr val="tx1"/>
                </a:solidFill>
              </a:rPr>
              <a:t>, where they will be </a:t>
            </a:r>
            <a:r>
              <a:rPr lang="en-US" sz="1600" dirty="0">
                <a:solidFill>
                  <a:schemeClr val="tx1"/>
                </a:solidFill>
                <a:effectLst>
                  <a:glow rad="127000">
                    <a:schemeClr val="accent1">
                      <a:lumMod val="40000"/>
                      <a:lumOff val="60000"/>
                    </a:schemeClr>
                  </a:glow>
                </a:effectLst>
              </a:rPr>
              <a:t>enslaved and oppressed four hundred years</a:t>
            </a:r>
            <a:r>
              <a:rPr lang="en-US" sz="1600" dirty="0">
                <a:solidFill>
                  <a:schemeClr val="tx1"/>
                </a:solidFill>
              </a:rPr>
              <a:t>. But I will also judge the nation whom they will serve, and </a:t>
            </a:r>
            <a:r>
              <a:rPr lang="en-US" sz="1600" dirty="0">
                <a:solidFill>
                  <a:schemeClr val="tx1"/>
                </a:solidFill>
                <a:effectLst>
                  <a:glow rad="127000">
                    <a:schemeClr val="accent1">
                      <a:lumMod val="40000"/>
                      <a:lumOff val="60000"/>
                    </a:schemeClr>
                  </a:glow>
                </a:effectLst>
              </a:rPr>
              <a:t>afterward they will come out with many possessions</a:t>
            </a:r>
            <a:r>
              <a:rPr lang="en-US" sz="1600" dirty="0">
                <a:solidFill>
                  <a:schemeClr val="tx1"/>
                </a:solidFill>
              </a:rPr>
              <a:t>. As for you, you shall go to your fathers in peace; you will be buried at a good old age. Then in the fourth generation they will return here, for the iniquity of the Amorite is not yet complete.”</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Your Descendants – Abram was yet w/o child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Enslaved and oppressed four hundred years – Israel in Egypt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Afterward they will come out with many possessions – Exodus </a:t>
            </a:r>
          </a:p>
        </p:txBody>
      </p:sp>
      <p:sp>
        <p:nvSpPr>
          <p:cNvPr id="4" name="Slide Number Placeholder 3"/>
          <p:cNvSpPr>
            <a:spLocks noGrp="1"/>
          </p:cNvSpPr>
          <p:nvPr>
            <p:ph type="sldNum" sz="quarter" idx="5"/>
          </p:nvPr>
        </p:nvSpPr>
        <p:spPr/>
        <p:txBody>
          <a:bodyPr/>
          <a:lstStyle/>
          <a:p>
            <a:fld id="{7EB040C8-62D2-4EA7-B200-D3B8C06AAFD8}" type="slidenum">
              <a:rPr lang="en-US" smtClean="0"/>
              <a:t>3</a:t>
            </a:fld>
            <a:endParaRPr lang="en-US"/>
          </a:p>
        </p:txBody>
      </p:sp>
    </p:spTree>
    <p:extLst>
      <p:ext uri="{BB962C8B-B14F-4D97-AF65-F5344CB8AC3E}">
        <p14:creationId xmlns:p14="http://schemas.microsoft.com/office/powerpoint/2010/main" val="272961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342900" indent="-34290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7EB040C8-62D2-4EA7-B200-D3B8C06AAFD8}" type="slidenum">
              <a:rPr lang="en-US" smtClean="0"/>
              <a:t>4</a:t>
            </a:fld>
            <a:endParaRPr lang="en-US"/>
          </a:p>
        </p:txBody>
      </p:sp>
    </p:spTree>
    <p:extLst>
      <p:ext uri="{BB962C8B-B14F-4D97-AF65-F5344CB8AC3E}">
        <p14:creationId xmlns:p14="http://schemas.microsoft.com/office/powerpoint/2010/main" val="396622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240030" y="3794760"/>
            <a:ext cx="6572250" cy="5303520"/>
          </a:xfrm>
        </p:spPr>
        <p:txBody>
          <a:bodyPr/>
          <a:lstStyle/>
          <a:p>
            <a:pPr marL="342900" indent="-342900">
              <a:buFont typeface="Arial" panose="020B0604020202020204" pitchFamily="34" charset="0"/>
              <a:buChar char="•"/>
            </a:pPr>
            <a:r>
              <a:rPr lang="en-US" sz="1600" dirty="0"/>
              <a:t>Genesis ends with TRANSITION from singular family of </a:t>
            </a:r>
          </a:p>
          <a:p>
            <a:pPr marL="800100" lvl="1" indent="-342900">
              <a:buFont typeface="Arial" panose="020B0604020202020204" pitchFamily="34" charset="0"/>
              <a:buChar char="•"/>
            </a:pPr>
            <a:r>
              <a:rPr lang="en-US" sz="1600" dirty="0"/>
              <a:t>Abraham – Isaac – Jacob – 12 sons (Joseph + Judah)</a:t>
            </a:r>
          </a:p>
          <a:p>
            <a:pPr marL="800100" lvl="1" indent="-342900">
              <a:buFont typeface="Arial" panose="020B0604020202020204" pitchFamily="34" charset="0"/>
              <a:buChar char="•"/>
            </a:pPr>
            <a:r>
              <a:rPr lang="en-US" sz="1600" dirty="0"/>
              <a:t>To NATION OF ISRAEL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Promise to Abram to Exodus span half a </a:t>
            </a:r>
            <a:r>
              <a:rPr lang="en-US" sz="1600" dirty="0" err="1"/>
              <a:t>millenia</a:t>
            </a:r>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7EB040C8-62D2-4EA7-B200-D3B8C06AAFD8}" type="slidenum">
              <a:rPr lang="en-US" smtClean="0"/>
              <a:t>5</a:t>
            </a:fld>
            <a:endParaRPr lang="en-US"/>
          </a:p>
        </p:txBody>
      </p:sp>
    </p:spTree>
    <p:extLst>
      <p:ext uri="{BB962C8B-B14F-4D97-AF65-F5344CB8AC3E}">
        <p14:creationId xmlns:p14="http://schemas.microsoft.com/office/powerpoint/2010/main" val="110678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6</a:t>
            </a:fld>
            <a:endParaRPr lang="en-US"/>
          </a:p>
        </p:txBody>
      </p:sp>
    </p:spTree>
    <p:extLst>
      <p:ext uri="{BB962C8B-B14F-4D97-AF65-F5344CB8AC3E}">
        <p14:creationId xmlns:p14="http://schemas.microsoft.com/office/powerpoint/2010/main" val="11211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7</a:t>
            </a:fld>
            <a:endParaRPr lang="en-US"/>
          </a:p>
        </p:txBody>
      </p:sp>
    </p:spTree>
    <p:extLst>
      <p:ext uri="{BB962C8B-B14F-4D97-AF65-F5344CB8AC3E}">
        <p14:creationId xmlns:p14="http://schemas.microsoft.com/office/powerpoint/2010/main" val="28428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98438"/>
            <a:ext cx="5375275" cy="3024187"/>
          </a:xfrm>
        </p:spPr>
      </p:sp>
      <p:sp>
        <p:nvSpPr>
          <p:cNvPr id="3" name="Notes Placeholder 2"/>
          <p:cNvSpPr>
            <a:spLocks noGrp="1"/>
          </p:cNvSpPr>
          <p:nvPr>
            <p:ph type="body" idx="1"/>
          </p:nvPr>
        </p:nvSpPr>
        <p:spPr>
          <a:xfrm>
            <a:off x="182880" y="2446338"/>
            <a:ext cx="6480810" cy="6651942"/>
          </a:xfrm>
        </p:spPr>
        <p:txBody>
          <a:bodyPr/>
          <a:lstStyle/>
          <a:p>
            <a:pPr marL="285750" indent="-285750" algn="just">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8</a:t>
            </a:fld>
            <a:endParaRPr lang="en-US"/>
          </a:p>
        </p:txBody>
      </p:sp>
      <p:sp>
        <p:nvSpPr>
          <p:cNvPr id="5" name="TextBox 4">
            <a:extLst>
              <a:ext uri="{FF2B5EF4-FFF2-40B4-BE49-F238E27FC236}">
                <a16:creationId xmlns:a16="http://schemas.microsoft.com/office/drawing/2014/main" id="{A451E7C4-0A03-BF79-DDB3-D359B5CCA6B5}"/>
              </a:ext>
            </a:extLst>
          </p:cNvPr>
          <p:cNvSpPr txBox="1"/>
          <p:nvPr/>
        </p:nvSpPr>
        <p:spPr>
          <a:xfrm>
            <a:off x="331470" y="3394710"/>
            <a:ext cx="633222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Why is it so important for God’s people to understand this?</a:t>
            </a:r>
          </a:p>
          <a:p>
            <a:pPr marL="742950" lvl="1" indent="-285750">
              <a:buFont typeface="Arial" panose="020B0604020202020204" pitchFamily="34" charset="0"/>
              <a:buChar char="•"/>
            </a:pPr>
            <a:r>
              <a:rPr lang="en-US" dirty="0"/>
              <a:t>In Genesis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What were consequences when they didn’t?</a:t>
            </a:r>
          </a:p>
          <a:p>
            <a:pPr marL="1657350" lvl="3" indent="-285750">
              <a:buFont typeface="Arial" panose="020B0604020202020204" pitchFamily="34" charset="0"/>
              <a:buChar char="•"/>
            </a:pPr>
            <a:r>
              <a:rPr lang="en-US" dirty="0"/>
              <a:t>Esau Example </a:t>
            </a:r>
          </a:p>
          <a:p>
            <a:pPr marL="1657350" lvl="3" indent="-285750">
              <a:buFont typeface="Arial" panose="020B0604020202020204" pitchFamily="34" charset="0"/>
              <a:buChar char="•"/>
            </a:pPr>
            <a:r>
              <a:rPr lang="en-US" dirty="0"/>
              <a:t>Hebrews 12:16 “that there be no immoral or godless person like Esau, who sold his own birthright for a single meal.  For you know that even afterwards, when he desired to inherit the blessing, he was rejected, for he found no place for repentance, though he sought for it with tears.”</a:t>
            </a:r>
          </a:p>
          <a:p>
            <a:pPr marL="1657350" lvl="3"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What were the consequences when they did?</a:t>
            </a:r>
          </a:p>
          <a:p>
            <a:pPr marL="742950" lvl="1" indent="-285750">
              <a:buFont typeface="Arial" panose="020B0604020202020204" pitchFamily="34" charset="0"/>
              <a:buChar char="•"/>
            </a:pPr>
            <a:r>
              <a:rPr lang="en-US" dirty="0"/>
              <a:t>Today…</a:t>
            </a:r>
          </a:p>
        </p:txBody>
      </p:sp>
    </p:spTree>
    <p:extLst>
      <p:ext uri="{BB962C8B-B14F-4D97-AF65-F5344CB8AC3E}">
        <p14:creationId xmlns:p14="http://schemas.microsoft.com/office/powerpoint/2010/main" val="13907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198438"/>
            <a:ext cx="6516688" cy="3665537"/>
          </a:xfrm>
        </p:spPr>
      </p:sp>
      <p:sp>
        <p:nvSpPr>
          <p:cNvPr id="3" name="Notes Placeholder 2"/>
          <p:cNvSpPr>
            <a:spLocks noGrp="1"/>
          </p:cNvSpPr>
          <p:nvPr>
            <p:ph type="body" idx="1"/>
          </p:nvPr>
        </p:nvSpPr>
        <p:spPr>
          <a:xfrm>
            <a:off x="182880" y="2446338"/>
            <a:ext cx="6480810" cy="6651942"/>
          </a:xfrm>
        </p:spPr>
        <p:txBody>
          <a:bodyPr/>
          <a:lstStyle/>
          <a:p>
            <a:pPr algn="just">
              <a:lnSpc>
                <a:spcPct val="90000"/>
              </a:lnSpc>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9</a:t>
            </a:fld>
            <a:endParaRPr lang="en-US" dirty="0"/>
          </a:p>
        </p:txBody>
      </p:sp>
      <p:sp>
        <p:nvSpPr>
          <p:cNvPr id="5" name="TextBox 4">
            <a:extLst>
              <a:ext uri="{FF2B5EF4-FFF2-40B4-BE49-F238E27FC236}">
                <a16:creationId xmlns:a16="http://schemas.microsoft.com/office/drawing/2014/main" id="{8391B8A3-8010-A78B-95FE-E6CA6B7B6017}"/>
              </a:ext>
            </a:extLst>
          </p:cNvPr>
          <p:cNvSpPr txBox="1"/>
          <p:nvPr/>
        </p:nvSpPr>
        <p:spPr>
          <a:xfrm>
            <a:off x="247650" y="3977640"/>
            <a:ext cx="6516688"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Our focus today is NO DIFFERENT </a:t>
            </a:r>
          </a:p>
          <a:p>
            <a:pPr marL="742950" lvl="1" indent="-285750">
              <a:buFont typeface="Arial" panose="020B0604020202020204" pitchFamily="34" charset="0"/>
              <a:buChar char="•"/>
            </a:pPr>
            <a:r>
              <a:rPr lang="en-US" sz="1400" dirty="0"/>
              <a:t>NO LESS SCARY </a:t>
            </a:r>
          </a:p>
          <a:p>
            <a:pPr marL="742950" lvl="1" indent="-285750">
              <a:buFont typeface="Arial" panose="020B0604020202020204" pitchFamily="34" charset="0"/>
              <a:buChar char="•"/>
            </a:pPr>
            <a:r>
              <a:rPr lang="en-US" sz="1400" dirty="0"/>
              <a:t>NO LESS UNCERTAIN </a:t>
            </a:r>
          </a:p>
          <a:p>
            <a:pPr marL="742950" lvl="1" indent="-285750">
              <a:buFont typeface="Arial" panose="020B0604020202020204" pitchFamily="34" charset="0"/>
              <a:buChar char="•"/>
            </a:pPr>
            <a:r>
              <a:rPr lang="en-US" sz="1400" dirty="0"/>
              <a:t>NO LESS VOLITILE </a:t>
            </a:r>
          </a:p>
          <a:p>
            <a:pPr marL="742950" lvl="1" indent="-285750">
              <a:buFont typeface="Arial" panose="020B0604020202020204" pitchFamily="34" charset="0"/>
              <a:buChar char="•"/>
            </a:pPr>
            <a:r>
              <a:rPr lang="en-US" sz="1400" dirty="0"/>
              <a:t>NO LESS WORLDLY </a:t>
            </a:r>
          </a:p>
          <a:p>
            <a:pPr marL="742950" lvl="1" indent="-285750">
              <a:buFont typeface="Arial" panose="020B0604020202020204" pitchFamily="34" charset="0"/>
              <a:buChar char="•"/>
            </a:pPr>
            <a:r>
              <a:rPr lang="en-US" sz="1400" dirty="0"/>
              <a:t>MAN’S HEART IS NO LESS SET ON EVIL </a:t>
            </a:r>
          </a:p>
          <a:p>
            <a:pPr marL="742950" lvl="1" indent="-285750">
              <a:buFont typeface="Arial" panose="020B0604020202020204" pitchFamily="34" charset="0"/>
              <a:buChar char="•"/>
            </a:pPr>
            <a:r>
              <a:rPr lang="en-US" sz="1400" dirty="0"/>
              <a:t>LUST OF THE FLESH IS NO LESS PREVALENT </a:t>
            </a:r>
          </a:p>
          <a:p>
            <a:pPr marL="742950" lvl="1" indent="-285750">
              <a:buFont typeface="Arial" panose="020B0604020202020204" pitchFamily="34" charset="0"/>
              <a:buChar char="•"/>
            </a:pPr>
            <a:r>
              <a:rPr lang="en-US" sz="1400" dirty="0"/>
              <a:t>LUST OF THE EYES IS NO LESSP REVALENT </a:t>
            </a:r>
          </a:p>
          <a:p>
            <a:pPr marL="742950" lvl="1" indent="-285750">
              <a:buFont typeface="Arial" panose="020B0604020202020204" pitchFamily="34" charset="0"/>
              <a:buChar char="•"/>
            </a:pPr>
            <a:r>
              <a:rPr lang="en-US" sz="1400" dirty="0"/>
              <a:t>PRIDE OF LIFE IS NO LESS PREVALENT </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83960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2/25/2024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2/25/2024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2/25/2024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2/25/2024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3"/>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4010680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a:bodyPr>
          <a:lstStyle/>
          <a:p>
            <a:r>
              <a:rPr lang="en-US" sz="4000" b="1" dirty="0">
                <a:solidFill>
                  <a:schemeClr val="tx1"/>
                </a:solidFill>
              </a:rPr>
              <a:t>Trust + submit to God’s will</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490462"/>
            <a:ext cx="10483272" cy="5044264"/>
          </a:xfrm>
        </p:spPr>
        <p:txBody>
          <a:bodyPr>
            <a:normAutofit/>
          </a:bodyPr>
          <a:lstStyle/>
          <a:p>
            <a:pPr marL="685800" indent="-457200"/>
            <a:r>
              <a:rPr lang="en-US" sz="2800" dirty="0"/>
              <a:t>Deut. 31:6 “Be strong and courageous, do not be afraid or tremble at them, for the Lord your </a:t>
            </a:r>
            <a:r>
              <a:rPr lang="en-US" sz="2800" dirty="0">
                <a:highlight>
                  <a:srgbClr val="FFFF00"/>
                </a:highlight>
              </a:rPr>
              <a:t>God is the one who goes with you.  He will not fail you or forsake you</a:t>
            </a:r>
            <a:r>
              <a:rPr lang="en-US" sz="2800" dirty="0"/>
              <a:t>.”</a:t>
            </a:r>
          </a:p>
          <a:p>
            <a:pPr marL="685800" indent="-457200"/>
            <a:endParaRPr lang="en-US" sz="2800" dirty="0"/>
          </a:p>
          <a:p>
            <a:pPr marL="685800" indent="-457200"/>
            <a:r>
              <a:rPr lang="en-US" sz="2800" dirty="0"/>
              <a:t>Heb. 13:5-6 “…“</a:t>
            </a:r>
            <a:r>
              <a:rPr lang="en-US" sz="2800" dirty="0">
                <a:highlight>
                  <a:srgbClr val="FFFF00"/>
                </a:highlight>
              </a:rPr>
              <a:t>I will never desert you, nor will I ever forsake you</a:t>
            </a:r>
            <a:r>
              <a:rPr lang="en-US" sz="2800" dirty="0"/>
              <a:t>…”</a:t>
            </a:r>
          </a:p>
          <a:p>
            <a:pPr lvl="1"/>
            <a:endParaRPr lang="en-US" sz="3000" dirty="0"/>
          </a:p>
          <a:p>
            <a:pPr lvl="1"/>
            <a:endParaRPr lang="en-US" sz="3000" dirty="0"/>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57887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330200" y="440422"/>
            <a:ext cx="11455399" cy="1159778"/>
          </a:xfrm>
        </p:spPr>
        <p:txBody>
          <a:bodyPr/>
          <a:lstStyle/>
          <a:p>
            <a:r>
              <a:rPr lang="en-US" dirty="0"/>
              <a:t>Important Verses and themes</a:t>
            </a:r>
            <a:br>
              <a:rPr lang="en-US" dirty="0"/>
            </a:br>
            <a:r>
              <a:rPr lang="en-US" dirty="0"/>
              <a:t>-</a:t>
            </a:r>
            <a:r>
              <a:rPr lang="en-US" sz="2400" dirty="0"/>
              <a:t>Creation-</a:t>
            </a:r>
            <a:endParaRPr lang="en-US" dirty="0"/>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330200" y="1718733"/>
            <a:ext cx="11455399" cy="4698845"/>
          </a:xfrm>
        </p:spPr>
        <p:txBody>
          <a:bodyPr>
            <a:normAutofit/>
          </a:bodyPr>
          <a:lstStyle/>
          <a:p>
            <a:r>
              <a:rPr lang="en-US" sz="3300" dirty="0"/>
              <a:t>Disorder, Darkness, &amp; Emptiness </a:t>
            </a:r>
            <a:r>
              <a:rPr lang="en-US" sz="3300" dirty="0">
                <a:cs typeface="Times New Roman" panose="02020603050405020304" pitchFamily="18" charset="0"/>
              </a:rPr>
              <a:t>→ </a:t>
            </a:r>
            <a:r>
              <a:rPr lang="en-US" sz="3300" i="1" dirty="0">
                <a:highlight>
                  <a:srgbClr val="FFFF00"/>
                </a:highlight>
                <a:cs typeface="Times New Roman" panose="02020603050405020304" pitchFamily="18" charset="0"/>
              </a:rPr>
              <a:t>Order, Light, &amp; Flourishing Life</a:t>
            </a:r>
          </a:p>
          <a:p>
            <a:pPr lvl="1"/>
            <a:r>
              <a:rPr lang="en-US" sz="3300" dirty="0"/>
              <a:t>Gen. 1:1-2</a:t>
            </a:r>
            <a:endParaRPr lang="en-US" sz="3300" i="1" dirty="0">
              <a:highlight>
                <a:srgbClr val="FFFF00"/>
              </a:highlight>
              <a:cs typeface="Times New Roman" panose="02020603050405020304" pitchFamily="18" charset="0"/>
            </a:endParaRPr>
          </a:p>
          <a:p>
            <a:r>
              <a:rPr lang="en-US" sz="3300" dirty="0">
                <a:cs typeface="Times New Roman" panose="02020603050405020304" pitchFamily="18" charset="0"/>
              </a:rPr>
              <a:t>Creates Mankind </a:t>
            </a:r>
          </a:p>
          <a:p>
            <a:pPr lvl="1"/>
            <a:r>
              <a:rPr lang="en-US" sz="3300" dirty="0">
                <a:cs typeface="Times New Roman" panose="02020603050405020304" pitchFamily="18" charset="0"/>
              </a:rPr>
              <a:t>Gen. 1:26 – Reflection of God’s Character [</a:t>
            </a:r>
            <a:r>
              <a:rPr lang="en-US" sz="3300" dirty="0">
                <a:highlight>
                  <a:srgbClr val="FFFF00"/>
                </a:highlight>
                <a:cs typeface="Times New Roman" panose="02020603050405020304" pitchFamily="18" charset="0"/>
              </a:rPr>
              <a:t>Relationship</a:t>
            </a:r>
            <a:r>
              <a:rPr lang="en-US" sz="3300" dirty="0">
                <a:cs typeface="Times New Roman" panose="02020603050405020304" pitchFamily="18" charset="0"/>
              </a:rPr>
              <a:t>]</a:t>
            </a:r>
          </a:p>
          <a:p>
            <a:pPr lvl="1"/>
            <a:r>
              <a:rPr lang="en-US" sz="3300" dirty="0">
                <a:cs typeface="Times New Roman" panose="02020603050405020304" pitchFamily="18" charset="0"/>
              </a:rPr>
              <a:t>Gen. 1:28 – Appointed as Representatives to Rule [</a:t>
            </a:r>
            <a:r>
              <a:rPr lang="en-US" sz="3300" dirty="0">
                <a:highlight>
                  <a:srgbClr val="FFFF00"/>
                </a:highlight>
                <a:cs typeface="Times New Roman" panose="02020603050405020304" pitchFamily="18" charset="0"/>
              </a:rPr>
              <a:t>Purpose</a:t>
            </a:r>
            <a:r>
              <a:rPr lang="en-US" sz="3300" dirty="0">
                <a:cs typeface="Times New Roman" panose="02020603050405020304" pitchFamily="18" charset="0"/>
              </a:rPr>
              <a:t>]</a:t>
            </a:r>
          </a:p>
          <a:p>
            <a:pPr lvl="1"/>
            <a:r>
              <a:rPr lang="en-US" sz="3300" dirty="0">
                <a:cs typeface="Times New Roman" panose="02020603050405020304" pitchFamily="18" charset="0"/>
              </a:rPr>
              <a:t>Gen. 1:28 – God Blesses Man [</a:t>
            </a:r>
            <a:r>
              <a:rPr lang="en-US" sz="3300" dirty="0">
                <a:highlight>
                  <a:srgbClr val="FFFF00"/>
                </a:highlight>
                <a:cs typeface="Times New Roman" panose="02020603050405020304" pitchFamily="18" charset="0"/>
              </a:rPr>
              <a:t>Perfect Order</a:t>
            </a:r>
            <a:r>
              <a:rPr lang="en-US" sz="3300" dirty="0">
                <a:cs typeface="Times New Roman" panose="02020603050405020304" pitchFamily="18" charset="0"/>
              </a:rPr>
              <a:t>]</a:t>
            </a:r>
          </a:p>
          <a:p>
            <a:pPr lvl="2"/>
            <a:endParaRPr lang="en-US" sz="3000" dirty="0">
              <a:cs typeface="Times New Roman" panose="02020603050405020304" pitchFamily="18" charset="0"/>
            </a:endParaRPr>
          </a:p>
          <a:p>
            <a:pPr lvl="1"/>
            <a:endParaRPr lang="en-US" sz="2600" dirty="0"/>
          </a:p>
        </p:txBody>
      </p:sp>
    </p:spTree>
    <p:extLst>
      <p:ext uri="{BB962C8B-B14F-4D97-AF65-F5344CB8AC3E}">
        <p14:creationId xmlns:p14="http://schemas.microsoft.com/office/powerpoint/2010/main" val="29611602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1320645"/>
          </a:xfrm>
        </p:spPr>
        <p:txBody>
          <a:bodyPr/>
          <a:lstStyle/>
          <a:p>
            <a:r>
              <a:rPr lang="en-US" dirty="0"/>
              <a:t>Important Verses and themes</a:t>
            </a:r>
            <a:br>
              <a:rPr lang="en-US" dirty="0"/>
            </a:br>
            <a:r>
              <a:rPr lang="en-US" dirty="0"/>
              <a:t>-</a:t>
            </a:r>
            <a:r>
              <a:rPr lang="en-US" sz="2400" dirty="0"/>
              <a:t>mankind’s choice</a:t>
            </a:r>
            <a:r>
              <a:rPr lang="en-US" dirty="0"/>
              <a: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905000"/>
            <a:ext cx="10910657" cy="4512578"/>
          </a:xfrm>
        </p:spPr>
        <p:txBody>
          <a:bodyPr>
            <a:normAutofit lnSpcReduction="10000"/>
          </a:bodyPr>
          <a:lstStyle/>
          <a:p>
            <a:r>
              <a:rPr lang="en-US" sz="3600" dirty="0"/>
              <a:t>Humans Have a Choice</a:t>
            </a:r>
          </a:p>
          <a:p>
            <a:pPr lvl="1"/>
            <a:r>
              <a:rPr lang="en-US" sz="3200" dirty="0"/>
              <a:t>How are they going to live out this divine purpose to be fruitful, multiply, rule over, and subdue the Earth? </a:t>
            </a:r>
          </a:p>
          <a:p>
            <a:pPr lvl="1"/>
            <a:r>
              <a:rPr lang="en-US" sz="3200" dirty="0">
                <a:highlight>
                  <a:srgbClr val="FFFF00"/>
                </a:highlight>
              </a:rPr>
              <a:t>Trust God </a:t>
            </a:r>
            <a:r>
              <a:rPr lang="en-US" sz="3200" dirty="0">
                <a:highlight>
                  <a:srgbClr val="FFFF00"/>
                </a:highlight>
                <a:cs typeface="Times New Roman" panose="02020603050405020304" pitchFamily="18" charset="0"/>
              </a:rPr>
              <a:t>↔ Seize Autonomy and Define Good/Evil for Themselves </a:t>
            </a:r>
            <a:r>
              <a:rPr lang="en-US" sz="3200" dirty="0">
                <a:highlight>
                  <a:srgbClr val="FFFF00"/>
                </a:highlight>
              </a:rPr>
              <a:t> </a:t>
            </a:r>
          </a:p>
          <a:p>
            <a:pPr lvl="1"/>
            <a:r>
              <a:rPr lang="en-US" sz="3200" dirty="0">
                <a:cs typeface="Times New Roman" panose="02020603050405020304" pitchFamily="18" charset="0"/>
              </a:rPr>
              <a:t>Tree of Knowledge of Good and Evil </a:t>
            </a:r>
          </a:p>
          <a:p>
            <a:r>
              <a:rPr lang="en-US" sz="3200" dirty="0">
                <a:cs typeface="Times New Roman" panose="02020603050405020304" pitchFamily="18" charset="0"/>
              </a:rPr>
              <a:t>Stakes are High!</a:t>
            </a:r>
          </a:p>
          <a:p>
            <a:pPr lvl="1"/>
            <a:r>
              <a:rPr lang="en-US" sz="3200" dirty="0">
                <a:cs typeface="Times New Roman" panose="02020603050405020304" pitchFamily="18" charset="0"/>
              </a:rPr>
              <a:t>To Rebel Against God ═ Embrace Death </a:t>
            </a:r>
          </a:p>
          <a:p>
            <a:pPr lvl="1"/>
            <a:endParaRPr lang="en-US" sz="2400" dirty="0">
              <a:cs typeface="Times New Roman" panose="02020603050405020304" pitchFamily="18" charset="0"/>
            </a:endParaRPr>
          </a:p>
          <a:p>
            <a:pPr lvl="1"/>
            <a:endParaRPr lang="en-US" sz="2400" dirty="0">
              <a:cs typeface="Times New Roman" panose="02020603050405020304" pitchFamily="18" charset="0"/>
            </a:endParaRPr>
          </a:p>
          <a:p>
            <a:pPr lvl="1"/>
            <a:endParaRPr lang="en-US" sz="2600" dirty="0"/>
          </a:p>
        </p:txBody>
      </p:sp>
    </p:spTree>
    <p:extLst>
      <p:ext uri="{BB962C8B-B14F-4D97-AF65-F5344CB8AC3E}">
        <p14:creationId xmlns:p14="http://schemas.microsoft.com/office/powerpoint/2010/main" val="15352912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1185178"/>
          </a:xfrm>
        </p:spPr>
        <p:txBody>
          <a:bodyPr/>
          <a:lstStyle/>
          <a:p>
            <a:r>
              <a:rPr lang="en-US" dirty="0"/>
              <a:t>Important Verses and themes</a:t>
            </a:r>
            <a:br>
              <a:rPr lang="en-US" dirty="0"/>
            </a:br>
            <a:r>
              <a:rPr lang="en-US" dirty="0"/>
              <a:t>-</a:t>
            </a:r>
            <a:r>
              <a:rPr lang="en-US" sz="2400" dirty="0"/>
              <a:t>Satan’s lie</a:t>
            </a:r>
            <a:r>
              <a:rPr lang="en-US" dirty="0"/>
              <a: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786467"/>
            <a:ext cx="10910657" cy="4631111"/>
          </a:xfrm>
        </p:spPr>
        <p:txBody>
          <a:bodyPr>
            <a:normAutofit fontScale="92500" lnSpcReduction="20000"/>
          </a:bodyPr>
          <a:lstStyle/>
          <a:p>
            <a:r>
              <a:rPr lang="en-US" sz="3200" dirty="0">
                <a:cs typeface="Times New Roman" panose="02020603050405020304" pitchFamily="18" charset="0"/>
              </a:rPr>
              <a:t>Satan Enters Story - Tells a different story about the Tree and mankind's </a:t>
            </a:r>
            <a:r>
              <a:rPr lang="en-US" sz="3200" i="1" dirty="0">
                <a:cs typeface="Times New Roman" panose="02020603050405020304" pitchFamily="18" charset="0"/>
              </a:rPr>
              <a:t>CHOICE</a:t>
            </a:r>
            <a:r>
              <a:rPr lang="en-US" sz="3200" dirty="0">
                <a:cs typeface="Times New Roman" panose="02020603050405020304" pitchFamily="18" charset="0"/>
              </a:rPr>
              <a:t> </a:t>
            </a:r>
          </a:p>
          <a:p>
            <a:r>
              <a:rPr lang="en-US" sz="3200" dirty="0">
                <a:cs typeface="Times New Roman" panose="02020603050405020304" pitchFamily="18" charset="0"/>
              </a:rPr>
              <a:t>Gen. 3:1-6 – </a:t>
            </a:r>
            <a:r>
              <a:rPr lang="en-US" sz="3200" dirty="0"/>
              <a:t>“</a:t>
            </a:r>
            <a:r>
              <a:rPr lang="en-US" sz="3200" b="1" u="sng" dirty="0">
                <a:solidFill>
                  <a:srgbClr val="FF0000"/>
                </a:solidFill>
              </a:rPr>
              <a:t>You surely will not die!</a:t>
            </a:r>
            <a:r>
              <a:rPr lang="en-US" sz="3200" b="1" dirty="0">
                <a:solidFill>
                  <a:srgbClr val="FF0000"/>
                </a:solidFill>
              </a:rPr>
              <a:t>  </a:t>
            </a:r>
            <a:r>
              <a:rPr lang="en-US" sz="3200" dirty="0"/>
              <a:t>For God knows that in the day you eat from it </a:t>
            </a:r>
            <a:r>
              <a:rPr lang="en-US" sz="3200" b="1" u="sng" dirty="0">
                <a:solidFill>
                  <a:srgbClr val="FF0000"/>
                </a:solidFill>
              </a:rPr>
              <a:t>your eyes will be opened</a:t>
            </a:r>
            <a:r>
              <a:rPr lang="en-US" sz="3200" dirty="0"/>
              <a:t>, and </a:t>
            </a:r>
            <a:r>
              <a:rPr lang="en-US" sz="3200" b="1" u="sng" dirty="0">
                <a:solidFill>
                  <a:srgbClr val="FF0000"/>
                </a:solidFill>
              </a:rPr>
              <a:t>you will be like God</a:t>
            </a:r>
            <a:r>
              <a:rPr lang="en-US" sz="3200" dirty="0"/>
              <a:t>, knowing good and evil.”  When the woman saw that the tree was </a:t>
            </a:r>
            <a:r>
              <a:rPr lang="en-US" sz="3200" b="1" u="sng" dirty="0">
                <a:solidFill>
                  <a:srgbClr val="00B0F0"/>
                </a:solidFill>
              </a:rPr>
              <a:t>good for food</a:t>
            </a:r>
            <a:r>
              <a:rPr lang="en-US" sz="3200" dirty="0"/>
              <a:t>, and that it was a </a:t>
            </a:r>
            <a:r>
              <a:rPr lang="en-US" sz="3200" b="1" u="sng" dirty="0">
                <a:solidFill>
                  <a:srgbClr val="00B0F0"/>
                </a:solidFill>
              </a:rPr>
              <a:t>delight to the eyes</a:t>
            </a:r>
            <a:r>
              <a:rPr lang="en-US" sz="3200" dirty="0"/>
              <a:t>, and that the tree was </a:t>
            </a:r>
            <a:r>
              <a:rPr lang="en-US" sz="3200" b="1" u="sng" dirty="0">
                <a:solidFill>
                  <a:srgbClr val="00B0F0"/>
                </a:solidFill>
              </a:rPr>
              <a:t>desirable to make one wise</a:t>
            </a:r>
            <a:r>
              <a:rPr lang="en-US" sz="3200" dirty="0"/>
              <a:t>, she took the fruit and ate; and she gave also to her husband with her, and he ate.”</a:t>
            </a:r>
          </a:p>
          <a:p>
            <a:pPr marL="228600" lvl="1" indent="0">
              <a:buNone/>
            </a:pPr>
            <a:endParaRPr lang="en-US" sz="3200" dirty="0">
              <a:cs typeface="Times New Roman" panose="02020603050405020304" pitchFamily="18" charset="0"/>
            </a:endParaRPr>
          </a:p>
          <a:p>
            <a:r>
              <a:rPr lang="en-US" sz="3200" dirty="0">
                <a:highlight>
                  <a:srgbClr val="FFFF00"/>
                </a:highlight>
                <a:cs typeface="Times New Roman" panose="02020603050405020304" pitchFamily="18" charset="0"/>
              </a:rPr>
              <a:t>Tragic Irony – The humans are ALREADY like God – They were made to reflect God’s image!</a:t>
            </a:r>
          </a:p>
          <a:p>
            <a:endParaRPr lang="en-US" sz="2400" dirty="0">
              <a:cs typeface="Times New Roman" panose="02020603050405020304" pitchFamily="18" charset="0"/>
            </a:endParaRPr>
          </a:p>
          <a:p>
            <a:pPr lvl="1"/>
            <a:endParaRPr lang="en-US" sz="2400" dirty="0">
              <a:cs typeface="Times New Roman" panose="02020603050405020304" pitchFamily="18" charset="0"/>
            </a:endParaRPr>
          </a:p>
          <a:p>
            <a:pPr lvl="1"/>
            <a:endParaRPr lang="en-US" sz="2400" dirty="0">
              <a:cs typeface="Times New Roman" panose="02020603050405020304" pitchFamily="18" charset="0"/>
            </a:endParaRPr>
          </a:p>
          <a:p>
            <a:pPr lvl="1"/>
            <a:endParaRPr lang="en-US" sz="2600" dirty="0"/>
          </a:p>
        </p:txBody>
      </p:sp>
    </p:spTree>
    <p:extLst>
      <p:ext uri="{BB962C8B-B14F-4D97-AF65-F5344CB8AC3E}">
        <p14:creationId xmlns:p14="http://schemas.microsoft.com/office/powerpoint/2010/main" val="10419874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372534"/>
            <a:ext cx="10910657" cy="1168400"/>
          </a:xfrm>
        </p:spPr>
        <p:txBody>
          <a:bodyPr/>
          <a:lstStyle/>
          <a:p>
            <a:r>
              <a:rPr lang="en-US" dirty="0"/>
              <a:t>Important Verses and themes</a:t>
            </a:r>
            <a:br>
              <a:rPr lang="en-US" dirty="0"/>
            </a:br>
            <a:r>
              <a:rPr lang="en-US" dirty="0"/>
              <a:t>-</a:t>
            </a:r>
            <a:r>
              <a:rPr lang="en-US" sz="2400" dirty="0"/>
              <a:t>Tragedy of sin</a:t>
            </a:r>
            <a:r>
              <a:rPr lang="en-US" dirty="0"/>
              <a: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769533"/>
            <a:ext cx="10910657" cy="4648045"/>
          </a:xfrm>
        </p:spPr>
        <p:txBody>
          <a:bodyPr>
            <a:normAutofit fontScale="92500" lnSpcReduction="10000"/>
          </a:bodyPr>
          <a:lstStyle/>
          <a:p>
            <a:r>
              <a:rPr lang="en-US" sz="3200" dirty="0">
                <a:cs typeface="Times New Roman" panose="02020603050405020304" pitchFamily="18" charset="0"/>
              </a:rPr>
              <a:t>Relationships Broken </a:t>
            </a:r>
          </a:p>
          <a:p>
            <a:pPr lvl="1"/>
            <a:r>
              <a:rPr lang="en-US" sz="3200" dirty="0">
                <a:cs typeface="Times New Roman" panose="02020603050405020304" pitchFamily="18" charset="0"/>
              </a:rPr>
              <a:t>Man and Woman (Gen. 3:7) </a:t>
            </a:r>
          </a:p>
          <a:p>
            <a:pPr lvl="1"/>
            <a:r>
              <a:rPr lang="en-US" sz="3200" dirty="0">
                <a:cs typeface="Times New Roman" panose="02020603050405020304" pitchFamily="18" charset="0"/>
              </a:rPr>
              <a:t>Mankind and their Creator (Gen. 3:10)</a:t>
            </a:r>
          </a:p>
          <a:p>
            <a:r>
              <a:rPr lang="en-US" sz="3200" dirty="0">
                <a:cs typeface="Times New Roman" panose="02020603050405020304" pitchFamily="18" charset="0"/>
              </a:rPr>
              <a:t>Purpose on Earth Now Entangled with Hardships from Sin </a:t>
            </a:r>
          </a:p>
          <a:p>
            <a:pPr lvl="1"/>
            <a:r>
              <a:rPr lang="en-US" sz="3200" dirty="0">
                <a:cs typeface="Times New Roman" panose="02020603050405020304" pitchFamily="18" charset="0"/>
              </a:rPr>
              <a:t>Be fruitful, multiply, and fill the earth (Gen. 1:28) ↔ Woman’s Pain (3:16) </a:t>
            </a:r>
          </a:p>
          <a:p>
            <a:pPr lvl="1"/>
            <a:r>
              <a:rPr lang="en-US" sz="3200" dirty="0">
                <a:cs typeface="Times New Roman" panose="02020603050405020304" pitchFamily="18" charset="0"/>
              </a:rPr>
              <a:t>Subdue the Earth (Gen. 1:28) ↔ Cursed Ground (3:17-19)</a:t>
            </a:r>
          </a:p>
          <a:p>
            <a:r>
              <a:rPr lang="en-US" sz="3200" dirty="0">
                <a:cs typeface="Times New Roman" panose="02020603050405020304" pitchFamily="18" charset="0"/>
              </a:rPr>
              <a:t>Death (Gen. 3:19; 22-23)</a:t>
            </a:r>
          </a:p>
          <a:p>
            <a:pPr marL="0" indent="0">
              <a:buNone/>
            </a:pPr>
            <a:r>
              <a:rPr lang="en-US" sz="2400" dirty="0">
                <a:cs typeface="Times New Roman" panose="02020603050405020304" pitchFamily="18" charset="0"/>
              </a:rPr>
              <a:t>   </a:t>
            </a:r>
          </a:p>
          <a:p>
            <a:pPr lvl="1"/>
            <a:endParaRPr lang="en-US" sz="2400" dirty="0">
              <a:cs typeface="Times New Roman" panose="02020603050405020304" pitchFamily="18" charset="0"/>
            </a:endParaRPr>
          </a:p>
          <a:p>
            <a:pPr lvl="1"/>
            <a:endParaRPr lang="en-US" sz="2400" dirty="0">
              <a:cs typeface="Times New Roman" panose="02020603050405020304" pitchFamily="18" charset="0"/>
            </a:endParaRPr>
          </a:p>
          <a:p>
            <a:pPr lvl="1"/>
            <a:endParaRPr lang="en-US" sz="2600" dirty="0"/>
          </a:p>
        </p:txBody>
      </p:sp>
    </p:spTree>
    <p:extLst>
      <p:ext uri="{BB962C8B-B14F-4D97-AF65-F5344CB8AC3E}">
        <p14:creationId xmlns:p14="http://schemas.microsoft.com/office/powerpoint/2010/main" val="9594797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1058178"/>
          </a:xfrm>
        </p:spPr>
        <p:txBody>
          <a:bodyPr>
            <a:normAutofit fontScale="90000"/>
          </a:bodyPr>
          <a:lstStyle/>
          <a:p>
            <a:r>
              <a:rPr lang="en-US" dirty="0"/>
              <a:t>Important Verses and themes</a:t>
            </a:r>
            <a:br>
              <a:rPr lang="en-US" dirty="0"/>
            </a:br>
            <a:r>
              <a:rPr lang="en-US" dirty="0"/>
              <a:t>-</a:t>
            </a:r>
            <a:r>
              <a:rPr lang="en-US" sz="2400" dirty="0"/>
              <a:t>wounded victor</a:t>
            </a:r>
            <a:r>
              <a:rPr lang="en-US" dirty="0"/>
              <a: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693333"/>
            <a:ext cx="10910657" cy="4724245"/>
          </a:xfrm>
        </p:spPr>
        <p:txBody>
          <a:bodyPr>
            <a:normAutofit lnSpcReduction="10000"/>
          </a:bodyPr>
          <a:lstStyle/>
          <a:p>
            <a:r>
              <a:rPr lang="en-US" sz="3200" dirty="0">
                <a:cs typeface="Times New Roman" panose="02020603050405020304" pitchFamily="18" charset="0"/>
              </a:rPr>
              <a:t>Despite apparent victory – Satan is destined to be defeated (Gen. 3:14-15)</a:t>
            </a:r>
          </a:p>
          <a:p>
            <a:r>
              <a:rPr lang="en-US" sz="3200" dirty="0">
                <a:cs typeface="Times New Roman" panose="02020603050405020304" pitchFamily="18" charset="0"/>
              </a:rPr>
              <a:t>Wounded Victor Prophecy </a:t>
            </a:r>
          </a:p>
          <a:p>
            <a:pPr lvl="1"/>
            <a:r>
              <a:rPr lang="en-US" sz="3200" dirty="0">
                <a:cs typeface="Times New Roman" panose="02020603050405020304" pitchFamily="18" charset="0"/>
              </a:rPr>
              <a:t>Seed (Descendant) will come from woman who will deliver a lethal strike to the snake’s head </a:t>
            </a:r>
          </a:p>
          <a:p>
            <a:pPr lvl="1"/>
            <a:r>
              <a:rPr lang="en-US" sz="3200" dirty="0">
                <a:cs typeface="Times New Roman" panose="02020603050405020304" pitchFamily="18" charset="0"/>
              </a:rPr>
              <a:t>Victory will come at great cost – Snake will deliver a lethal strike to the descendant’s heel as it is being crushed </a:t>
            </a:r>
          </a:p>
          <a:p>
            <a:r>
              <a:rPr lang="en-US" sz="3200" dirty="0">
                <a:highlight>
                  <a:srgbClr val="FFFF00"/>
                </a:highlight>
                <a:cs typeface="Times New Roman" panose="02020603050405020304" pitchFamily="18" charset="0"/>
              </a:rPr>
              <a:t>God’s Immediate Response is one of Grace and Mercy </a:t>
            </a:r>
          </a:p>
          <a:p>
            <a:pPr marL="0" indent="0">
              <a:buNone/>
            </a:pPr>
            <a:r>
              <a:rPr lang="en-US" sz="2400" dirty="0">
                <a:cs typeface="Times New Roman" panose="02020603050405020304" pitchFamily="18" charset="0"/>
              </a:rPr>
              <a:t>   </a:t>
            </a:r>
          </a:p>
          <a:p>
            <a:pPr lvl="1"/>
            <a:endParaRPr lang="en-US" sz="2400" dirty="0">
              <a:cs typeface="Times New Roman" panose="02020603050405020304" pitchFamily="18" charset="0"/>
            </a:endParaRPr>
          </a:p>
          <a:p>
            <a:pPr lvl="1"/>
            <a:endParaRPr lang="en-US" sz="2400" dirty="0">
              <a:cs typeface="Times New Roman" panose="02020603050405020304" pitchFamily="18" charset="0"/>
            </a:endParaRPr>
          </a:p>
          <a:p>
            <a:pPr lvl="1"/>
            <a:endParaRPr lang="en-US" sz="2600" dirty="0"/>
          </a:p>
        </p:txBody>
      </p:sp>
    </p:spTree>
    <p:extLst>
      <p:ext uri="{BB962C8B-B14F-4D97-AF65-F5344CB8AC3E}">
        <p14:creationId xmlns:p14="http://schemas.microsoft.com/office/powerpoint/2010/main" val="4013500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a:bodyPr>
          <a:lstStyle/>
          <a:p>
            <a:r>
              <a:rPr lang="en-US" sz="4000" b="1" dirty="0">
                <a:solidFill>
                  <a:schemeClr val="tx1"/>
                </a:solidFill>
              </a:rPr>
              <a:t>Trust + submit to God’s will</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355600" y="1490462"/>
            <a:ext cx="11277600" cy="5044264"/>
          </a:xfrm>
        </p:spPr>
        <p:txBody>
          <a:bodyPr>
            <a:normAutofit/>
          </a:bodyPr>
          <a:lstStyle/>
          <a:p>
            <a:pPr lvl="1"/>
            <a:r>
              <a:rPr lang="en-US" sz="3600" dirty="0"/>
              <a:t>How might understanding God’s promise and providence impact the way we navigate challenges in our lives today?</a:t>
            </a:r>
          </a:p>
          <a:p>
            <a:pPr lvl="1"/>
            <a:endParaRPr lang="en-US" sz="3600" dirty="0"/>
          </a:p>
          <a:p>
            <a:pPr lvl="1"/>
            <a:r>
              <a:rPr lang="en-US" sz="3600" dirty="0"/>
              <a:t>He asks man to trust Him – moment by moment </a:t>
            </a:r>
          </a:p>
          <a:p>
            <a:pPr lvl="1"/>
            <a:r>
              <a:rPr lang="en-US" sz="3600" dirty="0"/>
              <a:t>God’s Children KNOW His Promises will be Fulfilled.</a:t>
            </a:r>
          </a:p>
          <a:p>
            <a:pPr lvl="2"/>
            <a:r>
              <a:rPr lang="en-US" sz="3600" dirty="0"/>
              <a:t>Examples From our Genesis Study</a:t>
            </a:r>
          </a:p>
          <a:p>
            <a:pPr lvl="2"/>
            <a:endParaRPr lang="en-US" sz="3200" dirty="0"/>
          </a:p>
          <a:p>
            <a:pPr lvl="1"/>
            <a:endParaRPr lang="en-US" sz="3200" dirty="0"/>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1805112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17470892-C2E7-B1D7-4D6E-67A45936AAAB}"/>
              </a:ext>
            </a:extLst>
          </p:cNvPr>
          <p:cNvSpPr>
            <a:spLocks noGrp="1"/>
          </p:cNvSpPr>
          <p:nvPr>
            <p:ph sz="half" idx="2"/>
          </p:nvPr>
        </p:nvSpPr>
        <p:spPr>
          <a:xfrm>
            <a:off x="533399" y="1608667"/>
            <a:ext cx="5477932" cy="4775200"/>
          </a:xfrm>
          <a:ln w="15875">
            <a:solidFill>
              <a:schemeClr val="tx1"/>
            </a:solidFill>
          </a:ln>
        </p:spPr>
        <p:txBody>
          <a:bodyPr>
            <a:normAutofit fontScale="92500" lnSpcReduction="10000"/>
          </a:bodyPr>
          <a:lstStyle/>
          <a:p>
            <a:r>
              <a:rPr lang="en-US" sz="3800" dirty="0">
                <a:effectLst>
                  <a:glow rad="127000">
                    <a:srgbClr val="FFFF00"/>
                  </a:glow>
                </a:effectLst>
              </a:rPr>
              <a:t>Noah Warned/Promised</a:t>
            </a:r>
          </a:p>
          <a:p>
            <a:pPr lvl="1"/>
            <a:r>
              <a:rPr lang="en-US" sz="3400" dirty="0">
                <a:effectLst>
                  <a:glow rad="127000">
                    <a:srgbClr val="FFFF00"/>
                  </a:glow>
                </a:effectLst>
              </a:rPr>
              <a:t>6:13-14</a:t>
            </a:r>
          </a:p>
          <a:p>
            <a:r>
              <a:rPr lang="en-US" sz="3800" dirty="0">
                <a:effectLst>
                  <a:glow rad="127000">
                    <a:srgbClr val="FFFF00"/>
                  </a:glow>
                </a:effectLst>
              </a:rPr>
              <a:t>Noah’s Response</a:t>
            </a:r>
          </a:p>
          <a:p>
            <a:pPr lvl="1"/>
            <a:r>
              <a:rPr lang="en-US" sz="3400" dirty="0">
                <a:effectLst>
                  <a:glow rad="127000">
                    <a:srgbClr val="FFFF00"/>
                  </a:glow>
                </a:effectLst>
              </a:rPr>
              <a:t>6:22</a:t>
            </a:r>
          </a:p>
          <a:p>
            <a:r>
              <a:rPr lang="en-US" sz="3800" dirty="0">
                <a:effectLst>
                  <a:glow rad="127000">
                    <a:srgbClr val="FF0000">
                      <a:alpha val="35000"/>
                    </a:srgbClr>
                  </a:glow>
                </a:effectLst>
              </a:rPr>
              <a:t>Abram Called Forth</a:t>
            </a:r>
          </a:p>
          <a:p>
            <a:pPr lvl="1"/>
            <a:r>
              <a:rPr lang="en-US" sz="3600" dirty="0">
                <a:effectLst>
                  <a:glow rad="127000">
                    <a:srgbClr val="FF0000">
                      <a:alpha val="35000"/>
                    </a:srgbClr>
                  </a:glow>
                </a:effectLst>
                <a:cs typeface="Times New Roman" panose="02020603050405020304" pitchFamily="18" charset="0"/>
              </a:rPr>
              <a:t>12:1 </a:t>
            </a:r>
          </a:p>
          <a:p>
            <a:r>
              <a:rPr lang="en-US" sz="3800" dirty="0">
                <a:effectLst>
                  <a:glow rad="127000">
                    <a:srgbClr val="FF0000">
                      <a:alpha val="35000"/>
                    </a:srgbClr>
                  </a:glow>
                </a:effectLst>
              </a:rPr>
              <a:t>Abram’s Response </a:t>
            </a:r>
          </a:p>
          <a:p>
            <a:pPr lvl="1"/>
            <a:r>
              <a:rPr lang="en-US" sz="3400" dirty="0">
                <a:effectLst>
                  <a:glow rad="127000">
                    <a:srgbClr val="FF0000">
                      <a:alpha val="35000"/>
                    </a:srgbClr>
                  </a:glow>
                </a:effectLst>
                <a:cs typeface="Times New Roman" panose="02020603050405020304" pitchFamily="18" charset="0"/>
              </a:rPr>
              <a:t>12:4</a:t>
            </a:r>
            <a:endParaRPr lang="en-US" sz="3400" dirty="0">
              <a:effectLst>
                <a:glow rad="127000">
                  <a:srgbClr val="FF0000">
                    <a:alpha val="35000"/>
                  </a:srgbClr>
                </a:glow>
              </a:effectLst>
            </a:endParaRPr>
          </a:p>
          <a:p>
            <a:pPr lvl="2"/>
            <a:endParaRPr lang="en-US" sz="3200" dirty="0"/>
          </a:p>
          <a:p>
            <a:pPr lvl="1"/>
            <a:endParaRPr lang="en-US" sz="3200" dirty="0"/>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
        <p:nvSpPr>
          <p:cNvPr id="7" name="Content Placeholder 6">
            <a:extLst>
              <a:ext uri="{FF2B5EF4-FFF2-40B4-BE49-F238E27FC236}">
                <a16:creationId xmlns:a16="http://schemas.microsoft.com/office/drawing/2014/main" id="{6D74F261-5990-BCA0-C64A-240B7D014AE0}"/>
              </a:ext>
            </a:extLst>
          </p:cNvPr>
          <p:cNvSpPr>
            <a:spLocks noGrp="1"/>
          </p:cNvSpPr>
          <p:nvPr>
            <p:ph sz="quarter" idx="4"/>
          </p:nvPr>
        </p:nvSpPr>
        <p:spPr>
          <a:xfrm>
            <a:off x="6096001" y="1608667"/>
            <a:ext cx="5477932" cy="4842933"/>
          </a:xfrm>
          <a:ln w="15875">
            <a:solidFill>
              <a:schemeClr val="tx1"/>
            </a:solidFill>
          </a:ln>
        </p:spPr>
        <p:txBody>
          <a:bodyPr>
            <a:normAutofit fontScale="92500" lnSpcReduction="10000"/>
          </a:bodyPr>
          <a:lstStyle/>
          <a:p>
            <a:pPr lvl="1"/>
            <a:r>
              <a:rPr lang="en-US" sz="3800" dirty="0">
                <a:effectLst>
                  <a:glow rad="127000">
                    <a:schemeClr val="accent3">
                      <a:lumMod val="60000"/>
                      <a:lumOff val="40000"/>
                      <a:alpha val="49000"/>
                    </a:schemeClr>
                  </a:glow>
                </a:effectLst>
              </a:rPr>
              <a:t>Isaac Submits </a:t>
            </a:r>
          </a:p>
          <a:p>
            <a:pPr lvl="2"/>
            <a:r>
              <a:rPr lang="en-US" sz="3800" dirty="0">
                <a:effectLst>
                  <a:glow rad="127000">
                    <a:schemeClr val="accent3">
                      <a:lumMod val="60000"/>
                      <a:lumOff val="40000"/>
                      <a:alpha val="49000"/>
                    </a:schemeClr>
                  </a:glow>
                </a:effectLst>
              </a:rPr>
              <a:t>22:7</a:t>
            </a:r>
          </a:p>
          <a:p>
            <a:pPr lvl="1"/>
            <a:r>
              <a:rPr lang="en-US" sz="3800" dirty="0">
                <a:effectLst>
                  <a:glow rad="127000">
                    <a:srgbClr val="00B0F0">
                      <a:alpha val="35000"/>
                    </a:srgbClr>
                  </a:glow>
                </a:effectLst>
              </a:rPr>
              <a:t>Jacob Promised  </a:t>
            </a:r>
          </a:p>
          <a:p>
            <a:pPr lvl="2"/>
            <a:r>
              <a:rPr lang="en-US" sz="3800" dirty="0">
                <a:effectLst>
                  <a:glow rad="127000">
                    <a:srgbClr val="00B0F0">
                      <a:alpha val="35000"/>
                    </a:srgbClr>
                  </a:glow>
                </a:effectLst>
                <a:cs typeface="Times New Roman" panose="02020603050405020304" pitchFamily="18" charset="0"/>
              </a:rPr>
              <a:t>28:15</a:t>
            </a:r>
          </a:p>
          <a:p>
            <a:pPr lvl="1"/>
            <a:r>
              <a:rPr lang="en-US" sz="3800" dirty="0">
                <a:effectLst>
                  <a:glow rad="127000">
                    <a:srgbClr val="00B0F0">
                      <a:alpha val="35000"/>
                    </a:srgbClr>
                  </a:glow>
                </a:effectLst>
                <a:cs typeface="Times New Roman" panose="02020603050405020304" pitchFamily="18" charset="0"/>
              </a:rPr>
              <a:t>Jacob’s </a:t>
            </a:r>
            <a:r>
              <a:rPr lang="en-US" sz="3800" dirty="0">
                <a:effectLst>
                  <a:glow rad="127000">
                    <a:srgbClr val="00B0F0">
                      <a:alpha val="35000"/>
                    </a:srgbClr>
                  </a:glow>
                </a:effectLst>
              </a:rPr>
              <a:t>Response</a:t>
            </a:r>
          </a:p>
          <a:p>
            <a:pPr lvl="2"/>
            <a:r>
              <a:rPr lang="en-US" sz="3800" dirty="0">
                <a:effectLst>
                  <a:glow rad="127000">
                    <a:srgbClr val="00B0F0">
                      <a:alpha val="35000"/>
                    </a:srgbClr>
                  </a:glow>
                </a:effectLst>
                <a:cs typeface="Times New Roman" panose="02020603050405020304" pitchFamily="18" charset="0"/>
              </a:rPr>
              <a:t>28:16</a:t>
            </a:r>
            <a:endParaRPr lang="en-US" sz="3800" dirty="0">
              <a:effectLst>
                <a:glow rad="127000">
                  <a:srgbClr val="00B0F0">
                    <a:alpha val="35000"/>
                  </a:srgbClr>
                </a:glow>
              </a:effectLst>
            </a:endParaRPr>
          </a:p>
          <a:p>
            <a:pPr lvl="1"/>
            <a:r>
              <a:rPr lang="en-US" sz="3800" dirty="0">
                <a:effectLst>
                  <a:glow rad="127000">
                    <a:srgbClr val="FFC000">
                      <a:alpha val="34000"/>
                    </a:srgbClr>
                  </a:glow>
                </a:effectLst>
              </a:rPr>
              <a:t>Joseph Submits – 50:20-21</a:t>
            </a:r>
          </a:p>
          <a:p>
            <a:endParaRPr lang="en-US" dirty="0"/>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533399" y="321733"/>
            <a:ext cx="11108267" cy="1049867"/>
          </a:xfrm>
          <a:solidFill>
            <a:srgbClr val="FFFFFF">
              <a:alpha val="10000"/>
            </a:srgbClr>
          </a:solidFill>
          <a:ln>
            <a:solidFill>
              <a:schemeClr val="tx1"/>
            </a:solidFill>
          </a:ln>
        </p:spPr>
        <p:txBody>
          <a:bodyPr>
            <a:normAutofit/>
          </a:bodyPr>
          <a:lstStyle/>
          <a:p>
            <a:r>
              <a:rPr lang="en-US" sz="4000" b="1" dirty="0">
                <a:solidFill>
                  <a:schemeClr val="tx1"/>
                </a:solidFill>
              </a:rPr>
              <a:t>Trust + submit to God’s will</a:t>
            </a:r>
            <a:endParaRPr lang="en-US" sz="4800" b="1" dirty="0">
              <a:solidFill>
                <a:schemeClr val="tx1"/>
              </a:solidFill>
            </a:endParaRPr>
          </a:p>
        </p:txBody>
      </p:sp>
    </p:spTree>
    <p:extLst>
      <p:ext uri="{BB962C8B-B14F-4D97-AF65-F5344CB8AC3E}">
        <p14:creationId xmlns:p14="http://schemas.microsoft.com/office/powerpoint/2010/main" val="1587573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500"/>
                                        <p:tgtEl>
                                          <p:spTgt spid="2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fade">
                                      <p:cBhvr>
                                        <p:cTn id="13" dur="500"/>
                                        <p:tgtEl>
                                          <p:spTgt spid="2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3" end="3"/>
                                            </p:txEl>
                                          </p:spTgt>
                                        </p:tgtEl>
                                        <p:attrNameLst>
                                          <p:attrName>style.visibility</p:attrName>
                                        </p:attrNameLst>
                                      </p:cBhvr>
                                      <p:to>
                                        <p:strVal val="visible"/>
                                      </p:to>
                                    </p:set>
                                    <p:animEffect transition="in" filter="fade">
                                      <p:cBhvr>
                                        <p:cTn id="16" dur="500"/>
                                        <p:tgtEl>
                                          <p:spTgt spid="2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500"/>
                                        <p:tgtEl>
                                          <p:spTgt spid="2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xEl>
                                              <p:pRg st="5" end="5"/>
                                            </p:txEl>
                                          </p:spTgt>
                                        </p:tgtEl>
                                        <p:attrNameLst>
                                          <p:attrName>style.visibility</p:attrName>
                                        </p:attrNameLst>
                                      </p:cBhvr>
                                      <p:to>
                                        <p:strVal val="visible"/>
                                      </p:to>
                                    </p:set>
                                    <p:animEffect transition="in" filter="fade">
                                      <p:cBhvr>
                                        <p:cTn id="24" dur="500"/>
                                        <p:tgtEl>
                                          <p:spTgt spid="2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fade">
                                      <p:cBhvr>
                                        <p:cTn id="27" dur="500"/>
                                        <p:tgtEl>
                                          <p:spTgt spid="2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xEl>
                                              <p:pRg st="7" end="7"/>
                                            </p:txEl>
                                          </p:spTgt>
                                        </p:tgtEl>
                                        <p:attrNameLst>
                                          <p:attrName>style.visibility</p:attrName>
                                        </p:attrNameLst>
                                      </p:cBhvr>
                                      <p:to>
                                        <p:strVal val="visible"/>
                                      </p:to>
                                    </p:set>
                                    <p:animEffect transition="in" filter="fade">
                                      <p:cBhvr>
                                        <p:cTn id="30" dur="500"/>
                                        <p:tgtEl>
                                          <p:spTgt spid="21">
                                            <p:txEl>
                                              <p:pRg st="7" end="7"/>
                                            </p:txEl>
                                          </p:spTgt>
                                        </p:tgtEl>
                                      </p:cBhvr>
                                    </p:animEffect>
                                  </p:childTnLst>
                                </p:cTn>
                              </p:par>
                              <p:par>
                                <p:cTn id="31" presetID="9" presetClass="emph" presetSubtype="0" nodeType="withEffect">
                                  <p:stCondLst>
                                    <p:cond delay="0"/>
                                  </p:stCondLst>
                                  <p:childTnLst>
                                    <p:set>
                                      <p:cBhvr>
                                        <p:cTn id="32" dur="indefinite"/>
                                        <p:tgtEl>
                                          <p:spTgt spid="21">
                                            <p:txEl>
                                              <p:pRg st="0" end="0"/>
                                            </p:txEl>
                                          </p:spTgt>
                                        </p:tgtEl>
                                        <p:attrNameLst>
                                          <p:attrName>style.opacity</p:attrName>
                                        </p:attrNameLst>
                                      </p:cBhvr>
                                      <p:to>
                                        <p:strVal val="0.5"/>
                                      </p:to>
                                    </p:set>
                                    <p:animEffect filter="image" prLst="opacity: 0.5">
                                      <p:cBhvr rctx="IE">
                                        <p:cTn id="33" dur="indefinite"/>
                                        <p:tgtEl>
                                          <p:spTgt spid="21">
                                            <p:txEl>
                                              <p:pRg st="0" end="0"/>
                                            </p:txEl>
                                          </p:spTgt>
                                        </p:tgtEl>
                                      </p:cBhvr>
                                    </p:animEffect>
                                  </p:childTnLst>
                                </p:cTn>
                              </p:par>
                              <p:par>
                                <p:cTn id="34" presetID="9" presetClass="emph" presetSubtype="0" nodeType="withEffect">
                                  <p:stCondLst>
                                    <p:cond delay="0"/>
                                  </p:stCondLst>
                                  <p:childTnLst>
                                    <p:set>
                                      <p:cBhvr>
                                        <p:cTn id="35" dur="indefinite"/>
                                        <p:tgtEl>
                                          <p:spTgt spid="21">
                                            <p:txEl>
                                              <p:pRg st="1" end="1"/>
                                            </p:txEl>
                                          </p:spTgt>
                                        </p:tgtEl>
                                        <p:attrNameLst>
                                          <p:attrName>style.opacity</p:attrName>
                                        </p:attrNameLst>
                                      </p:cBhvr>
                                      <p:to>
                                        <p:strVal val="0.5"/>
                                      </p:to>
                                    </p:set>
                                    <p:animEffect filter="image" prLst="opacity: 0.5">
                                      <p:cBhvr rctx="IE">
                                        <p:cTn id="36" dur="indefinite"/>
                                        <p:tgtEl>
                                          <p:spTgt spid="21">
                                            <p:txEl>
                                              <p:pRg st="1" end="1"/>
                                            </p:txEl>
                                          </p:spTgt>
                                        </p:tgtEl>
                                      </p:cBhvr>
                                    </p:animEffect>
                                  </p:childTnLst>
                                </p:cTn>
                              </p:par>
                              <p:par>
                                <p:cTn id="37" presetID="9" presetClass="emph" presetSubtype="0" nodeType="withEffect">
                                  <p:stCondLst>
                                    <p:cond delay="0"/>
                                  </p:stCondLst>
                                  <p:childTnLst>
                                    <p:set>
                                      <p:cBhvr>
                                        <p:cTn id="38" dur="indefinite"/>
                                        <p:tgtEl>
                                          <p:spTgt spid="21">
                                            <p:txEl>
                                              <p:pRg st="2" end="2"/>
                                            </p:txEl>
                                          </p:spTgt>
                                        </p:tgtEl>
                                        <p:attrNameLst>
                                          <p:attrName>style.opacity</p:attrName>
                                        </p:attrNameLst>
                                      </p:cBhvr>
                                      <p:to>
                                        <p:strVal val="0.5"/>
                                      </p:to>
                                    </p:set>
                                    <p:animEffect filter="image" prLst="opacity: 0.5">
                                      <p:cBhvr rctx="IE">
                                        <p:cTn id="39" dur="indefinite"/>
                                        <p:tgtEl>
                                          <p:spTgt spid="21">
                                            <p:txEl>
                                              <p:pRg st="2" end="2"/>
                                            </p:txEl>
                                          </p:spTgt>
                                        </p:tgtEl>
                                      </p:cBhvr>
                                    </p:animEffect>
                                  </p:childTnLst>
                                </p:cTn>
                              </p:par>
                              <p:par>
                                <p:cTn id="40" presetID="9" presetClass="emph" presetSubtype="0" nodeType="withEffect">
                                  <p:stCondLst>
                                    <p:cond delay="0"/>
                                  </p:stCondLst>
                                  <p:childTnLst>
                                    <p:set>
                                      <p:cBhvr>
                                        <p:cTn id="41" dur="indefinite"/>
                                        <p:tgtEl>
                                          <p:spTgt spid="21">
                                            <p:txEl>
                                              <p:pRg st="3" end="3"/>
                                            </p:txEl>
                                          </p:spTgt>
                                        </p:tgtEl>
                                        <p:attrNameLst>
                                          <p:attrName>style.opacity</p:attrName>
                                        </p:attrNameLst>
                                      </p:cBhvr>
                                      <p:to>
                                        <p:strVal val="0.5"/>
                                      </p:to>
                                    </p:set>
                                    <p:animEffect filter="image" prLst="opacity: 0.5">
                                      <p:cBhvr rctx="IE">
                                        <p:cTn id="42" dur="indefinite"/>
                                        <p:tgtEl>
                                          <p:spTgt spid="2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500"/>
                                        <p:tgtEl>
                                          <p:spTgt spid="7">
                                            <p:txEl>
                                              <p:pRg st="1" end="1"/>
                                            </p:txEl>
                                          </p:spTgt>
                                        </p:tgtEl>
                                      </p:cBhvr>
                                    </p:animEffect>
                                  </p:childTnLst>
                                </p:cTn>
                              </p:par>
                              <p:par>
                                <p:cTn id="51" presetID="9" presetClass="emph" presetSubtype="0" nodeType="withEffect">
                                  <p:stCondLst>
                                    <p:cond delay="0"/>
                                  </p:stCondLst>
                                  <p:childTnLst>
                                    <p:set>
                                      <p:cBhvr>
                                        <p:cTn id="52" dur="indefinite"/>
                                        <p:tgtEl>
                                          <p:spTgt spid="21">
                                            <p:txEl>
                                              <p:pRg st="4" end="4"/>
                                            </p:txEl>
                                          </p:spTgt>
                                        </p:tgtEl>
                                        <p:attrNameLst>
                                          <p:attrName>style.opacity</p:attrName>
                                        </p:attrNameLst>
                                      </p:cBhvr>
                                      <p:to>
                                        <p:strVal val="0.5"/>
                                      </p:to>
                                    </p:set>
                                    <p:animEffect filter="image" prLst="opacity: 0.5">
                                      <p:cBhvr rctx="IE">
                                        <p:cTn id="53" dur="indefinite"/>
                                        <p:tgtEl>
                                          <p:spTgt spid="21">
                                            <p:txEl>
                                              <p:pRg st="4" end="4"/>
                                            </p:txEl>
                                          </p:spTgt>
                                        </p:tgtEl>
                                      </p:cBhvr>
                                    </p:animEffect>
                                  </p:childTnLst>
                                </p:cTn>
                              </p:par>
                              <p:par>
                                <p:cTn id="54" presetID="9" presetClass="emph" presetSubtype="0" nodeType="withEffect">
                                  <p:stCondLst>
                                    <p:cond delay="0"/>
                                  </p:stCondLst>
                                  <p:childTnLst>
                                    <p:set>
                                      <p:cBhvr>
                                        <p:cTn id="55" dur="indefinite"/>
                                        <p:tgtEl>
                                          <p:spTgt spid="21">
                                            <p:txEl>
                                              <p:pRg st="5" end="5"/>
                                            </p:txEl>
                                          </p:spTgt>
                                        </p:tgtEl>
                                        <p:attrNameLst>
                                          <p:attrName>style.opacity</p:attrName>
                                        </p:attrNameLst>
                                      </p:cBhvr>
                                      <p:to>
                                        <p:strVal val="0.5"/>
                                      </p:to>
                                    </p:set>
                                    <p:animEffect filter="image" prLst="opacity: 0.5">
                                      <p:cBhvr rctx="IE">
                                        <p:cTn id="56" dur="indefinite"/>
                                        <p:tgtEl>
                                          <p:spTgt spid="21">
                                            <p:txEl>
                                              <p:pRg st="5" end="5"/>
                                            </p:txEl>
                                          </p:spTgt>
                                        </p:tgtEl>
                                      </p:cBhvr>
                                    </p:animEffect>
                                  </p:childTnLst>
                                </p:cTn>
                              </p:par>
                              <p:par>
                                <p:cTn id="57" presetID="9" presetClass="emph" presetSubtype="0" nodeType="withEffect">
                                  <p:stCondLst>
                                    <p:cond delay="0"/>
                                  </p:stCondLst>
                                  <p:childTnLst>
                                    <p:set>
                                      <p:cBhvr>
                                        <p:cTn id="58" dur="indefinite"/>
                                        <p:tgtEl>
                                          <p:spTgt spid="21">
                                            <p:txEl>
                                              <p:pRg st="6" end="6"/>
                                            </p:txEl>
                                          </p:spTgt>
                                        </p:tgtEl>
                                        <p:attrNameLst>
                                          <p:attrName>style.opacity</p:attrName>
                                        </p:attrNameLst>
                                      </p:cBhvr>
                                      <p:to>
                                        <p:strVal val="0.5"/>
                                      </p:to>
                                    </p:set>
                                    <p:animEffect filter="image" prLst="opacity: 0.5">
                                      <p:cBhvr rctx="IE">
                                        <p:cTn id="59" dur="indefinite"/>
                                        <p:tgtEl>
                                          <p:spTgt spid="21">
                                            <p:txEl>
                                              <p:pRg st="6" end="6"/>
                                            </p:txEl>
                                          </p:spTgt>
                                        </p:tgtEl>
                                      </p:cBhvr>
                                    </p:animEffect>
                                  </p:childTnLst>
                                </p:cTn>
                              </p:par>
                              <p:par>
                                <p:cTn id="60" presetID="9" presetClass="emph" presetSubtype="0" nodeType="withEffect">
                                  <p:stCondLst>
                                    <p:cond delay="0"/>
                                  </p:stCondLst>
                                  <p:childTnLst>
                                    <p:set>
                                      <p:cBhvr>
                                        <p:cTn id="61" dur="indefinite"/>
                                        <p:tgtEl>
                                          <p:spTgt spid="21">
                                            <p:txEl>
                                              <p:pRg st="7" end="7"/>
                                            </p:txEl>
                                          </p:spTgt>
                                        </p:tgtEl>
                                        <p:attrNameLst>
                                          <p:attrName>style.opacity</p:attrName>
                                        </p:attrNameLst>
                                      </p:cBhvr>
                                      <p:to>
                                        <p:strVal val="0.5"/>
                                      </p:to>
                                    </p:set>
                                    <p:animEffect filter="image" prLst="opacity: 0.5">
                                      <p:cBhvr rctx="IE">
                                        <p:cTn id="62" dur="indefinite"/>
                                        <p:tgtEl>
                                          <p:spTgt spid="2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fade">
                                      <p:cBhvr>
                                        <p:cTn id="67" dur="500"/>
                                        <p:tgtEl>
                                          <p:spTgt spid="7">
                                            <p:txEl>
                                              <p:pRg st="2" end="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fade">
                                      <p:cBhvr>
                                        <p:cTn id="70" dur="500"/>
                                        <p:tgtEl>
                                          <p:spTgt spid="7">
                                            <p:txEl>
                                              <p:pRg st="3" end="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500"/>
                                        <p:tgtEl>
                                          <p:spTgt spid="7">
                                            <p:txEl>
                                              <p:pRg st="4" end="4"/>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7">
                                            <p:txEl>
                                              <p:pRg st="5" end="5"/>
                                            </p:txEl>
                                          </p:spTgt>
                                        </p:tgtEl>
                                        <p:attrNameLst>
                                          <p:attrName>style.visibility</p:attrName>
                                        </p:attrNameLst>
                                      </p:cBhvr>
                                      <p:to>
                                        <p:strVal val="visible"/>
                                      </p:to>
                                    </p:set>
                                    <p:animEffect transition="in" filter="fade">
                                      <p:cBhvr>
                                        <p:cTn id="76" dur="500"/>
                                        <p:tgtEl>
                                          <p:spTgt spid="7">
                                            <p:txEl>
                                              <p:pRg st="5" end="5"/>
                                            </p:txEl>
                                          </p:spTgt>
                                        </p:tgtEl>
                                      </p:cBhvr>
                                    </p:animEffect>
                                  </p:childTnLst>
                                </p:cTn>
                              </p:par>
                              <p:par>
                                <p:cTn id="77" presetID="9" presetClass="emph" presetSubtype="0" nodeType="withEffect">
                                  <p:stCondLst>
                                    <p:cond delay="0"/>
                                  </p:stCondLst>
                                  <p:childTnLst>
                                    <p:set>
                                      <p:cBhvr>
                                        <p:cTn id="78" dur="indefinite"/>
                                        <p:tgtEl>
                                          <p:spTgt spid="7">
                                            <p:txEl>
                                              <p:pRg st="0" end="0"/>
                                            </p:txEl>
                                          </p:spTgt>
                                        </p:tgtEl>
                                        <p:attrNameLst>
                                          <p:attrName>style.opacity</p:attrName>
                                        </p:attrNameLst>
                                      </p:cBhvr>
                                      <p:to>
                                        <p:strVal val="0.5"/>
                                      </p:to>
                                    </p:set>
                                    <p:animEffect filter="image" prLst="opacity: 0.5">
                                      <p:cBhvr rctx="IE">
                                        <p:cTn id="79" dur="indefinite"/>
                                        <p:tgtEl>
                                          <p:spTgt spid="7">
                                            <p:txEl>
                                              <p:pRg st="0" end="0"/>
                                            </p:txEl>
                                          </p:spTgt>
                                        </p:tgtEl>
                                      </p:cBhvr>
                                    </p:animEffect>
                                  </p:childTnLst>
                                </p:cTn>
                              </p:par>
                              <p:par>
                                <p:cTn id="80" presetID="9" presetClass="emph" presetSubtype="0" nodeType="withEffect">
                                  <p:stCondLst>
                                    <p:cond delay="0"/>
                                  </p:stCondLst>
                                  <p:childTnLst>
                                    <p:set>
                                      <p:cBhvr>
                                        <p:cTn id="81" dur="indefinite"/>
                                        <p:tgtEl>
                                          <p:spTgt spid="7">
                                            <p:txEl>
                                              <p:pRg st="1" end="1"/>
                                            </p:txEl>
                                          </p:spTgt>
                                        </p:tgtEl>
                                        <p:attrNameLst>
                                          <p:attrName>style.opacity</p:attrName>
                                        </p:attrNameLst>
                                      </p:cBhvr>
                                      <p:to>
                                        <p:strVal val="0.5"/>
                                      </p:to>
                                    </p:set>
                                    <p:animEffect filter="image" prLst="opacity: 0.5">
                                      <p:cBhvr rctx="IE">
                                        <p:cTn id="82" dur="indefinite"/>
                                        <p:tgtEl>
                                          <p:spTgt spid="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Effect transition="in" filter="fade">
                                      <p:cBhvr>
                                        <p:cTn id="87" dur="500"/>
                                        <p:tgtEl>
                                          <p:spTgt spid="7">
                                            <p:txEl>
                                              <p:pRg st="6" end="6"/>
                                            </p:txEl>
                                          </p:spTgt>
                                        </p:tgtEl>
                                      </p:cBhvr>
                                    </p:animEffect>
                                  </p:childTnLst>
                                </p:cTn>
                              </p:par>
                              <p:par>
                                <p:cTn id="88" presetID="9" presetClass="emph" presetSubtype="0" nodeType="withEffect">
                                  <p:stCondLst>
                                    <p:cond delay="0"/>
                                  </p:stCondLst>
                                  <p:childTnLst>
                                    <p:set>
                                      <p:cBhvr>
                                        <p:cTn id="89" dur="indefinite"/>
                                        <p:tgtEl>
                                          <p:spTgt spid="7">
                                            <p:txEl>
                                              <p:pRg st="2" end="2"/>
                                            </p:txEl>
                                          </p:spTgt>
                                        </p:tgtEl>
                                        <p:attrNameLst>
                                          <p:attrName>style.opacity</p:attrName>
                                        </p:attrNameLst>
                                      </p:cBhvr>
                                      <p:to>
                                        <p:strVal val="0.5"/>
                                      </p:to>
                                    </p:set>
                                    <p:animEffect filter="image" prLst="opacity: 0.5">
                                      <p:cBhvr rctx="IE">
                                        <p:cTn id="90" dur="indefinite"/>
                                        <p:tgtEl>
                                          <p:spTgt spid="7">
                                            <p:txEl>
                                              <p:pRg st="2" end="2"/>
                                            </p:txEl>
                                          </p:spTgt>
                                        </p:tgtEl>
                                      </p:cBhvr>
                                    </p:animEffect>
                                  </p:childTnLst>
                                </p:cTn>
                              </p:par>
                              <p:par>
                                <p:cTn id="91" presetID="9" presetClass="emph" presetSubtype="0" nodeType="withEffect">
                                  <p:stCondLst>
                                    <p:cond delay="0"/>
                                  </p:stCondLst>
                                  <p:childTnLst>
                                    <p:set>
                                      <p:cBhvr>
                                        <p:cTn id="92" dur="indefinite"/>
                                        <p:tgtEl>
                                          <p:spTgt spid="7">
                                            <p:txEl>
                                              <p:pRg st="3" end="3"/>
                                            </p:txEl>
                                          </p:spTgt>
                                        </p:tgtEl>
                                        <p:attrNameLst>
                                          <p:attrName>style.opacity</p:attrName>
                                        </p:attrNameLst>
                                      </p:cBhvr>
                                      <p:to>
                                        <p:strVal val="0.5"/>
                                      </p:to>
                                    </p:set>
                                    <p:animEffect filter="image" prLst="opacity: 0.5">
                                      <p:cBhvr rctx="IE">
                                        <p:cTn id="93" dur="indefinite"/>
                                        <p:tgtEl>
                                          <p:spTgt spid="7">
                                            <p:txEl>
                                              <p:pRg st="3" end="3"/>
                                            </p:txEl>
                                          </p:spTgt>
                                        </p:tgtEl>
                                      </p:cBhvr>
                                    </p:animEffect>
                                  </p:childTnLst>
                                </p:cTn>
                              </p:par>
                              <p:par>
                                <p:cTn id="94" presetID="9" presetClass="emph" presetSubtype="0" nodeType="withEffect">
                                  <p:stCondLst>
                                    <p:cond delay="0"/>
                                  </p:stCondLst>
                                  <p:childTnLst>
                                    <p:set>
                                      <p:cBhvr>
                                        <p:cTn id="95" dur="indefinite"/>
                                        <p:tgtEl>
                                          <p:spTgt spid="7">
                                            <p:txEl>
                                              <p:pRg st="4" end="4"/>
                                            </p:txEl>
                                          </p:spTgt>
                                        </p:tgtEl>
                                        <p:attrNameLst>
                                          <p:attrName>style.opacity</p:attrName>
                                        </p:attrNameLst>
                                      </p:cBhvr>
                                      <p:to>
                                        <p:strVal val="0.5"/>
                                      </p:to>
                                    </p:set>
                                    <p:animEffect filter="image" prLst="opacity: 0.5">
                                      <p:cBhvr rctx="IE">
                                        <p:cTn id="96" dur="indefinite"/>
                                        <p:tgtEl>
                                          <p:spTgt spid="7">
                                            <p:txEl>
                                              <p:pRg st="4" end="4"/>
                                            </p:txEl>
                                          </p:spTgt>
                                        </p:tgtEl>
                                      </p:cBhvr>
                                    </p:animEffect>
                                  </p:childTnLst>
                                </p:cTn>
                              </p:par>
                              <p:par>
                                <p:cTn id="97" presetID="9" presetClass="emph" presetSubtype="0" nodeType="withEffect">
                                  <p:stCondLst>
                                    <p:cond delay="0"/>
                                  </p:stCondLst>
                                  <p:childTnLst>
                                    <p:set>
                                      <p:cBhvr>
                                        <p:cTn id="98" dur="indefinite"/>
                                        <p:tgtEl>
                                          <p:spTgt spid="7">
                                            <p:txEl>
                                              <p:pRg st="5" end="5"/>
                                            </p:txEl>
                                          </p:spTgt>
                                        </p:tgtEl>
                                        <p:attrNameLst>
                                          <p:attrName>style.opacity</p:attrName>
                                        </p:attrNameLst>
                                      </p:cBhvr>
                                      <p:to>
                                        <p:strVal val="0.5"/>
                                      </p:to>
                                    </p:set>
                                    <p:animEffect filter="image" prLst="opacity: 0.5">
                                      <p:cBhvr rctx="IE">
                                        <p:cTn id="99" dur="indefinite"/>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31800" y="203200"/>
            <a:ext cx="11319932" cy="853593"/>
          </a:xfrm>
          <a:solidFill>
            <a:srgbClr val="FFFFFF">
              <a:alpha val="10000"/>
            </a:srgbClr>
          </a:solidFill>
          <a:ln>
            <a:solidFill>
              <a:schemeClr val="tx1"/>
            </a:solidFill>
          </a:ln>
        </p:spPr>
        <p:txBody>
          <a:bodyPr>
            <a:normAutofit fontScale="90000"/>
          </a:bodyPr>
          <a:lstStyle/>
          <a:p>
            <a:r>
              <a:rPr lang="en-US" sz="4000" b="1" dirty="0">
                <a:solidFill>
                  <a:schemeClr val="tx1"/>
                </a:solidFill>
              </a:rPr>
              <a:t>Spiritual parallels </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304799" y="1185333"/>
            <a:ext cx="11446933" cy="5349393"/>
          </a:xfrm>
        </p:spPr>
        <p:txBody>
          <a:bodyPr>
            <a:normAutofit fontScale="92500"/>
          </a:bodyPr>
          <a:lstStyle/>
          <a:p>
            <a:r>
              <a:rPr lang="en-US" sz="3200" dirty="0"/>
              <a:t>We too are Strangers in a Foreign Land </a:t>
            </a:r>
          </a:p>
          <a:p>
            <a:pPr lvl="1"/>
            <a:r>
              <a:rPr lang="en-US" sz="3000" dirty="0"/>
              <a:t>Gen. 15:13 </a:t>
            </a:r>
            <a:r>
              <a:rPr lang="en-US" sz="3000" dirty="0">
                <a:cs typeface="Times New Roman" panose="02020603050405020304" pitchFamily="18" charset="0"/>
              </a:rPr>
              <a:t>↔ Phil.3:20; Eph.2:19</a:t>
            </a:r>
          </a:p>
          <a:p>
            <a:r>
              <a:rPr lang="en-US" sz="3200" dirty="0"/>
              <a:t>God calls us to trust Him </a:t>
            </a:r>
          </a:p>
          <a:p>
            <a:pPr lvl="1"/>
            <a:r>
              <a:rPr lang="en-US" sz="3000" dirty="0">
                <a:cs typeface="Times New Roman" panose="02020603050405020304" pitchFamily="18" charset="0"/>
              </a:rPr>
              <a:t>Adam/Eve, Noah, Abram, Isaac, Jacob, Joseph ↔ </a:t>
            </a:r>
            <a:r>
              <a:rPr lang="en-US" sz="3000" dirty="0"/>
              <a:t>Matt. 11:28-30</a:t>
            </a:r>
          </a:p>
          <a:p>
            <a:r>
              <a:rPr lang="en-US" sz="3200" dirty="0"/>
              <a:t>God promises deliverance </a:t>
            </a:r>
          </a:p>
          <a:p>
            <a:pPr lvl="1"/>
            <a:r>
              <a:rPr lang="en-US" sz="3000" dirty="0"/>
              <a:t>Adam/Eve (Gen.3:15); Abram (12:1-3); Isaac (22:8); Jacob (28:13-15); Joseph (45:5); Judah (49:8-10)</a:t>
            </a:r>
          </a:p>
          <a:p>
            <a:pPr lvl="1"/>
            <a:r>
              <a:rPr lang="en-US" sz="3000" b="0" i="0" dirty="0">
                <a:effectLst/>
                <a:latin typeface="system-ui"/>
              </a:rPr>
              <a:t>Mark 16:15-16 “And He said to them, “Go into all the world and preach the gospel to all creation.  He who has believed and has been baptized shall be saved; but he who has disbelieved shall be condemned.”</a:t>
            </a: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3961797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fade">
                                      <p:cBhvr>
                                        <p:cTn id="10" dur="500"/>
                                        <p:tgtEl>
                                          <p:spTgt spid="21">
                                            <p:txEl>
                                              <p:pRg st="3" end="3"/>
                                            </p:txEl>
                                          </p:spTgt>
                                        </p:tgtEl>
                                      </p:cBhvr>
                                    </p:animEffect>
                                  </p:childTnLst>
                                </p:cTn>
                              </p:par>
                              <p:par>
                                <p:cTn id="11" presetID="9" presetClass="emph" presetSubtype="0" nodeType="withEffect">
                                  <p:stCondLst>
                                    <p:cond delay="0"/>
                                  </p:stCondLst>
                                  <p:childTnLst>
                                    <p:set>
                                      <p:cBhvr>
                                        <p:cTn id="12" dur="indefinite"/>
                                        <p:tgtEl>
                                          <p:spTgt spid="21">
                                            <p:txEl>
                                              <p:pRg st="0" end="0"/>
                                            </p:txEl>
                                          </p:spTgt>
                                        </p:tgtEl>
                                        <p:attrNameLst>
                                          <p:attrName>style.opacity</p:attrName>
                                        </p:attrNameLst>
                                      </p:cBhvr>
                                      <p:to>
                                        <p:strVal val="0.5"/>
                                      </p:to>
                                    </p:set>
                                    <p:animEffect filter="image" prLst="opacity: 0.5">
                                      <p:cBhvr rctx="IE">
                                        <p:cTn id="13" dur="indefinite"/>
                                        <p:tgtEl>
                                          <p:spTgt spid="21">
                                            <p:txEl>
                                              <p:pRg st="0" end="0"/>
                                            </p:txEl>
                                          </p:spTgt>
                                        </p:tgtEl>
                                      </p:cBhvr>
                                    </p:animEffect>
                                  </p:childTnLst>
                                </p:cTn>
                              </p:par>
                              <p:par>
                                <p:cTn id="14" presetID="9" presetClass="emph" presetSubtype="0" nodeType="withEffect">
                                  <p:stCondLst>
                                    <p:cond delay="0"/>
                                  </p:stCondLst>
                                  <p:childTnLst>
                                    <p:set>
                                      <p:cBhvr>
                                        <p:cTn id="15" dur="indefinite"/>
                                        <p:tgtEl>
                                          <p:spTgt spid="21">
                                            <p:txEl>
                                              <p:pRg st="1" end="1"/>
                                            </p:txEl>
                                          </p:spTgt>
                                        </p:tgtEl>
                                        <p:attrNameLst>
                                          <p:attrName>style.opacity</p:attrName>
                                        </p:attrNameLst>
                                      </p:cBhvr>
                                      <p:to>
                                        <p:strVal val="0.5"/>
                                      </p:to>
                                    </p:set>
                                    <p:animEffect filter="image" prLst="opacity: 0.5">
                                      <p:cBhvr rctx="IE">
                                        <p:cTn id="16" dur="indefinite"/>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500"/>
                                        <p:tgtEl>
                                          <p:spTgt spid="2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xEl>
                                              <p:pRg st="5" end="5"/>
                                            </p:txEl>
                                          </p:spTgt>
                                        </p:tgtEl>
                                        <p:attrNameLst>
                                          <p:attrName>style.visibility</p:attrName>
                                        </p:attrNameLst>
                                      </p:cBhvr>
                                      <p:to>
                                        <p:strVal val="visible"/>
                                      </p:to>
                                    </p:set>
                                    <p:animEffect transition="in" filter="fade">
                                      <p:cBhvr>
                                        <p:cTn id="24" dur="500"/>
                                        <p:tgtEl>
                                          <p:spTgt spid="21">
                                            <p:txEl>
                                              <p:pRg st="5" end="5"/>
                                            </p:txEl>
                                          </p:spTgt>
                                        </p:tgtEl>
                                      </p:cBhvr>
                                    </p:animEffect>
                                  </p:childTnLst>
                                </p:cTn>
                              </p:par>
                              <p:par>
                                <p:cTn id="25" presetID="9" presetClass="emph" presetSubtype="0" nodeType="withEffect">
                                  <p:stCondLst>
                                    <p:cond delay="0"/>
                                  </p:stCondLst>
                                  <p:childTnLst>
                                    <p:set>
                                      <p:cBhvr>
                                        <p:cTn id="26" dur="indefinite"/>
                                        <p:tgtEl>
                                          <p:spTgt spid="21">
                                            <p:txEl>
                                              <p:pRg st="2" end="2"/>
                                            </p:txEl>
                                          </p:spTgt>
                                        </p:tgtEl>
                                        <p:attrNameLst>
                                          <p:attrName>style.opacity</p:attrName>
                                        </p:attrNameLst>
                                      </p:cBhvr>
                                      <p:to>
                                        <p:strVal val="0.5"/>
                                      </p:to>
                                    </p:set>
                                    <p:animEffect filter="image" prLst="opacity: 0.5">
                                      <p:cBhvr rctx="IE">
                                        <p:cTn id="27" dur="indefinite"/>
                                        <p:tgtEl>
                                          <p:spTgt spid="21">
                                            <p:txEl>
                                              <p:pRg st="2" end="2"/>
                                            </p:txEl>
                                          </p:spTgt>
                                        </p:tgtEl>
                                      </p:cBhvr>
                                    </p:animEffect>
                                  </p:childTnLst>
                                </p:cTn>
                              </p:par>
                              <p:par>
                                <p:cTn id="28" presetID="9" presetClass="emph" presetSubtype="0" nodeType="withEffect">
                                  <p:stCondLst>
                                    <p:cond delay="0"/>
                                  </p:stCondLst>
                                  <p:childTnLst>
                                    <p:set>
                                      <p:cBhvr>
                                        <p:cTn id="29" dur="indefinite"/>
                                        <p:tgtEl>
                                          <p:spTgt spid="21">
                                            <p:txEl>
                                              <p:pRg st="3" end="3"/>
                                            </p:txEl>
                                          </p:spTgt>
                                        </p:tgtEl>
                                        <p:attrNameLst>
                                          <p:attrName>style.opacity</p:attrName>
                                        </p:attrNameLst>
                                      </p:cBhvr>
                                      <p:to>
                                        <p:strVal val="0.5"/>
                                      </p:to>
                                    </p:set>
                                    <p:animEffect filter="image" prLst="opacity: 0.5">
                                      <p:cBhvr rctx="IE">
                                        <p:cTn id="30" dur="indefinite"/>
                                        <p:tgtEl>
                                          <p:spTgt spid="2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animEffect transition="in" filter="fade">
                                      <p:cBhvr>
                                        <p:cTn id="35"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199"/>
            <a:ext cx="11274552" cy="1270001"/>
          </a:xfrm>
          <a:solidFill>
            <a:srgbClr val="FFFFFF">
              <a:alpha val="10000"/>
            </a:srgbClr>
          </a:solidFill>
          <a:ln>
            <a:solidFill>
              <a:schemeClr val="tx1"/>
            </a:solidFill>
          </a:ln>
        </p:spPr>
        <p:txBody>
          <a:bodyPr>
            <a:normAutofit fontScale="90000"/>
          </a:bodyPr>
          <a:lstStyle/>
          <a:p>
            <a:r>
              <a:rPr lang="en-US" sz="3600" b="1" dirty="0">
                <a:solidFill>
                  <a:schemeClr val="tx1"/>
                </a:solidFill>
              </a:rPr>
              <a:t>God’s promise and providence</a:t>
            </a:r>
            <a:br>
              <a:rPr lang="en-US" sz="3600" b="1" dirty="0">
                <a:solidFill>
                  <a:schemeClr val="tx1"/>
                </a:solidFill>
              </a:rPr>
            </a:br>
            <a:r>
              <a:rPr lang="en-US" sz="3600" b="1" dirty="0">
                <a:solidFill>
                  <a:schemeClr val="tx1"/>
                </a:solidFill>
              </a:rPr>
              <a:t>Genesis 12:1-3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411480" y="1557866"/>
            <a:ext cx="11274552" cy="4976859"/>
          </a:xfrm>
        </p:spPr>
        <p:txBody>
          <a:bodyPr>
            <a:normAutofit fontScale="77500" lnSpcReduction="20000"/>
          </a:bodyPr>
          <a:lstStyle/>
          <a:p>
            <a:pPr marL="0" lvl="0" indent="0" algn="ctr">
              <a:buNone/>
            </a:pPr>
            <a:r>
              <a:rPr lang="en-US" sz="4400" dirty="0">
                <a:solidFill>
                  <a:schemeClr val="tx1"/>
                </a:solidFill>
              </a:rPr>
              <a:t>“Now the Lord said to Abram, Go forth from your country, </a:t>
            </a:r>
          </a:p>
          <a:p>
            <a:pPr marL="0" lvl="0" indent="0" algn="ctr">
              <a:buNone/>
            </a:pPr>
            <a:r>
              <a:rPr lang="en-US" sz="4400" dirty="0">
                <a:solidFill>
                  <a:schemeClr val="tx1"/>
                </a:solidFill>
              </a:rPr>
              <a:t>And from your relatives And from your father’s house, </a:t>
            </a:r>
          </a:p>
          <a:p>
            <a:pPr marL="0" lvl="0" indent="0" algn="ctr">
              <a:buNone/>
            </a:pPr>
            <a:r>
              <a:rPr lang="en-US" sz="4400" i="1" u="sng" dirty="0">
                <a:solidFill>
                  <a:schemeClr val="tx1"/>
                </a:solidFill>
                <a:effectLst>
                  <a:glow rad="127000">
                    <a:schemeClr val="accent4">
                      <a:lumMod val="75000"/>
                      <a:alpha val="51000"/>
                    </a:schemeClr>
                  </a:glow>
                </a:effectLst>
              </a:rPr>
              <a:t>To the LAND which I will show you</a:t>
            </a:r>
            <a:r>
              <a:rPr lang="en-US" sz="4400" dirty="0">
                <a:solidFill>
                  <a:schemeClr val="tx1"/>
                </a:solidFill>
              </a:rPr>
              <a:t>;  </a:t>
            </a:r>
          </a:p>
          <a:p>
            <a:pPr marL="0" lvl="0" indent="0" algn="ctr">
              <a:buNone/>
            </a:pPr>
            <a:r>
              <a:rPr lang="en-US" sz="4400" dirty="0">
                <a:solidFill>
                  <a:schemeClr val="tx1"/>
                </a:solidFill>
              </a:rPr>
              <a:t>And </a:t>
            </a:r>
            <a:r>
              <a:rPr lang="en-US" sz="4400" i="1" u="sng" dirty="0">
                <a:solidFill>
                  <a:schemeClr val="tx1"/>
                </a:solidFill>
                <a:effectLst>
                  <a:glow rad="127000">
                    <a:srgbClr val="00B0F0">
                      <a:alpha val="58000"/>
                    </a:srgbClr>
                  </a:glow>
                </a:effectLst>
              </a:rPr>
              <a:t>I will make you a great NATION</a:t>
            </a:r>
            <a:r>
              <a:rPr lang="en-US" sz="4400" dirty="0">
                <a:solidFill>
                  <a:schemeClr val="tx1"/>
                </a:solidFill>
              </a:rPr>
              <a:t>,</a:t>
            </a:r>
          </a:p>
          <a:p>
            <a:pPr marL="0" lvl="0" indent="0" algn="ctr">
              <a:buNone/>
            </a:pPr>
            <a:r>
              <a:rPr lang="en-US" sz="4400" dirty="0">
                <a:solidFill>
                  <a:schemeClr val="tx1"/>
                </a:solidFill>
              </a:rPr>
              <a:t>And I will bless you, And make your name great;</a:t>
            </a:r>
          </a:p>
          <a:p>
            <a:pPr marL="0" lvl="0" indent="0" algn="ctr">
              <a:buNone/>
            </a:pPr>
            <a:r>
              <a:rPr lang="en-US" sz="4400" dirty="0">
                <a:solidFill>
                  <a:schemeClr val="tx1"/>
                </a:solidFill>
              </a:rPr>
              <a:t>And so you shall be a blessing; </a:t>
            </a:r>
          </a:p>
          <a:p>
            <a:pPr marL="0" lvl="0" indent="0" algn="ctr">
              <a:buNone/>
            </a:pPr>
            <a:r>
              <a:rPr lang="en-US" sz="4400" dirty="0">
                <a:solidFill>
                  <a:schemeClr val="tx1"/>
                </a:solidFill>
              </a:rPr>
              <a:t>And I will bless those who bless you,</a:t>
            </a:r>
          </a:p>
          <a:p>
            <a:pPr marL="0" lvl="0" indent="0" algn="ctr">
              <a:buNone/>
            </a:pPr>
            <a:r>
              <a:rPr lang="en-US" sz="4400" dirty="0">
                <a:solidFill>
                  <a:schemeClr val="tx1"/>
                </a:solidFill>
              </a:rPr>
              <a:t>And the one who curses you I will curse.</a:t>
            </a:r>
          </a:p>
          <a:p>
            <a:pPr marL="0" lvl="0" indent="0" algn="ctr">
              <a:buNone/>
            </a:pPr>
            <a:r>
              <a:rPr lang="en-US" sz="4400" dirty="0">
                <a:solidFill>
                  <a:schemeClr val="tx1"/>
                </a:solidFill>
              </a:rPr>
              <a:t>And </a:t>
            </a:r>
            <a:r>
              <a:rPr lang="en-US" sz="4400" i="1" u="sng" dirty="0">
                <a:solidFill>
                  <a:schemeClr val="tx1"/>
                </a:solidFill>
                <a:effectLst>
                  <a:glow rad="127000">
                    <a:srgbClr val="FF0000">
                      <a:alpha val="42000"/>
                    </a:srgbClr>
                  </a:glow>
                </a:effectLst>
              </a:rPr>
              <a:t>in you ALL the FAMILIES of the earth will be BLESSED</a:t>
            </a:r>
            <a:r>
              <a:rPr lang="en-US" sz="4400" dirty="0">
                <a:solidFill>
                  <a:schemeClr val="tx1"/>
                </a:solidFill>
              </a:rPr>
              <a:t>.”</a:t>
            </a:r>
          </a:p>
          <a:p>
            <a:pPr lvl="1"/>
            <a:endParaRPr lang="en-US" sz="3000" dirty="0">
              <a:solidFill>
                <a:schemeClr val="tx1"/>
              </a:solidFill>
            </a:endParaRPr>
          </a:p>
          <a:p>
            <a:pPr lvl="0"/>
            <a:endParaRPr lang="en-US" sz="3000" dirty="0">
              <a:solidFill>
                <a:schemeClr val="tx1"/>
              </a:solidFill>
              <a:highlight>
                <a:srgbClr val="FFFF00"/>
              </a:highlight>
            </a:endParaRP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721418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199"/>
            <a:ext cx="11274552" cy="1270001"/>
          </a:xfrm>
          <a:solidFill>
            <a:srgbClr val="FFFFFF">
              <a:alpha val="10000"/>
            </a:srgbClr>
          </a:solidFill>
          <a:ln>
            <a:solidFill>
              <a:schemeClr val="tx1"/>
            </a:solidFill>
          </a:ln>
        </p:spPr>
        <p:txBody>
          <a:bodyPr>
            <a:normAutofit fontScale="90000"/>
          </a:bodyPr>
          <a:lstStyle/>
          <a:p>
            <a:r>
              <a:rPr lang="en-US" sz="3600" b="1" dirty="0">
                <a:solidFill>
                  <a:schemeClr val="tx1"/>
                </a:solidFill>
              </a:rPr>
              <a:t>God’s promise and providence</a:t>
            </a:r>
            <a:br>
              <a:rPr lang="en-US" sz="3600" b="1" dirty="0">
                <a:solidFill>
                  <a:schemeClr val="tx1"/>
                </a:solidFill>
              </a:rPr>
            </a:br>
            <a:r>
              <a:rPr lang="en-US" sz="3600" b="1" dirty="0">
                <a:solidFill>
                  <a:schemeClr val="tx1"/>
                </a:solidFill>
              </a:rPr>
              <a:t>Genesis 15:13-16</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411480" y="1676399"/>
            <a:ext cx="11274552" cy="4858326"/>
          </a:xfrm>
        </p:spPr>
        <p:txBody>
          <a:bodyPr>
            <a:normAutofit lnSpcReduction="10000"/>
          </a:bodyPr>
          <a:lstStyle/>
          <a:p>
            <a:pPr marL="0" lvl="0" indent="0" algn="ctr">
              <a:buNone/>
            </a:pPr>
            <a:r>
              <a:rPr lang="en-US" sz="3600" dirty="0">
                <a:solidFill>
                  <a:schemeClr val="tx1"/>
                </a:solidFill>
              </a:rPr>
              <a:t>“God said to Abram, ‘Know for certain that </a:t>
            </a:r>
            <a:r>
              <a:rPr lang="en-US" sz="3600" dirty="0">
                <a:solidFill>
                  <a:schemeClr val="tx1"/>
                </a:solidFill>
                <a:effectLst>
                  <a:glow rad="127000">
                    <a:schemeClr val="accent1">
                      <a:lumMod val="40000"/>
                      <a:lumOff val="60000"/>
                    </a:schemeClr>
                  </a:glow>
                </a:effectLst>
              </a:rPr>
              <a:t>your descendants will be strangers in a land that is not theirs</a:t>
            </a:r>
            <a:r>
              <a:rPr lang="en-US" sz="3600" dirty="0">
                <a:solidFill>
                  <a:schemeClr val="tx1"/>
                </a:solidFill>
              </a:rPr>
              <a:t>, where they will be </a:t>
            </a:r>
            <a:r>
              <a:rPr lang="en-US" sz="3600" dirty="0">
                <a:solidFill>
                  <a:schemeClr val="tx1"/>
                </a:solidFill>
                <a:effectLst>
                  <a:glow rad="127000">
                    <a:schemeClr val="accent1">
                      <a:lumMod val="40000"/>
                      <a:lumOff val="60000"/>
                    </a:schemeClr>
                  </a:glow>
                </a:effectLst>
              </a:rPr>
              <a:t>enslaved and oppressed four hundred years</a:t>
            </a:r>
            <a:r>
              <a:rPr lang="en-US" sz="3600" dirty="0">
                <a:solidFill>
                  <a:schemeClr val="tx1"/>
                </a:solidFill>
              </a:rPr>
              <a:t>. But I will also judge the nation whom they will serve, and </a:t>
            </a:r>
            <a:r>
              <a:rPr lang="en-US" sz="3600" dirty="0">
                <a:solidFill>
                  <a:schemeClr val="tx1"/>
                </a:solidFill>
                <a:effectLst>
                  <a:glow rad="127000">
                    <a:schemeClr val="accent1">
                      <a:lumMod val="40000"/>
                      <a:lumOff val="60000"/>
                    </a:schemeClr>
                  </a:glow>
                </a:effectLst>
              </a:rPr>
              <a:t>afterward they will come out with many possessions</a:t>
            </a:r>
            <a:r>
              <a:rPr lang="en-US" sz="3600" dirty="0">
                <a:solidFill>
                  <a:schemeClr val="tx1"/>
                </a:solidFill>
              </a:rPr>
              <a:t>. As for you, you shall go to your fathers in peace; you will be buried at a good old age. Then in the fourth generation they will return here, for the iniquity of the Amorite is not yet complete.”</a:t>
            </a: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3787978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200"/>
            <a:ext cx="11274552" cy="914774"/>
          </a:xfrm>
          <a:solidFill>
            <a:srgbClr val="FFFFFF">
              <a:alpha val="10000"/>
            </a:srgbClr>
          </a:solidFill>
          <a:ln>
            <a:solidFill>
              <a:schemeClr val="tx1"/>
            </a:solidFill>
          </a:ln>
        </p:spPr>
        <p:txBody>
          <a:bodyPr>
            <a:normAutofit/>
          </a:bodyPr>
          <a:lstStyle/>
          <a:p>
            <a:r>
              <a:rPr lang="en-US" sz="3600" dirty="0">
                <a:solidFill>
                  <a:schemeClr val="tx1"/>
                </a:solidFill>
              </a:rPr>
              <a:t>Prequal to exodus </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411480" y="1287262"/>
            <a:ext cx="11274552" cy="5247464"/>
          </a:xfrm>
        </p:spPr>
        <p:txBody>
          <a:bodyPr>
            <a:normAutofit fontScale="92500" lnSpcReduction="10000"/>
          </a:bodyPr>
          <a:lstStyle/>
          <a:p>
            <a:pPr lvl="0"/>
            <a:r>
              <a:rPr lang="en-US" sz="4000" dirty="0">
                <a:solidFill>
                  <a:schemeClr val="tx1"/>
                </a:solidFill>
              </a:rPr>
              <a:t>Joseph Reveals Himself to His Brothers</a:t>
            </a:r>
          </a:p>
          <a:p>
            <a:pPr lvl="1"/>
            <a:r>
              <a:rPr lang="en-US" sz="3800" dirty="0">
                <a:solidFill>
                  <a:schemeClr val="tx1"/>
                </a:solidFill>
              </a:rPr>
              <a:t>Genesis 45:1-11</a:t>
            </a:r>
          </a:p>
          <a:p>
            <a:pPr lvl="0"/>
            <a:r>
              <a:rPr lang="en-US" sz="4000" dirty="0">
                <a:solidFill>
                  <a:schemeClr val="tx1"/>
                </a:solidFill>
              </a:rPr>
              <a:t>Jacob’s Joyful Journey to Egypt</a:t>
            </a:r>
          </a:p>
          <a:p>
            <a:pPr lvl="1"/>
            <a:r>
              <a:rPr lang="en-US" sz="3800" dirty="0">
                <a:solidFill>
                  <a:schemeClr val="tx1"/>
                </a:solidFill>
              </a:rPr>
              <a:t>Genesis 45:24 – 46:7</a:t>
            </a:r>
          </a:p>
          <a:p>
            <a:pPr lvl="0"/>
            <a:r>
              <a:rPr lang="en-US" sz="4000" dirty="0">
                <a:solidFill>
                  <a:schemeClr val="tx1"/>
                </a:solidFill>
              </a:rPr>
              <a:t>Joseph’s Family Settles in Goshen </a:t>
            </a:r>
          </a:p>
          <a:p>
            <a:pPr lvl="1"/>
            <a:r>
              <a:rPr lang="en-US" sz="3800" dirty="0">
                <a:solidFill>
                  <a:schemeClr val="tx1"/>
                </a:solidFill>
              </a:rPr>
              <a:t>Genesis 47:1-12</a:t>
            </a:r>
          </a:p>
          <a:p>
            <a:pPr lvl="0"/>
            <a:r>
              <a:rPr lang="en-US" sz="4000" dirty="0">
                <a:solidFill>
                  <a:schemeClr val="tx1"/>
                </a:solidFill>
              </a:rPr>
              <a:t>Family of Israel Thrive in Land of Goshen</a:t>
            </a:r>
          </a:p>
          <a:p>
            <a:pPr lvl="1"/>
            <a:r>
              <a:rPr lang="en-US" sz="3800" dirty="0">
                <a:solidFill>
                  <a:schemeClr val="tx1"/>
                </a:solidFill>
              </a:rPr>
              <a:t>Genesis 47:27-28</a:t>
            </a:r>
          </a:p>
          <a:p>
            <a:pPr lvl="0"/>
            <a:endParaRPr lang="en-US" sz="3200" dirty="0">
              <a:solidFill>
                <a:schemeClr val="tx1"/>
              </a:solidFill>
            </a:endParaRPr>
          </a:p>
          <a:p>
            <a:pPr lvl="1"/>
            <a:endParaRPr lang="en-US" sz="3000" dirty="0">
              <a:solidFill>
                <a:schemeClr val="tx1"/>
              </a:solidFill>
            </a:endParaRPr>
          </a:p>
          <a:p>
            <a:pPr lvl="0"/>
            <a:endParaRPr lang="en-US" sz="3000" dirty="0">
              <a:solidFill>
                <a:schemeClr val="tx1"/>
              </a:solidFill>
              <a:highlight>
                <a:srgbClr val="FFFF00"/>
              </a:highlight>
            </a:endParaRP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3087932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fade">
                                      <p:cBhvr>
                                        <p:cTn id="10" dur="500"/>
                                        <p:tgtEl>
                                          <p:spTgt spid="21">
                                            <p:txEl>
                                              <p:pRg st="3" end="3"/>
                                            </p:txEl>
                                          </p:spTgt>
                                        </p:tgtEl>
                                      </p:cBhvr>
                                    </p:animEffect>
                                  </p:childTnLst>
                                </p:cTn>
                              </p:par>
                              <p:par>
                                <p:cTn id="11" presetID="9" presetClass="emph" presetSubtype="0" nodeType="withEffect">
                                  <p:stCondLst>
                                    <p:cond delay="0"/>
                                  </p:stCondLst>
                                  <p:childTnLst>
                                    <p:set>
                                      <p:cBhvr>
                                        <p:cTn id="12" dur="indefinite"/>
                                        <p:tgtEl>
                                          <p:spTgt spid="21">
                                            <p:txEl>
                                              <p:pRg st="0" end="0"/>
                                            </p:txEl>
                                          </p:spTgt>
                                        </p:tgtEl>
                                        <p:attrNameLst>
                                          <p:attrName>style.opacity</p:attrName>
                                        </p:attrNameLst>
                                      </p:cBhvr>
                                      <p:to>
                                        <p:strVal val="0.25"/>
                                      </p:to>
                                    </p:set>
                                    <p:animEffect filter="image" prLst="opacity: 0.25">
                                      <p:cBhvr rctx="IE">
                                        <p:cTn id="13" dur="indefinite"/>
                                        <p:tgtEl>
                                          <p:spTgt spid="21">
                                            <p:txEl>
                                              <p:pRg st="0" end="0"/>
                                            </p:txEl>
                                          </p:spTgt>
                                        </p:tgtEl>
                                      </p:cBhvr>
                                    </p:animEffect>
                                  </p:childTnLst>
                                </p:cTn>
                              </p:par>
                              <p:par>
                                <p:cTn id="14" presetID="9" presetClass="emph" presetSubtype="0" nodeType="withEffect">
                                  <p:stCondLst>
                                    <p:cond delay="0"/>
                                  </p:stCondLst>
                                  <p:childTnLst>
                                    <p:set>
                                      <p:cBhvr>
                                        <p:cTn id="15" dur="indefinite"/>
                                        <p:tgtEl>
                                          <p:spTgt spid="21">
                                            <p:txEl>
                                              <p:pRg st="1" end="1"/>
                                            </p:txEl>
                                          </p:spTgt>
                                        </p:tgtEl>
                                        <p:attrNameLst>
                                          <p:attrName>style.opacity</p:attrName>
                                        </p:attrNameLst>
                                      </p:cBhvr>
                                      <p:to>
                                        <p:strVal val="0.25"/>
                                      </p:to>
                                    </p:set>
                                    <p:animEffect filter="image" prLst="opacity: 0.25">
                                      <p:cBhvr rctx="IE">
                                        <p:cTn id="16" dur="indefinite"/>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500"/>
                                        <p:tgtEl>
                                          <p:spTgt spid="2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xEl>
                                              <p:pRg st="5" end="5"/>
                                            </p:txEl>
                                          </p:spTgt>
                                        </p:tgtEl>
                                        <p:attrNameLst>
                                          <p:attrName>style.visibility</p:attrName>
                                        </p:attrNameLst>
                                      </p:cBhvr>
                                      <p:to>
                                        <p:strVal val="visible"/>
                                      </p:to>
                                    </p:set>
                                    <p:animEffect transition="in" filter="fade">
                                      <p:cBhvr>
                                        <p:cTn id="24" dur="500"/>
                                        <p:tgtEl>
                                          <p:spTgt spid="21">
                                            <p:txEl>
                                              <p:pRg st="5" end="5"/>
                                            </p:txEl>
                                          </p:spTgt>
                                        </p:tgtEl>
                                      </p:cBhvr>
                                    </p:animEffect>
                                  </p:childTnLst>
                                </p:cTn>
                              </p:par>
                              <p:par>
                                <p:cTn id="25" presetID="9" presetClass="emph" presetSubtype="0" nodeType="withEffect">
                                  <p:stCondLst>
                                    <p:cond delay="0"/>
                                  </p:stCondLst>
                                  <p:childTnLst>
                                    <p:set>
                                      <p:cBhvr>
                                        <p:cTn id="26" dur="indefinite"/>
                                        <p:tgtEl>
                                          <p:spTgt spid="21">
                                            <p:txEl>
                                              <p:pRg st="2" end="2"/>
                                            </p:txEl>
                                          </p:spTgt>
                                        </p:tgtEl>
                                        <p:attrNameLst>
                                          <p:attrName>style.opacity</p:attrName>
                                        </p:attrNameLst>
                                      </p:cBhvr>
                                      <p:to>
                                        <p:strVal val="0.25"/>
                                      </p:to>
                                    </p:set>
                                    <p:animEffect filter="image" prLst="opacity: 0.25">
                                      <p:cBhvr rctx="IE">
                                        <p:cTn id="27" dur="indefinite"/>
                                        <p:tgtEl>
                                          <p:spTgt spid="21">
                                            <p:txEl>
                                              <p:pRg st="2" end="2"/>
                                            </p:txEl>
                                          </p:spTgt>
                                        </p:tgtEl>
                                      </p:cBhvr>
                                    </p:animEffect>
                                  </p:childTnLst>
                                </p:cTn>
                              </p:par>
                              <p:par>
                                <p:cTn id="28" presetID="9" presetClass="emph" presetSubtype="0" nodeType="withEffect">
                                  <p:stCondLst>
                                    <p:cond delay="0"/>
                                  </p:stCondLst>
                                  <p:childTnLst>
                                    <p:set>
                                      <p:cBhvr>
                                        <p:cTn id="29" dur="indefinite"/>
                                        <p:tgtEl>
                                          <p:spTgt spid="21">
                                            <p:txEl>
                                              <p:pRg st="3" end="3"/>
                                            </p:txEl>
                                          </p:spTgt>
                                        </p:tgtEl>
                                        <p:attrNameLst>
                                          <p:attrName>style.opacity</p:attrName>
                                        </p:attrNameLst>
                                      </p:cBhvr>
                                      <p:to>
                                        <p:strVal val="0.25"/>
                                      </p:to>
                                    </p:set>
                                    <p:animEffect filter="image" prLst="opacity: 0.25">
                                      <p:cBhvr rctx="IE">
                                        <p:cTn id="30" dur="indefinite"/>
                                        <p:tgtEl>
                                          <p:spTgt spid="2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animEffect transition="in" filter="fade">
                                      <p:cBhvr>
                                        <p:cTn id="35" dur="500"/>
                                        <p:tgtEl>
                                          <p:spTgt spid="21">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xEl>
                                              <p:pRg st="7" end="7"/>
                                            </p:txEl>
                                          </p:spTgt>
                                        </p:tgtEl>
                                        <p:attrNameLst>
                                          <p:attrName>style.visibility</p:attrName>
                                        </p:attrNameLst>
                                      </p:cBhvr>
                                      <p:to>
                                        <p:strVal val="visible"/>
                                      </p:to>
                                    </p:set>
                                    <p:animEffect transition="in" filter="fade">
                                      <p:cBhvr>
                                        <p:cTn id="38" dur="500"/>
                                        <p:tgtEl>
                                          <p:spTgt spid="21">
                                            <p:txEl>
                                              <p:pRg st="7" end="7"/>
                                            </p:txEl>
                                          </p:spTgt>
                                        </p:tgtEl>
                                      </p:cBhvr>
                                    </p:animEffect>
                                  </p:childTnLst>
                                </p:cTn>
                              </p:par>
                              <p:par>
                                <p:cTn id="39" presetID="9" presetClass="emph" presetSubtype="0" nodeType="withEffect">
                                  <p:stCondLst>
                                    <p:cond delay="0"/>
                                  </p:stCondLst>
                                  <p:childTnLst>
                                    <p:set>
                                      <p:cBhvr>
                                        <p:cTn id="40" dur="indefinite"/>
                                        <p:tgtEl>
                                          <p:spTgt spid="21">
                                            <p:txEl>
                                              <p:pRg st="4" end="4"/>
                                            </p:txEl>
                                          </p:spTgt>
                                        </p:tgtEl>
                                        <p:attrNameLst>
                                          <p:attrName>style.opacity</p:attrName>
                                        </p:attrNameLst>
                                      </p:cBhvr>
                                      <p:to>
                                        <p:strVal val="0.25"/>
                                      </p:to>
                                    </p:set>
                                    <p:animEffect filter="image" prLst="opacity: 0.25">
                                      <p:cBhvr rctx="IE">
                                        <p:cTn id="41" dur="indefinite"/>
                                        <p:tgtEl>
                                          <p:spTgt spid="21">
                                            <p:txEl>
                                              <p:pRg st="4" end="4"/>
                                            </p:txEl>
                                          </p:spTgt>
                                        </p:tgtEl>
                                      </p:cBhvr>
                                    </p:animEffect>
                                  </p:childTnLst>
                                </p:cTn>
                              </p:par>
                              <p:par>
                                <p:cTn id="42" presetID="9" presetClass="emph" presetSubtype="0" nodeType="withEffect">
                                  <p:stCondLst>
                                    <p:cond delay="0"/>
                                  </p:stCondLst>
                                  <p:childTnLst>
                                    <p:set>
                                      <p:cBhvr>
                                        <p:cTn id="43" dur="indefinite"/>
                                        <p:tgtEl>
                                          <p:spTgt spid="21">
                                            <p:txEl>
                                              <p:pRg st="5" end="5"/>
                                            </p:txEl>
                                          </p:spTgt>
                                        </p:tgtEl>
                                        <p:attrNameLst>
                                          <p:attrName>style.opacity</p:attrName>
                                        </p:attrNameLst>
                                      </p:cBhvr>
                                      <p:to>
                                        <p:strVal val="0.25"/>
                                      </p:to>
                                    </p:set>
                                    <p:animEffect filter="image" prLst="opacity: 0.25">
                                      <p:cBhvr rctx="IE">
                                        <p:cTn id="44" dur="indefinite"/>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199"/>
            <a:ext cx="11274552" cy="914401"/>
          </a:xfrm>
          <a:solidFill>
            <a:srgbClr val="FFFFFF">
              <a:alpha val="10000"/>
            </a:srgbClr>
          </a:solidFill>
          <a:ln>
            <a:solidFill>
              <a:schemeClr val="tx1"/>
            </a:solidFill>
          </a:ln>
        </p:spPr>
        <p:txBody>
          <a:bodyPr>
            <a:normAutofit/>
          </a:bodyPr>
          <a:lstStyle/>
          <a:p>
            <a:r>
              <a:rPr lang="en-US" sz="3600" b="1" dirty="0">
                <a:solidFill>
                  <a:schemeClr val="tx1"/>
                </a:solidFill>
              </a:rPr>
              <a:t>God’s promise and providence</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279400" y="1320799"/>
            <a:ext cx="11557000" cy="5334002"/>
          </a:xfrm>
        </p:spPr>
        <p:txBody>
          <a:bodyPr>
            <a:normAutofit fontScale="92500" lnSpcReduction="20000"/>
          </a:bodyPr>
          <a:lstStyle/>
          <a:p>
            <a:pPr lvl="1"/>
            <a:r>
              <a:rPr lang="en-US" sz="3200" dirty="0"/>
              <a:t>Abraham – Isaac – Jacob – 12 sons (Joseph + Judah) – A Nation </a:t>
            </a:r>
          </a:p>
          <a:p>
            <a:pPr lvl="1"/>
            <a:r>
              <a:rPr lang="en-US" sz="3200" b="1" u="sng" dirty="0"/>
              <a:t>Gen. 46:27 </a:t>
            </a:r>
            <a:r>
              <a:rPr lang="en-US" sz="3200" dirty="0"/>
              <a:t>“…all the persons of the house of Jacob, who came to Egypt, were seventy.”</a:t>
            </a:r>
          </a:p>
          <a:p>
            <a:pPr lvl="1"/>
            <a:r>
              <a:rPr lang="en-US" sz="3200" b="1" u="sng" dirty="0"/>
              <a:t>Gen. 47:27 </a:t>
            </a:r>
            <a:r>
              <a:rPr lang="en-US" sz="3200" dirty="0"/>
              <a:t>“Now Israel lived in the land of Egypt, in Goshen, and they acquired property in it and were fruitful and became very numerous.”</a:t>
            </a:r>
          </a:p>
          <a:p>
            <a:pPr lvl="1"/>
            <a:r>
              <a:rPr lang="en-US" sz="3200" b="1" u="sng" dirty="0"/>
              <a:t>Ex. 1:9 </a:t>
            </a:r>
            <a:r>
              <a:rPr lang="en-US" sz="3200" dirty="0"/>
              <a:t>“Now a new king arose over Egypt, who did not know Joseph. He said to his people, “Behold, the people of the sons of Israel are more and mightier than we.”</a:t>
            </a:r>
          </a:p>
          <a:p>
            <a:pPr lvl="1"/>
            <a:r>
              <a:rPr lang="en-US" sz="3200" b="1" u="sng" dirty="0"/>
              <a:t>Ex. 12:37 </a:t>
            </a:r>
            <a:r>
              <a:rPr lang="en-US" sz="3200" dirty="0"/>
              <a:t>“Now the sons of Israel journeyed from Rameses to Succoth, about six hundred thousand men on foot, aside from children.”</a:t>
            </a:r>
          </a:p>
          <a:p>
            <a:pPr lvl="1"/>
            <a:endParaRPr lang="en-US" sz="3200" dirty="0"/>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562320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par>
                                <p:cTn id="13" presetID="9" presetClass="emph" presetSubtype="0" nodeType="withEffect">
                                  <p:stCondLst>
                                    <p:cond delay="0"/>
                                  </p:stCondLst>
                                  <p:childTnLst>
                                    <p:set>
                                      <p:cBhvr>
                                        <p:cTn id="14" dur="indefinite"/>
                                        <p:tgtEl>
                                          <p:spTgt spid="21">
                                            <p:txEl>
                                              <p:pRg st="1" end="1"/>
                                            </p:txEl>
                                          </p:spTgt>
                                        </p:tgtEl>
                                        <p:attrNameLst>
                                          <p:attrName>style.opacity</p:attrName>
                                        </p:attrNameLst>
                                      </p:cBhvr>
                                      <p:to>
                                        <p:strVal val="0.5"/>
                                      </p:to>
                                    </p:set>
                                    <p:animEffect filter="image" prLst="opacity: 0.5">
                                      <p:cBhvr rctx="IE">
                                        <p:cTn id="15" dur="indefinite"/>
                                        <p:tgtEl>
                                          <p:spTgt spid="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fade">
                                      <p:cBhvr>
                                        <p:cTn id="20" dur="500"/>
                                        <p:tgtEl>
                                          <p:spTgt spid="21">
                                            <p:txEl>
                                              <p:pRg st="3" end="3"/>
                                            </p:txEl>
                                          </p:spTgt>
                                        </p:tgtEl>
                                      </p:cBhvr>
                                    </p:animEffect>
                                  </p:childTnLst>
                                </p:cTn>
                              </p:par>
                              <p:par>
                                <p:cTn id="21" presetID="9" presetClass="emph" presetSubtype="0" nodeType="withEffect">
                                  <p:stCondLst>
                                    <p:cond delay="0"/>
                                  </p:stCondLst>
                                  <p:childTnLst>
                                    <p:set>
                                      <p:cBhvr>
                                        <p:cTn id="22" dur="indefinite"/>
                                        <p:tgtEl>
                                          <p:spTgt spid="21">
                                            <p:txEl>
                                              <p:pRg st="2" end="2"/>
                                            </p:txEl>
                                          </p:spTgt>
                                        </p:tgtEl>
                                        <p:attrNameLst>
                                          <p:attrName>style.opacity</p:attrName>
                                        </p:attrNameLst>
                                      </p:cBhvr>
                                      <p:to>
                                        <p:strVal val="0.5"/>
                                      </p:to>
                                    </p:set>
                                    <p:animEffect filter="image" prLst="opacity: 0.5">
                                      <p:cBhvr rctx="IE">
                                        <p:cTn id="23" dur="indefinite"/>
                                        <p:tgtEl>
                                          <p:spTgt spid="2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fade">
                                      <p:cBhvr>
                                        <p:cTn id="28" dur="500"/>
                                        <p:tgtEl>
                                          <p:spTgt spid="21">
                                            <p:txEl>
                                              <p:pRg st="4" end="4"/>
                                            </p:txEl>
                                          </p:spTgt>
                                        </p:tgtEl>
                                      </p:cBhvr>
                                    </p:animEffect>
                                  </p:childTnLst>
                                </p:cTn>
                              </p:par>
                              <p:par>
                                <p:cTn id="29" presetID="9" presetClass="emph" presetSubtype="0" nodeType="withEffect">
                                  <p:stCondLst>
                                    <p:cond delay="0"/>
                                  </p:stCondLst>
                                  <p:childTnLst>
                                    <p:set>
                                      <p:cBhvr>
                                        <p:cTn id="30" dur="indefinite"/>
                                        <p:tgtEl>
                                          <p:spTgt spid="21">
                                            <p:txEl>
                                              <p:pRg st="3" end="3"/>
                                            </p:txEl>
                                          </p:spTgt>
                                        </p:tgtEl>
                                        <p:attrNameLst>
                                          <p:attrName>style.opacity</p:attrName>
                                        </p:attrNameLst>
                                      </p:cBhvr>
                                      <p:to>
                                        <p:strVal val="0.5"/>
                                      </p:to>
                                    </p:set>
                                    <p:animEffect filter="image" prLst="opacity: 0.5">
                                      <p:cBhvr rctx="IE">
                                        <p:cTn id="31" dur="indefinite"/>
                                        <p:tgtEl>
                                          <p:spTgt spid="21">
                                            <p:txEl>
                                              <p:pRg st="3" end="3"/>
                                            </p:txEl>
                                          </p:spTgt>
                                        </p:tgtEl>
                                      </p:cBhvr>
                                    </p:animEffect>
                                  </p:childTnLst>
                                </p:cTn>
                              </p:par>
                              <p:par>
                                <p:cTn id="32" presetID="19" presetClass="emph" presetSubtype="0" fill="hold" nodeType="withEffect">
                                  <p:stCondLst>
                                    <p:cond delay="0"/>
                                  </p:stCondLst>
                                  <p:childTnLst>
                                    <p:animClr clrSpc="rgb" dir="cw">
                                      <p:cBhvr override="childStyle">
                                        <p:cTn id="33" dur="500" fill="hold"/>
                                        <p:tgtEl>
                                          <p:spTgt spid="21">
                                            <p:txEl>
                                              <p:pRg st="0" end="0"/>
                                            </p:txEl>
                                          </p:spTgt>
                                        </p:tgtEl>
                                        <p:attrNameLst>
                                          <p:attrName>style.color</p:attrName>
                                        </p:attrNameLst>
                                      </p:cBhvr>
                                      <p:to>
                                        <a:srgbClr val="FF3615"/>
                                      </p:to>
                                    </p:animClr>
                                    <p:animClr clrSpc="rgb" dir="cw">
                                      <p:cBhvr>
                                        <p:cTn id="34" dur="500" fill="hold"/>
                                        <p:tgtEl>
                                          <p:spTgt spid="21">
                                            <p:txEl>
                                              <p:pRg st="0" end="0"/>
                                            </p:txEl>
                                          </p:spTgt>
                                        </p:tgtEl>
                                        <p:attrNameLst>
                                          <p:attrName>fillcolor</p:attrName>
                                        </p:attrNameLst>
                                      </p:cBhvr>
                                      <p:to>
                                        <a:srgbClr val="FF3615"/>
                                      </p:to>
                                    </p:animClr>
                                    <p:set>
                                      <p:cBhvr>
                                        <p:cTn id="35" dur="500" fill="hold"/>
                                        <p:tgtEl>
                                          <p:spTgt spid="21">
                                            <p:txEl>
                                              <p:pRg st="0" end="0"/>
                                            </p:txEl>
                                          </p:spTgt>
                                        </p:tgtEl>
                                        <p:attrNameLst>
                                          <p:attrName>fill.type</p:attrName>
                                        </p:attrNameLst>
                                      </p:cBhvr>
                                      <p:to>
                                        <p:strVal val="solid"/>
                                      </p:to>
                                    </p:set>
                                    <p:set>
                                      <p:cBhvr>
                                        <p:cTn id="36" dur="500" fill="hold"/>
                                        <p:tgtEl>
                                          <p:spTgt spid="2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fontScale="90000"/>
          </a:bodyPr>
          <a:lstStyle/>
          <a:p>
            <a:pPr>
              <a:lnSpc>
                <a:spcPct val="150000"/>
              </a:lnSpc>
            </a:pPr>
            <a:br>
              <a:rPr lang="en-US" sz="4400" b="1" u="sng" dirty="0"/>
            </a:br>
            <a:r>
              <a:rPr lang="en-US" sz="3600" dirty="0"/>
              <a:t>How might understanding God’s promise and providence impact the way we navigate challenges in our lives today?</a:t>
            </a:r>
            <a:br>
              <a:rPr lang="en-US" sz="3600"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359300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6AF-B0FF-9D10-0CC9-75CBDAAF5D40}"/>
              </a:ext>
            </a:extLst>
          </p:cNvPr>
          <p:cNvSpPr>
            <a:spLocks noGrp="1"/>
          </p:cNvSpPr>
          <p:nvPr>
            <p:ph type="title"/>
          </p:nvPr>
        </p:nvSpPr>
        <p:spPr>
          <a:xfrm>
            <a:off x="687897" y="360727"/>
            <a:ext cx="10779853" cy="1275125"/>
          </a:xfrm>
        </p:spPr>
        <p:txBody>
          <a:bodyPr/>
          <a:lstStyle/>
          <a:p>
            <a:r>
              <a:rPr lang="en-US" dirty="0"/>
              <a:t>Timeline of genesis 1-12</a:t>
            </a:r>
          </a:p>
        </p:txBody>
      </p:sp>
      <p:graphicFrame>
        <p:nvGraphicFramePr>
          <p:cNvPr id="5" name="Content Placeholder 4">
            <a:extLst>
              <a:ext uri="{FF2B5EF4-FFF2-40B4-BE49-F238E27FC236}">
                <a16:creationId xmlns:a16="http://schemas.microsoft.com/office/drawing/2014/main" id="{3D79B212-A43E-DB6F-2F05-C5D8037ABB1C}"/>
              </a:ext>
            </a:extLst>
          </p:cNvPr>
          <p:cNvGraphicFramePr>
            <a:graphicFrameLocks noGrp="1"/>
          </p:cNvGraphicFramePr>
          <p:nvPr>
            <p:ph idx="1"/>
            <p:extLst>
              <p:ext uri="{D42A27DB-BD31-4B8C-83A1-F6EECF244321}">
                <p14:modId xmlns:p14="http://schemas.microsoft.com/office/powerpoint/2010/main" val="2012667526"/>
              </p:ext>
            </p:extLst>
          </p:nvPr>
        </p:nvGraphicFramePr>
        <p:xfrm>
          <a:off x="369115" y="1216402"/>
          <a:ext cx="11417415" cy="553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34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fontScale="90000"/>
          </a:bodyPr>
          <a:lstStyle/>
          <a:p>
            <a:r>
              <a:rPr lang="en-US" sz="4000" b="1" dirty="0">
                <a:solidFill>
                  <a:schemeClr val="tx1"/>
                </a:solidFill>
              </a:rPr>
              <a:t>ETERNAL VS. TEMPORAL PERSPECTIVE</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490462"/>
            <a:ext cx="10483272" cy="5044264"/>
          </a:xfrm>
        </p:spPr>
        <p:txBody>
          <a:bodyPr>
            <a:normAutofit/>
          </a:bodyPr>
          <a:lstStyle/>
          <a:p>
            <a:r>
              <a:rPr lang="en-US" sz="3500" dirty="0"/>
              <a:t>Grants His Children Proper Perspective:</a:t>
            </a:r>
          </a:p>
          <a:p>
            <a:pPr lvl="1"/>
            <a:r>
              <a:rPr lang="en-US" sz="3500" dirty="0"/>
              <a:t>Creation </a:t>
            </a:r>
            <a:r>
              <a:rPr lang="en-US" sz="3500" dirty="0">
                <a:cs typeface="Times New Roman" panose="02020603050405020304" pitchFamily="18" charset="0"/>
              </a:rPr>
              <a:t>→ Abraham ≈ 2,000 Years </a:t>
            </a:r>
          </a:p>
          <a:p>
            <a:pPr lvl="1"/>
            <a:r>
              <a:rPr lang="en-US" sz="3500" dirty="0"/>
              <a:t>Abraham (Calling + Promise) </a:t>
            </a:r>
            <a:r>
              <a:rPr lang="en-US" sz="3500" dirty="0">
                <a:cs typeface="Times New Roman" panose="02020603050405020304" pitchFamily="18" charset="0"/>
              </a:rPr>
              <a:t>→</a:t>
            </a:r>
            <a:r>
              <a:rPr lang="en-US" sz="3500" dirty="0"/>
              <a:t> Exodus </a:t>
            </a:r>
            <a:r>
              <a:rPr lang="en-US" sz="3500" dirty="0">
                <a:cs typeface="Times New Roman" panose="02020603050405020304" pitchFamily="18" charset="0"/>
              </a:rPr>
              <a:t>≈</a:t>
            </a:r>
            <a:r>
              <a:rPr lang="en-US" sz="3500" dirty="0"/>
              <a:t> 500-700 Years </a:t>
            </a:r>
          </a:p>
          <a:p>
            <a:r>
              <a:rPr lang="en-US" sz="3500" dirty="0"/>
              <a:t>II Peter 3:8 – “But do not let this one fact escape your notice, beloved, that with the Lord one day is like a thousand years, and a thousand years like one day.”</a:t>
            </a:r>
          </a:p>
          <a:p>
            <a:endParaRPr lang="en-US" sz="3400" dirty="0"/>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540261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fontScale="90000"/>
          </a:bodyPr>
          <a:lstStyle/>
          <a:p>
            <a:r>
              <a:rPr lang="en-US" sz="4000" b="1" dirty="0">
                <a:solidFill>
                  <a:schemeClr val="tx1"/>
                </a:solidFill>
              </a:rPr>
              <a:t>ETERNAL VS. TEMPORAL PERSPECTIVE</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490462"/>
            <a:ext cx="10483272" cy="5044264"/>
          </a:xfrm>
        </p:spPr>
        <p:txBody>
          <a:bodyPr>
            <a:normAutofit/>
          </a:bodyPr>
          <a:lstStyle/>
          <a:p>
            <a:r>
              <a:rPr lang="en-US" sz="3400" dirty="0">
                <a:effectLst>
                  <a:glow rad="127000">
                    <a:srgbClr val="FFFF00"/>
                  </a:glow>
                </a:effectLst>
              </a:rPr>
              <a:t>God’s Vision of World + Future Events is Crystal Clear</a:t>
            </a:r>
          </a:p>
          <a:p>
            <a:pPr lvl="1"/>
            <a:r>
              <a:rPr lang="en-US" sz="3200" dirty="0"/>
              <a:t>Jeremiah 29:11 “For I know the plans that I have for you’, declares the Lord, ‘plans for welfare and not for calamity to give you a future and a hope.’”</a:t>
            </a:r>
          </a:p>
          <a:p>
            <a:pPr lvl="1"/>
            <a:r>
              <a:rPr lang="en-US" sz="3200" dirty="0"/>
              <a:t>Psalm 139:4 “Even before there is a word on my tongue, Behold, O Lord, You know it all.”</a:t>
            </a:r>
          </a:p>
          <a:p>
            <a:pPr lvl="1"/>
            <a:r>
              <a:rPr lang="en-US" sz="3200" dirty="0"/>
              <a:t>Hebrews 4:13 “And there is no creature hidden from His sight, but all things are open and laid bare to the eyes of Him with whom we have to do.”</a:t>
            </a:r>
          </a:p>
          <a:p>
            <a:endParaRPr lang="en-US" sz="3200" dirty="0"/>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546586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xEl>
                                              <p:pRg st="1" end="1"/>
                                            </p:txEl>
                                          </p:spTgt>
                                        </p:tgtEl>
                                        <p:attrNameLst>
                                          <p:attrName>style.color</p:attrName>
                                        </p:attrNameLst>
                                      </p:cBhvr>
                                      <p:to>
                                        <a:srgbClr val="FF3615"/>
                                      </p:to>
                                    </p:animClr>
                                    <p:animClr clrSpc="rgb" dir="cw">
                                      <p:cBhvr>
                                        <p:cTn id="7" dur="500" fill="hold"/>
                                        <p:tgtEl>
                                          <p:spTgt spid="21">
                                            <p:txEl>
                                              <p:pRg st="1" end="1"/>
                                            </p:txEl>
                                          </p:spTgt>
                                        </p:tgtEl>
                                        <p:attrNameLst>
                                          <p:attrName>fillcolor</p:attrName>
                                        </p:attrNameLst>
                                      </p:cBhvr>
                                      <p:to>
                                        <a:srgbClr val="FF3615"/>
                                      </p:to>
                                    </p:animClr>
                                    <p:set>
                                      <p:cBhvr>
                                        <p:cTn id="8" dur="500" fill="hold"/>
                                        <p:tgtEl>
                                          <p:spTgt spid="21">
                                            <p:txEl>
                                              <p:pRg st="1" end="1"/>
                                            </p:txEl>
                                          </p:spTgt>
                                        </p:tgtEl>
                                        <p:attrNameLst>
                                          <p:attrName>fill.type</p:attrName>
                                        </p:attrNameLst>
                                      </p:cBhvr>
                                      <p:to>
                                        <p:strVal val="solid"/>
                                      </p:to>
                                    </p:set>
                                    <p:set>
                                      <p:cBhvr>
                                        <p:cTn id="9" dur="500" fill="hold"/>
                                        <p:tgtEl>
                                          <p:spTgt spid="21">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1">
                                            <p:txEl>
                                              <p:pRg st="2" end="2"/>
                                            </p:txEl>
                                          </p:spTgt>
                                        </p:tgtEl>
                                        <p:attrNameLst>
                                          <p:attrName>style.color</p:attrName>
                                        </p:attrNameLst>
                                      </p:cBhvr>
                                      <p:to>
                                        <a:srgbClr val="FF3615"/>
                                      </p:to>
                                    </p:animClr>
                                    <p:animClr clrSpc="rgb" dir="cw">
                                      <p:cBhvr>
                                        <p:cTn id="14" dur="500" fill="hold"/>
                                        <p:tgtEl>
                                          <p:spTgt spid="21">
                                            <p:txEl>
                                              <p:pRg st="2" end="2"/>
                                            </p:txEl>
                                          </p:spTgt>
                                        </p:tgtEl>
                                        <p:attrNameLst>
                                          <p:attrName>fillcolor</p:attrName>
                                        </p:attrNameLst>
                                      </p:cBhvr>
                                      <p:to>
                                        <a:srgbClr val="FF3615"/>
                                      </p:to>
                                    </p:animClr>
                                    <p:set>
                                      <p:cBhvr>
                                        <p:cTn id="15" dur="500" fill="hold"/>
                                        <p:tgtEl>
                                          <p:spTgt spid="21">
                                            <p:txEl>
                                              <p:pRg st="2" end="2"/>
                                            </p:txEl>
                                          </p:spTgt>
                                        </p:tgtEl>
                                        <p:attrNameLst>
                                          <p:attrName>fill.type</p:attrName>
                                        </p:attrNameLst>
                                      </p:cBhvr>
                                      <p:to>
                                        <p:strVal val="solid"/>
                                      </p:to>
                                    </p:set>
                                    <p:set>
                                      <p:cBhvr>
                                        <p:cTn id="16" dur="500" fill="hold"/>
                                        <p:tgtEl>
                                          <p:spTgt spid="21">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1">
                                            <p:txEl>
                                              <p:pRg st="3" end="3"/>
                                            </p:txEl>
                                          </p:spTgt>
                                        </p:tgtEl>
                                        <p:attrNameLst>
                                          <p:attrName>style.color</p:attrName>
                                        </p:attrNameLst>
                                      </p:cBhvr>
                                      <p:to>
                                        <a:srgbClr val="FF3615"/>
                                      </p:to>
                                    </p:animClr>
                                    <p:animClr clrSpc="rgb" dir="cw">
                                      <p:cBhvr>
                                        <p:cTn id="21" dur="500" fill="hold"/>
                                        <p:tgtEl>
                                          <p:spTgt spid="21">
                                            <p:txEl>
                                              <p:pRg st="3" end="3"/>
                                            </p:txEl>
                                          </p:spTgt>
                                        </p:tgtEl>
                                        <p:attrNameLst>
                                          <p:attrName>fillcolor</p:attrName>
                                        </p:attrNameLst>
                                      </p:cBhvr>
                                      <p:to>
                                        <a:srgbClr val="FF3615"/>
                                      </p:to>
                                    </p:animClr>
                                    <p:set>
                                      <p:cBhvr>
                                        <p:cTn id="22" dur="500" fill="hold"/>
                                        <p:tgtEl>
                                          <p:spTgt spid="21">
                                            <p:txEl>
                                              <p:pRg st="3" end="3"/>
                                            </p:txEl>
                                          </p:spTgt>
                                        </p:tgtEl>
                                        <p:attrNameLst>
                                          <p:attrName>fill.type</p:attrName>
                                        </p:attrNameLst>
                                      </p:cBhvr>
                                      <p:to>
                                        <p:strVal val="solid"/>
                                      </p:to>
                                    </p:set>
                                    <p:set>
                                      <p:cBhvr>
                                        <p:cTn id="23" dur="500" fill="hold"/>
                                        <p:tgtEl>
                                          <p:spTgt spid="21">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2.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775A23-75CA-4614-9647-C9B2CE742CA2}">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11674</TotalTime>
  <Words>2541</Words>
  <Application>Microsoft Office PowerPoint</Application>
  <PresentationFormat>Widescreen</PresentationFormat>
  <Paragraphs>322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system-ui</vt:lpstr>
      <vt:lpstr>Times New Roman</vt:lpstr>
      <vt:lpstr>Parcel</vt:lpstr>
      <vt:lpstr>The book of genesis</vt:lpstr>
      <vt:lpstr>God’s promise and providence Genesis 12:1-3</vt:lpstr>
      <vt:lpstr>God’s promise and providence Genesis 15:13-16</vt:lpstr>
      <vt:lpstr>Prequal to exodus </vt:lpstr>
      <vt:lpstr>God’s promise and providence</vt:lpstr>
      <vt:lpstr> How might understanding God’s promise and providence impact the way we navigate challenges in our lives today?   </vt:lpstr>
      <vt:lpstr>Timeline of genesis 1-12</vt:lpstr>
      <vt:lpstr>ETERNAL VS. TEMPORAL PERSPECTIVE</vt:lpstr>
      <vt:lpstr>ETERNAL VS. TEMPORAL PERSPECTIVE</vt:lpstr>
      <vt:lpstr>Trust + submit to God’s will</vt:lpstr>
      <vt:lpstr>Important Verses and themes -Creation-</vt:lpstr>
      <vt:lpstr>Important Verses and themes -mankind’s choice-</vt:lpstr>
      <vt:lpstr>Important Verses and themes -Satan’s lie-</vt:lpstr>
      <vt:lpstr>Important Verses and themes -Tragedy of sin-</vt:lpstr>
      <vt:lpstr>Important Verses and themes -wounded victor-</vt:lpstr>
      <vt:lpstr>Trust + submit to God’s will</vt:lpstr>
      <vt:lpstr>Trust + submit to God’s will</vt:lpstr>
      <vt:lpstr>Spiritual parallels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Robert McDonald</cp:lastModifiedBy>
  <cp:revision>50</cp:revision>
  <cp:lastPrinted>2024-02-25T15:08:28Z</cp:lastPrinted>
  <dcterms:created xsi:type="dcterms:W3CDTF">2023-11-28T18:55:23Z</dcterms:created>
  <dcterms:modified xsi:type="dcterms:W3CDTF">2024-02-25T16:51:14Z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