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64" r:id="rId2"/>
    <p:sldId id="260" r:id="rId3"/>
    <p:sldId id="258" r:id="rId4"/>
    <p:sldId id="259" r:id="rId5"/>
    <p:sldId id="262" r:id="rId6"/>
    <p:sldId id="261" r:id="rId7"/>
    <p:sldId id="269" r:id="rId8"/>
    <p:sldId id="263" r:id="rId9"/>
    <p:sldId id="265" r:id="rId10"/>
    <p:sldId id="266"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330C"/>
    <a:srgbClr val="7300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60"/>
    <p:restoredTop sz="96327"/>
  </p:normalViewPr>
  <p:slideViewPr>
    <p:cSldViewPr snapToGrid="0">
      <p:cViewPr>
        <p:scale>
          <a:sx n="152" d="100"/>
          <a:sy n="152" d="100"/>
        </p:scale>
        <p:origin x="32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8A14C3-0836-B242-84B3-4CE8E9E51AC4}" type="datetimeFigureOut">
              <a:rPr lang="en-US" smtClean="0"/>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5B9FE-47E3-D647-8729-2F7E81A75D2D}" type="slidenum">
              <a:rPr lang="en-US" smtClean="0"/>
              <a:t>‹#›</a:t>
            </a:fld>
            <a:endParaRPr lang="en-US"/>
          </a:p>
        </p:txBody>
      </p:sp>
    </p:spTree>
    <p:extLst>
      <p:ext uri="{BB962C8B-B14F-4D97-AF65-F5344CB8AC3E}">
        <p14:creationId xmlns:p14="http://schemas.microsoft.com/office/powerpoint/2010/main" val="60694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8A14C3-0836-B242-84B3-4CE8E9E51AC4}" type="datetimeFigureOut">
              <a:rPr lang="en-US" smtClean="0"/>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5B9FE-47E3-D647-8729-2F7E81A75D2D}" type="slidenum">
              <a:rPr lang="en-US" smtClean="0"/>
              <a:t>‹#›</a:t>
            </a:fld>
            <a:endParaRPr lang="en-US"/>
          </a:p>
        </p:txBody>
      </p:sp>
    </p:spTree>
    <p:extLst>
      <p:ext uri="{BB962C8B-B14F-4D97-AF65-F5344CB8AC3E}">
        <p14:creationId xmlns:p14="http://schemas.microsoft.com/office/powerpoint/2010/main" val="80700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8A14C3-0836-B242-84B3-4CE8E9E51AC4}" type="datetimeFigureOut">
              <a:rPr lang="en-US" smtClean="0"/>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5B9FE-47E3-D647-8729-2F7E81A75D2D}" type="slidenum">
              <a:rPr lang="en-US" smtClean="0"/>
              <a:t>‹#›</a:t>
            </a:fld>
            <a:endParaRPr lang="en-US"/>
          </a:p>
        </p:txBody>
      </p:sp>
    </p:spTree>
    <p:extLst>
      <p:ext uri="{BB962C8B-B14F-4D97-AF65-F5344CB8AC3E}">
        <p14:creationId xmlns:p14="http://schemas.microsoft.com/office/powerpoint/2010/main" val="419855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8A14C3-0836-B242-84B3-4CE8E9E51AC4}" type="datetimeFigureOut">
              <a:rPr lang="en-US" smtClean="0"/>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5B9FE-47E3-D647-8729-2F7E81A75D2D}" type="slidenum">
              <a:rPr lang="en-US" smtClean="0"/>
              <a:t>‹#›</a:t>
            </a:fld>
            <a:endParaRPr lang="en-US"/>
          </a:p>
        </p:txBody>
      </p:sp>
    </p:spTree>
    <p:extLst>
      <p:ext uri="{BB962C8B-B14F-4D97-AF65-F5344CB8AC3E}">
        <p14:creationId xmlns:p14="http://schemas.microsoft.com/office/powerpoint/2010/main" val="42903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8A14C3-0836-B242-84B3-4CE8E9E51AC4}" type="datetimeFigureOut">
              <a:rPr lang="en-US" smtClean="0"/>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5B9FE-47E3-D647-8729-2F7E81A75D2D}" type="slidenum">
              <a:rPr lang="en-US" smtClean="0"/>
              <a:t>‹#›</a:t>
            </a:fld>
            <a:endParaRPr lang="en-US"/>
          </a:p>
        </p:txBody>
      </p:sp>
    </p:spTree>
    <p:extLst>
      <p:ext uri="{BB962C8B-B14F-4D97-AF65-F5344CB8AC3E}">
        <p14:creationId xmlns:p14="http://schemas.microsoft.com/office/powerpoint/2010/main" val="1056822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8A14C3-0836-B242-84B3-4CE8E9E51AC4}" type="datetimeFigureOut">
              <a:rPr lang="en-US" smtClean="0"/>
              <a:t>3/21/23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5B9FE-47E3-D647-8729-2F7E81A75D2D}" type="slidenum">
              <a:rPr lang="en-US" smtClean="0"/>
              <a:t>‹#›</a:t>
            </a:fld>
            <a:endParaRPr lang="en-US"/>
          </a:p>
        </p:txBody>
      </p:sp>
    </p:spTree>
    <p:extLst>
      <p:ext uri="{BB962C8B-B14F-4D97-AF65-F5344CB8AC3E}">
        <p14:creationId xmlns:p14="http://schemas.microsoft.com/office/powerpoint/2010/main" val="136436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8A14C3-0836-B242-84B3-4CE8E9E51AC4}" type="datetimeFigureOut">
              <a:rPr lang="en-US" smtClean="0"/>
              <a:t>3/21/23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15B9FE-47E3-D647-8729-2F7E81A75D2D}" type="slidenum">
              <a:rPr lang="en-US" smtClean="0"/>
              <a:t>‹#›</a:t>
            </a:fld>
            <a:endParaRPr lang="en-US"/>
          </a:p>
        </p:txBody>
      </p:sp>
    </p:spTree>
    <p:extLst>
      <p:ext uri="{BB962C8B-B14F-4D97-AF65-F5344CB8AC3E}">
        <p14:creationId xmlns:p14="http://schemas.microsoft.com/office/powerpoint/2010/main" val="107587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8A14C3-0836-B242-84B3-4CE8E9E51AC4}" type="datetimeFigureOut">
              <a:rPr lang="en-US" smtClean="0"/>
              <a:t>3/21/23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15B9FE-47E3-D647-8729-2F7E81A75D2D}" type="slidenum">
              <a:rPr lang="en-US" smtClean="0"/>
              <a:t>‹#›</a:t>
            </a:fld>
            <a:endParaRPr lang="en-US"/>
          </a:p>
        </p:txBody>
      </p:sp>
    </p:spTree>
    <p:extLst>
      <p:ext uri="{BB962C8B-B14F-4D97-AF65-F5344CB8AC3E}">
        <p14:creationId xmlns:p14="http://schemas.microsoft.com/office/powerpoint/2010/main" val="140679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A14C3-0836-B242-84B3-4CE8E9E51AC4}" type="datetimeFigureOut">
              <a:rPr lang="en-US" smtClean="0"/>
              <a:t>3/21/23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15B9FE-47E3-D647-8729-2F7E81A75D2D}" type="slidenum">
              <a:rPr lang="en-US" smtClean="0"/>
              <a:t>‹#›</a:t>
            </a:fld>
            <a:endParaRPr lang="en-US"/>
          </a:p>
        </p:txBody>
      </p:sp>
    </p:spTree>
    <p:extLst>
      <p:ext uri="{BB962C8B-B14F-4D97-AF65-F5344CB8AC3E}">
        <p14:creationId xmlns:p14="http://schemas.microsoft.com/office/powerpoint/2010/main" val="417249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8A14C3-0836-B242-84B3-4CE8E9E51AC4}" type="datetimeFigureOut">
              <a:rPr lang="en-US" smtClean="0"/>
              <a:t>3/21/23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5B9FE-47E3-D647-8729-2F7E81A75D2D}" type="slidenum">
              <a:rPr lang="en-US" smtClean="0"/>
              <a:t>‹#›</a:t>
            </a:fld>
            <a:endParaRPr lang="en-US"/>
          </a:p>
        </p:txBody>
      </p:sp>
    </p:spTree>
    <p:extLst>
      <p:ext uri="{BB962C8B-B14F-4D97-AF65-F5344CB8AC3E}">
        <p14:creationId xmlns:p14="http://schemas.microsoft.com/office/powerpoint/2010/main" val="929907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8A14C3-0836-B242-84B3-4CE8E9E51AC4}" type="datetimeFigureOut">
              <a:rPr lang="en-US" smtClean="0"/>
              <a:t>3/21/23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5B9FE-47E3-D647-8729-2F7E81A75D2D}" type="slidenum">
              <a:rPr lang="en-US" smtClean="0"/>
              <a:t>‹#›</a:t>
            </a:fld>
            <a:endParaRPr lang="en-US"/>
          </a:p>
        </p:txBody>
      </p:sp>
    </p:spTree>
    <p:extLst>
      <p:ext uri="{BB962C8B-B14F-4D97-AF65-F5344CB8AC3E}">
        <p14:creationId xmlns:p14="http://schemas.microsoft.com/office/powerpoint/2010/main" val="192053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A14C3-0836-B242-84B3-4CE8E9E51AC4}" type="datetimeFigureOut">
              <a:rPr lang="en-US" smtClean="0"/>
              <a:t>3/21/23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5B9FE-47E3-D647-8729-2F7E81A75D2D}" type="slidenum">
              <a:rPr lang="en-US" smtClean="0"/>
              <a:t>‹#›</a:t>
            </a:fld>
            <a:endParaRPr lang="en-US"/>
          </a:p>
        </p:txBody>
      </p:sp>
    </p:spTree>
    <p:extLst>
      <p:ext uri="{BB962C8B-B14F-4D97-AF65-F5344CB8AC3E}">
        <p14:creationId xmlns:p14="http://schemas.microsoft.com/office/powerpoint/2010/main" val="1818789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002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E4F8F1-D2C8-B18F-0A11-AFFCA562FFBE}"/>
              </a:ext>
            </a:extLst>
          </p:cNvPr>
          <p:cNvSpPr txBox="1"/>
          <p:nvPr/>
        </p:nvSpPr>
        <p:spPr>
          <a:xfrm>
            <a:off x="152400" y="2646129"/>
            <a:ext cx="8839200" cy="969496"/>
          </a:xfrm>
          <a:prstGeom prst="rect">
            <a:avLst/>
          </a:prstGeom>
          <a:noFill/>
        </p:spPr>
        <p:txBody>
          <a:bodyPr wrap="square" rtlCol="0">
            <a:spAutoFit/>
          </a:bodyPr>
          <a:lstStyle/>
          <a:p>
            <a:r>
              <a:rPr lang="en-US" sz="5700" dirty="0">
                <a:solidFill>
                  <a:schemeClr val="bg1"/>
                </a:solidFill>
                <a:latin typeface="Bradley Hand" pitchFamily="2" charset="77"/>
              </a:rPr>
              <a:t>When Anger Turns Deadly</a:t>
            </a:r>
          </a:p>
        </p:txBody>
      </p:sp>
    </p:spTree>
    <p:extLst>
      <p:ext uri="{BB962C8B-B14F-4D97-AF65-F5344CB8AC3E}">
        <p14:creationId xmlns:p14="http://schemas.microsoft.com/office/powerpoint/2010/main" val="135677112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4A4E4-9C7C-156F-600C-AA1EAB94BBC6}"/>
              </a:ext>
            </a:extLst>
          </p:cNvPr>
          <p:cNvSpPr>
            <a:spLocks noGrp="1"/>
          </p:cNvSpPr>
          <p:nvPr>
            <p:ph idx="1"/>
          </p:nvPr>
        </p:nvSpPr>
        <p:spPr>
          <a:xfrm>
            <a:off x="128337" y="96253"/>
            <a:ext cx="8895347" cy="6665494"/>
          </a:xfrm>
        </p:spPr>
        <p:txBody>
          <a:bodyPr>
            <a:normAutofit lnSpcReduction="10000"/>
          </a:bodyPr>
          <a:lstStyle/>
          <a:p>
            <a:pPr marL="0" indent="0">
              <a:buNone/>
            </a:pPr>
            <a:endParaRPr lang="en-US" sz="1500" b="1"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b="1" dirty="0">
                <a:solidFill>
                  <a:schemeClr val="accent4"/>
                </a:solidFill>
                <a:latin typeface="Verdana" panose="020B0604030504040204" pitchFamily="34" charset="0"/>
                <a:ea typeface="Verdana" panose="020B0604030504040204" pitchFamily="34" charset="0"/>
                <a:cs typeface="Verdana" panose="020B0604030504040204" pitchFamily="34" charset="0"/>
              </a:rPr>
              <a:t>4.</a:t>
            </a:r>
            <a:r>
              <a:rPr lang="en-US" dirty="0">
                <a:latin typeface="Verdana" panose="020B0604030504040204" pitchFamily="34" charset="0"/>
                <a:ea typeface="Verdana" panose="020B0604030504040204" pitchFamily="34" charset="0"/>
                <a:cs typeface="Verdana" panose="020B0604030504040204" pitchFamily="34" charset="0"/>
              </a:rPr>
              <a:t> </a:t>
            </a:r>
            <a:r>
              <a:rPr lang="en-US" b="1" dirty="0">
                <a:solidFill>
                  <a:srgbClr val="4472C4"/>
                </a:solidFill>
                <a:effectLst/>
                <a:latin typeface="Verdana" panose="020B0604030504040204" pitchFamily="34" charset="0"/>
                <a:ea typeface="Verdana" panose="020B0604030504040204" pitchFamily="34" charset="0"/>
                <a:cs typeface="Verdana" panose="020B0604030504040204" pitchFamily="34" charset="0"/>
              </a:rPr>
              <a:t>Peace for the Angry Heart</a:t>
            </a:r>
            <a:endParaRPr lang="en-US" b="1" dirty="0">
              <a:solidFill>
                <a:srgbClr val="4472C4"/>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600" dirty="0">
                <a:effectLst/>
                <a:latin typeface="Verdana" panose="020B0604030504040204" pitchFamily="34" charset="0"/>
                <a:ea typeface="Verdana" panose="020B0604030504040204" pitchFamily="34" charset="0"/>
                <a:cs typeface="Verdana" panose="020B0604030504040204" pitchFamily="34" charset="0"/>
              </a:rPr>
              <a:t>Be angry and do not sin; do not let the sun go down on your anger and give no opportunity to the devil.</a:t>
            </a:r>
          </a:p>
          <a:p>
            <a:pPr marL="0" indent="0">
              <a:buNone/>
            </a:pPr>
            <a:r>
              <a:rPr lang="en-US" sz="2600" dirty="0">
                <a:effectLst/>
                <a:latin typeface="Verdana" panose="020B0604030504040204" pitchFamily="34" charset="0"/>
                <a:ea typeface="Verdana" panose="020B0604030504040204" pitchFamily="34" charset="0"/>
                <a:cs typeface="Verdana" panose="020B0604030504040204" pitchFamily="34" charset="0"/>
              </a:rPr>
              <a:t>Let no corrupting talk come out of your mouths, </a:t>
            </a:r>
            <a:r>
              <a:rPr lang="en-US" sz="26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but only such as is good for building up, as fits the occasion, that it may give grace to those who hear. </a:t>
            </a:r>
            <a:r>
              <a:rPr lang="en-US" sz="2600" dirty="0">
                <a:effectLst/>
                <a:latin typeface="Verdana" panose="020B0604030504040204" pitchFamily="34" charset="0"/>
                <a:ea typeface="Verdana" panose="020B0604030504040204" pitchFamily="34" charset="0"/>
                <a:cs typeface="Verdana" panose="020B0604030504040204" pitchFamily="34" charset="0"/>
              </a:rPr>
              <a:t>And do not grieve the Holy Spirit of God, by whom you were sealed for the day of redemption. </a:t>
            </a:r>
            <a:r>
              <a:rPr lang="en-US" sz="26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Let all bitterness and wrath and anger and clamor and slander be put away from you, along with all malice. Be kind to one another, tenderhearted, forgiving one another, as God in Christ forgave you.</a:t>
            </a:r>
          </a:p>
          <a:p>
            <a:pPr marL="0" indent="0">
              <a:buNone/>
            </a:pPr>
            <a:r>
              <a:rPr lang="en-US" sz="2600" dirty="0">
                <a:effectLst/>
                <a:latin typeface="Verdana" panose="020B0604030504040204" pitchFamily="34" charset="0"/>
                <a:ea typeface="Verdana" panose="020B0604030504040204" pitchFamily="34" charset="0"/>
                <a:cs typeface="Verdana" panose="020B0604030504040204" pitchFamily="34" charset="0"/>
              </a:rPr>
              <a:t>Therefore, </a:t>
            </a:r>
            <a:r>
              <a:rPr lang="en-US" sz="2600" b="1"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be imitators of God, as beloved children. And walk in love, </a:t>
            </a:r>
            <a:r>
              <a:rPr lang="en-US" sz="2600" dirty="0">
                <a:effectLst/>
                <a:latin typeface="Verdana" panose="020B0604030504040204" pitchFamily="34" charset="0"/>
                <a:ea typeface="Verdana" panose="020B0604030504040204" pitchFamily="34" charset="0"/>
                <a:cs typeface="Verdana" panose="020B0604030504040204" pitchFamily="34" charset="0"/>
              </a:rPr>
              <a:t>as Christ loved us and gave himself up for us, a fragrant offering and sacrifice to God. (Ephesians 4:26-27; 29-5:1-2)</a:t>
            </a:r>
          </a:p>
          <a:p>
            <a:pPr marL="0" indent="0">
              <a:buNone/>
            </a:pPr>
            <a:endParaRPr lang="en-US" dirty="0"/>
          </a:p>
        </p:txBody>
      </p:sp>
    </p:spTree>
    <p:extLst>
      <p:ext uri="{BB962C8B-B14F-4D97-AF65-F5344CB8AC3E}">
        <p14:creationId xmlns:p14="http://schemas.microsoft.com/office/powerpoint/2010/main" val="11858145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5" presetClass="entr" presetSubtype="1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floor&#10;&#10;Description automatically generated">
            <a:extLst>
              <a:ext uri="{FF2B5EF4-FFF2-40B4-BE49-F238E27FC236}">
                <a16:creationId xmlns:a16="http://schemas.microsoft.com/office/drawing/2014/main" id="{C4EF52EB-E133-1A13-39FE-085967333BED}"/>
              </a:ext>
            </a:extLst>
          </p:cNvPr>
          <p:cNvPicPr>
            <a:picLocks noChangeAspect="1"/>
          </p:cNvPicPr>
          <p:nvPr/>
        </p:nvPicPr>
        <p:blipFill rotWithShape="1">
          <a:blip r:embed="rId2"/>
          <a:srcRect l="13058" r="10517" b="1"/>
          <a:stretch/>
        </p:blipFill>
        <p:spPr>
          <a:xfrm>
            <a:off x="147637" y="173518"/>
            <a:ext cx="8848725" cy="6512763"/>
          </a:xfrm>
          <a:prstGeom prst="rect">
            <a:avLst/>
          </a:prstGeom>
        </p:spPr>
      </p:pic>
    </p:spTree>
    <p:extLst>
      <p:ext uri="{BB962C8B-B14F-4D97-AF65-F5344CB8AC3E}">
        <p14:creationId xmlns:p14="http://schemas.microsoft.com/office/powerpoint/2010/main" val="212656006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floor&#10;&#10;Description automatically generated">
            <a:extLst>
              <a:ext uri="{FF2B5EF4-FFF2-40B4-BE49-F238E27FC236}">
                <a16:creationId xmlns:a16="http://schemas.microsoft.com/office/drawing/2014/main" id="{C4EF52EB-E133-1A13-39FE-085967333BED}"/>
              </a:ext>
            </a:extLst>
          </p:cNvPr>
          <p:cNvPicPr>
            <a:picLocks noChangeAspect="1"/>
          </p:cNvPicPr>
          <p:nvPr/>
        </p:nvPicPr>
        <p:blipFill rotWithShape="1">
          <a:blip r:embed="rId2"/>
          <a:srcRect l="13058" r="10517" b="1"/>
          <a:stretch/>
        </p:blipFill>
        <p:spPr>
          <a:xfrm>
            <a:off x="147637" y="173518"/>
            <a:ext cx="8848725" cy="6512763"/>
          </a:xfrm>
          <a:prstGeom prst="rect">
            <a:avLst/>
          </a:prstGeom>
        </p:spPr>
      </p:pic>
    </p:spTree>
    <p:extLst>
      <p:ext uri="{BB962C8B-B14F-4D97-AF65-F5344CB8AC3E}">
        <p14:creationId xmlns:p14="http://schemas.microsoft.com/office/powerpoint/2010/main" val="4083237654"/>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620A29-9936-079B-C907-056E493556DD}"/>
              </a:ext>
            </a:extLst>
          </p:cNvPr>
          <p:cNvSpPr>
            <a:spLocks noGrp="1"/>
          </p:cNvSpPr>
          <p:nvPr>
            <p:ph idx="1"/>
          </p:nvPr>
        </p:nvSpPr>
        <p:spPr>
          <a:xfrm>
            <a:off x="178904" y="109330"/>
            <a:ext cx="8786192" cy="6579705"/>
          </a:xfrm>
        </p:spPr>
        <p:txBody>
          <a:bodyPr>
            <a:normAutofit/>
          </a:bodyPr>
          <a:lstStyle/>
          <a:p>
            <a:pPr marL="0" indent="0">
              <a:buNone/>
            </a:pPr>
            <a:r>
              <a:rPr lang="en-US" dirty="0">
                <a:latin typeface="Arial" panose="020B0604020202020204" pitchFamily="34" charset="0"/>
                <a:ea typeface="Verdana" panose="020B0604030504040204" pitchFamily="34" charset="0"/>
                <a:cs typeface="Arial" panose="020B0604020202020204" pitchFamily="34" charset="0"/>
              </a:rPr>
              <a:t>“You have heard that it was said to those of old, You shall not murder; and whoever murders will be liable to judgment.’ But I say to you that everyone who is angry with his brother will be liable to judgment; whoever insults his brother will be liable to the council; and whoever says, ‘You fool!’ will be liable to the hell of fire. So, if you are offering your gift at the altar and there remember that your brother has something against you, leave your gift there before the altar and go. First be reconciled to your brother, and then come and offer your gift. Come to terms quickly with your accuser while you are going with him to court, lest your accuser hand you over to the judge, and the judge to the guard, and you be put in prison. Truly, I say to you, you will never get out until you have paid the last penny.” (Matt. 5:21-26)</a:t>
            </a:r>
          </a:p>
        </p:txBody>
      </p:sp>
    </p:spTree>
    <p:extLst>
      <p:ext uri="{BB962C8B-B14F-4D97-AF65-F5344CB8AC3E}">
        <p14:creationId xmlns:p14="http://schemas.microsoft.com/office/powerpoint/2010/main" val="5206316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6E6E8D-CBB0-4B71-D246-31BB60FD53EF}"/>
              </a:ext>
            </a:extLst>
          </p:cNvPr>
          <p:cNvSpPr>
            <a:spLocks noGrp="1"/>
          </p:cNvSpPr>
          <p:nvPr>
            <p:ph idx="1"/>
          </p:nvPr>
        </p:nvSpPr>
        <p:spPr>
          <a:xfrm>
            <a:off x="109329" y="99390"/>
            <a:ext cx="8935279" cy="6649279"/>
          </a:xfrm>
        </p:spPr>
        <p:txBody>
          <a:bodyPr>
            <a:noAutofit/>
          </a:bodyPr>
          <a:lstStyle/>
          <a:p>
            <a:pPr marL="0" indent="0">
              <a:buNone/>
            </a:pPr>
            <a:r>
              <a:rPr lang="en-US" sz="2600" dirty="0">
                <a:latin typeface="Verdana" panose="020B0604030504040204" pitchFamily="34" charset="0"/>
                <a:ea typeface="Verdana" panose="020B0604030504040204" pitchFamily="34" charset="0"/>
                <a:cs typeface="Verdana" panose="020B0604030504040204" pitchFamily="34" charset="0"/>
              </a:rPr>
              <a:t>“You therefore must be perfect, as your heavenly Father is perfect.”  (Matt. 5:48)</a:t>
            </a:r>
          </a:p>
          <a:p>
            <a:pPr marL="0" indent="0">
              <a:buNone/>
            </a:pPr>
            <a:endParaRPr lang="en-US" sz="2600" dirty="0"/>
          </a:p>
          <a:p>
            <a:pPr marL="0" indent="0">
              <a:buNone/>
            </a:pPr>
            <a:r>
              <a:rPr lang="en-US" sz="2600" b="1" dirty="0">
                <a:solidFill>
                  <a:srgbClr val="4472C4"/>
                </a:solidFill>
                <a:effectLst/>
                <a:latin typeface="Verdana" panose="020B0604030504040204" pitchFamily="34" charset="0"/>
                <a:ea typeface="Verdana" panose="020B0604030504040204" pitchFamily="34" charset="0"/>
                <a:cs typeface="Verdana" panose="020B0604030504040204" pitchFamily="34" charset="0"/>
              </a:rPr>
              <a:t>1. “Is my anger out of control?” </a:t>
            </a:r>
            <a:endParaRPr lang="en-US" sz="26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600" dirty="0">
                <a:latin typeface="Verdana" panose="020B0604030504040204" pitchFamily="34" charset="0"/>
                <a:ea typeface="Verdana" panose="020B0604030504040204" pitchFamily="34" charset="0"/>
                <a:cs typeface="Verdana" panose="020B0604030504040204" pitchFamily="34" charset="0"/>
              </a:rPr>
              <a:t>“You have heard that it was said to those of old, You shall not murder; and whoever murders will be liable to judgment.’ But I say to you that everyone who is angry with his brother will be liable to judgment; whoever insults his brother will be liable to the council; and whoever says, ‘You fool!’ will be liable to the hell of fire.” Matt. 5:21-22</a:t>
            </a:r>
          </a:p>
          <a:p>
            <a:pPr marL="0" indent="0">
              <a:buNone/>
            </a:pPr>
            <a:endParaRPr lang="en-US" sz="2600" dirty="0">
              <a:solidFill>
                <a:srgbClr val="4472C4"/>
              </a:solidFill>
              <a:effectLst/>
              <a:latin typeface="Verdana" panose="020B0604030504040204" pitchFamily="34" charset="0"/>
              <a:ea typeface="Calibri" panose="020F0502020204030204" pitchFamily="34" charset="0"/>
              <a:cs typeface="Times New Roman" panose="02020603050405020304" pitchFamily="18" charset="0"/>
            </a:endParaRPr>
          </a:p>
          <a:p>
            <a:pPr marL="0" indent="0">
              <a:buNone/>
            </a:pPr>
            <a:r>
              <a:rPr lang="en-US" sz="2600" dirty="0">
                <a:solidFill>
                  <a:srgbClr val="4472C4"/>
                </a:solidFill>
                <a:effectLst/>
                <a:latin typeface="Verdana" panose="020B0604030504040204" pitchFamily="34" charset="0"/>
                <a:ea typeface="Verdana" panose="020B0604030504040204" pitchFamily="34" charset="0"/>
                <a:cs typeface="Verdana" panose="020B0604030504040204" pitchFamily="34" charset="0"/>
              </a:rPr>
              <a:t>“Do not think that I have come to abolish the Law or the Prophets; I have not come to abolish them but to fulfill them.” Matt. 5:17</a:t>
            </a:r>
            <a:endParaRPr lang="en-US" sz="26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881039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4A4E4-9C7C-156F-600C-AA1EAB94BBC6}"/>
              </a:ext>
            </a:extLst>
          </p:cNvPr>
          <p:cNvSpPr>
            <a:spLocks noGrp="1"/>
          </p:cNvSpPr>
          <p:nvPr>
            <p:ph idx="1"/>
          </p:nvPr>
        </p:nvSpPr>
        <p:spPr>
          <a:xfrm>
            <a:off x="128337" y="96253"/>
            <a:ext cx="8895347" cy="6665494"/>
          </a:xfrm>
        </p:spPr>
        <p:txBody>
          <a:bodyPr/>
          <a:lstStyle/>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600" dirty="0">
                <a:latin typeface="Verdana" panose="020B0604030504040204" pitchFamily="34" charset="0"/>
                <a:ea typeface="Verdana" panose="020B0604030504040204" pitchFamily="34" charset="0"/>
                <a:cs typeface="Verdana" panose="020B0604030504040204" pitchFamily="34" charset="0"/>
              </a:rPr>
              <a:t>But I say to you that everyone who is angry with his brother will be liable to judgment; whoever insults his brother will be liable to the council; and whoever says, ‘You fool!’ will be liable to the hell of fire. Matt. 5:22</a:t>
            </a:r>
          </a:p>
          <a:p>
            <a:pPr marL="0" indent="0">
              <a:buNone/>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600" dirty="0">
                <a:effectLst/>
                <a:latin typeface="Verdana" panose="020B0604030504040204" pitchFamily="34" charset="0"/>
                <a:ea typeface="Calibri" panose="020F0502020204030204" pitchFamily="34" charset="0"/>
                <a:cs typeface="Times New Roman" panose="02020603050405020304" pitchFamily="18" charset="0"/>
              </a:rPr>
              <a:t>“God spoke and said this to your ancestors who were at Mount Sinai: you shall not murder.”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01019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4A4E4-9C7C-156F-600C-AA1EAB94BBC6}"/>
              </a:ext>
            </a:extLst>
          </p:cNvPr>
          <p:cNvSpPr>
            <a:spLocks noGrp="1"/>
          </p:cNvSpPr>
          <p:nvPr>
            <p:ph idx="1"/>
          </p:nvPr>
        </p:nvSpPr>
        <p:spPr>
          <a:xfrm>
            <a:off x="128337" y="96253"/>
            <a:ext cx="8895347" cy="6665494"/>
          </a:xfrm>
        </p:spPr>
        <p:txBody>
          <a:bodyPr/>
          <a:lstStyle/>
          <a:p>
            <a:pPr marL="0" indent="0">
              <a:buNone/>
            </a:pPr>
            <a:r>
              <a:rPr lang="en-US" sz="3200" dirty="0">
                <a:effectLst/>
                <a:latin typeface="Verdana" panose="020B0604030504040204" pitchFamily="34" charset="0"/>
                <a:ea typeface="Verdana" panose="020B0604030504040204" pitchFamily="34" charset="0"/>
                <a:cs typeface="Verdana" panose="020B0604030504040204" pitchFamily="34" charset="0"/>
              </a:rPr>
              <a:t>“But I say to you...” </a:t>
            </a:r>
          </a:p>
          <a:p>
            <a:pPr marL="0" indent="0">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But I say to you that everyone who looks at a woman with lustful intent has already committed adultery with her in his heart. If your right eye causes you to sin, tear it out and throw it away. For it is better that you lose one of your members than that your whole body be thrown into hell. (Matt. 7:28-29)</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But I say to you that everyone who is angry with his brother will be liable to judgment; whoever insults his brother will be liable to the council; and whoever says, ‘You fool!’ will be liable to the hell of fire. (Matt. 5:22)</a:t>
            </a:r>
          </a:p>
        </p:txBody>
      </p:sp>
    </p:spTree>
    <p:extLst>
      <p:ext uri="{BB962C8B-B14F-4D97-AF65-F5344CB8AC3E}">
        <p14:creationId xmlns:p14="http://schemas.microsoft.com/office/powerpoint/2010/main" val="6124222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strips(downLeft)">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3002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E4F8F1-D2C8-B18F-0A11-AFFCA562FFBE}"/>
              </a:ext>
            </a:extLst>
          </p:cNvPr>
          <p:cNvSpPr txBox="1"/>
          <p:nvPr/>
        </p:nvSpPr>
        <p:spPr>
          <a:xfrm>
            <a:off x="152400" y="686585"/>
            <a:ext cx="8839200" cy="5016758"/>
          </a:xfrm>
          <a:prstGeom prst="rect">
            <a:avLst/>
          </a:prstGeom>
          <a:noFill/>
        </p:spPr>
        <p:txBody>
          <a:bodyPr wrap="square" rtlCol="0">
            <a:spAutoFit/>
          </a:bodyPr>
          <a:lstStyle/>
          <a:p>
            <a:r>
              <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rPr>
              <a:t>As with murder that kind of anger also makes us “liable (or subject) to judgment” - liable “to the hell of fire”.</a:t>
            </a:r>
          </a:p>
          <a:p>
            <a:endPar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rPr>
              <a:t>God will judge those who take a person’s life, AND those who TEAR DOWN a person’s heart!</a:t>
            </a:r>
          </a:p>
        </p:txBody>
      </p:sp>
    </p:spTree>
    <p:extLst>
      <p:ext uri="{BB962C8B-B14F-4D97-AF65-F5344CB8AC3E}">
        <p14:creationId xmlns:p14="http://schemas.microsoft.com/office/powerpoint/2010/main" val="2963438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4A4E4-9C7C-156F-600C-AA1EAB94BBC6}"/>
              </a:ext>
            </a:extLst>
          </p:cNvPr>
          <p:cNvSpPr>
            <a:spLocks noGrp="1"/>
          </p:cNvSpPr>
          <p:nvPr>
            <p:ph idx="1"/>
          </p:nvPr>
        </p:nvSpPr>
        <p:spPr>
          <a:xfrm>
            <a:off x="128337" y="96253"/>
            <a:ext cx="8895347" cy="6665494"/>
          </a:xfrm>
        </p:spPr>
        <p:txBody>
          <a:bodyPr/>
          <a:lstStyle/>
          <a:p>
            <a:pPr marL="0" indent="0">
              <a:buNone/>
            </a:pPr>
            <a:r>
              <a:rPr lang="en-US" dirty="0">
                <a:effectLst/>
                <a:latin typeface="Verdana" panose="020B0604030504040204" pitchFamily="34" charset="0"/>
                <a:ea typeface="Verdana" panose="020B0604030504040204" pitchFamily="34" charset="0"/>
                <a:cs typeface="Verdana" panose="020B0604030504040204" pitchFamily="34" charset="0"/>
              </a:rPr>
              <a:t>Good sense makes one slow to anger, and it is his glory to overlook an offense. Prov. 19:11</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“You shall not hate your brother in your heart, but you shall reason frankly with your neighbor, lest you incur sin because of him. You shall not take vengeance or bear a grudge against the sons of your own people, but you shall love your neighbor as yourself: I am the LORD.           (Lev. 19:17-18)</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b="1" dirty="0">
                <a:solidFill>
                  <a:srgbClr val="4472C4"/>
                </a:solidFill>
                <a:effectLst/>
                <a:latin typeface="Verdana" panose="020B0604030504040204" pitchFamily="34" charset="0"/>
                <a:ea typeface="Verdana" panose="020B0604030504040204" pitchFamily="34" charset="0"/>
                <a:cs typeface="Verdana" panose="020B0604030504040204" pitchFamily="34" charset="0"/>
              </a:rPr>
              <a:t>2. “How should I deal with my </a:t>
            </a:r>
            <a:r>
              <a:rPr lang="en-US" b="1" dirty="0">
                <a:solidFill>
                  <a:srgbClr val="4472C4"/>
                </a:solidFill>
                <a:latin typeface="Verdana" panose="020B0604030504040204" pitchFamily="34" charset="0"/>
                <a:ea typeface="Verdana" panose="020B0604030504040204" pitchFamily="34" charset="0"/>
                <a:cs typeface="Verdana" panose="020B0604030504040204" pitchFamily="34" charset="0"/>
              </a:rPr>
              <a:t>A</a:t>
            </a:r>
            <a:r>
              <a:rPr lang="en-US" b="1" dirty="0">
                <a:solidFill>
                  <a:srgbClr val="4472C4"/>
                </a:solidFill>
                <a:effectLst/>
                <a:latin typeface="Verdana" panose="020B0604030504040204" pitchFamily="34" charset="0"/>
                <a:ea typeface="Verdana" panose="020B0604030504040204" pitchFamily="34" charset="0"/>
                <a:cs typeface="Verdana" panose="020B0604030504040204" pitchFamily="34" charset="0"/>
              </a:rPr>
              <a:t>nger?”</a:t>
            </a:r>
          </a:p>
          <a:p>
            <a:pPr marL="0" indent="0">
              <a:buNone/>
            </a:pPr>
            <a:r>
              <a:rPr lang="en-US" dirty="0">
                <a:effectLst/>
                <a:latin typeface="Verdana" panose="020B0604030504040204" pitchFamily="34" charset="0"/>
                <a:ea typeface="Verdana" panose="020B0604030504040204" pitchFamily="34" charset="0"/>
                <a:cs typeface="Verdana" panose="020B0604030504040204" pitchFamily="34" charset="0"/>
              </a:rPr>
              <a:t>So, if you are offering your gift at the altar and there </a:t>
            </a:r>
            <a:r>
              <a:rPr lang="en-US" dirty="0">
                <a:solidFill>
                  <a:srgbClr val="E8330C"/>
                </a:solidFill>
                <a:effectLst/>
                <a:latin typeface="Verdana" panose="020B0604030504040204" pitchFamily="34" charset="0"/>
                <a:ea typeface="Verdana" panose="020B0604030504040204" pitchFamily="34" charset="0"/>
                <a:cs typeface="Verdana" panose="020B0604030504040204" pitchFamily="34" charset="0"/>
              </a:rPr>
              <a:t>remember that your brother has something against you</a:t>
            </a:r>
            <a:r>
              <a:rPr lang="en-US" dirty="0">
                <a:effectLst/>
                <a:latin typeface="Verdana" panose="020B0604030504040204" pitchFamily="34" charset="0"/>
                <a:ea typeface="Verdana" panose="020B0604030504040204" pitchFamily="34" charset="0"/>
                <a:cs typeface="Verdana" panose="020B0604030504040204" pitchFamily="34" charset="0"/>
              </a:rPr>
              <a:t>...Matt. 5:23</a:t>
            </a:r>
          </a:p>
        </p:txBody>
      </p:sp>
    </p:spTree>
    <p:extLst>
      <p:ext uri="{BB962C8B-B14F-4D97-AF65-F5344CB8AC3E}">
        <p14:creationId xmlns:p14="http://schemas.microsoft.com/office/powerpoint/2010/main" val="23668429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strips(downLeft)">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iterate type="lt">
                                    <p:tmPct val="0"/>
                                  </p:iterate>
                                  <p:childTnLst>
                                    <p:set>
                                      <p:cBhvr>
                                        <p:cTn id="1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4A4E4-9C7C-156F-600C-AA1EAB94BBC6}"/>
              </a:ext>
            </a:extLst>
          </p:cNvPr>
          <p:cNvSpPr>
            <a:spLocks noGrp="1"/>
          </p:cNvSpPr>
          <p:nvPr>
            <p:ph idx="1"/>
          </p:nvPr>
        </p:nvSpPr>
        <p:spPr>
          <a:xfrm>
            <a:off x="128337" y="96253"/>
            <a:ext cx="8895347" cy="6665494"/>
          </a:xfrm>
        </p:spPr>
        <p:txBody>
          <a:bodyPr/>
          <a:lstStyle/>
          <a:p>
            <a:pPr marL="0" indent="0">
              <a:buNone/>
            </a:pPr>
            <a:endParaRPr lang="en-US"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effectLst/>
                <a:latin typeface="Verdana" panose="020B0604030504040204" pitchFamily="34" charset="0"/>
                <a:ea typeface="Verdana" panose="020B0604030504040204" pitchFamily="34" charset="0"/>
                <a:cs typeface="Verdana" panose="020B0604030504040204" pitchFamily="34" charset="0"/>
              </a:rPr>
              <a:t>“If possible, so far as it depends on you, live peaceably with all.” (Romans 12:18)</a:t>
            </a:r>
            <a:endParaRPr lang="en-US" b="1" dirty="0">
              <a:solidFill>
                <a:srgbClr val="4472C4"/>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b="1" dirty="0">
              <a:solidFill>
                <a:srgbClr val="4472C4"/>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b="1" dirty="0">
                <a:solidFill>
                  <a:srgbClr val="4472C4"/>
                </a:solidFill>
                <a:effectLst/>
                <a:latin typeface="Verdana" panose="020B0604030504040204" pitchFamily="34" charset="0"/>
                <a:ea typeface="Verdana" panose="020B0604030504040204" pitchFamily="34" charset="0"/>
                <a:cs typeface="Verdana" panose="020B0604030504040204" pitchFamily="34" charset="0"/>
              </a:rPr>
              <a:t>3. “How bad would it be to ignore my anger?” </a:t>
            </a:r>
          </a:p>
          <a:p>
            <a:pPr marL="0" indent="0">
              <a:buNone/>
            </a:pPr>
            <a:endParaRPr lang="en-US"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Come to terms quickly with your accuser while you are going with him to court, lest your accuser hand you over to the judge, and the judge to the guard, and you be put in prison. Truly, I say to you, you will never get out until you have paid the last penny. (Matt. 5:25-26)</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711279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heckerboard(across)">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{EAC79127-3EE6-9745-8C00-F26D33F411FB}tf16401369</Template>
  <TotalTime>6419</TotalTime>
  <Words>961</Words>
  <Application>Microsoft Macintosh PowerPoint</Application>
  <PresentationFormat>On-screen Show (4:3)</PresentationFormat>
  <Paragraphs>39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Bradley Hand</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Garrett</dc:creator>
  <cp:lastModifiedBy>Steve Garrett</cp:lastModifiedBy>
  <cp:revision>3</cp:revision>
  <dcterms:created xsi:type="dcterms:W3CDTF">2023-03-22T01:02:54Z</dcterms:created>
  <dcterms:modified xsi:type="dcterms:W3CDTF">2023-03-26T12:02:06Z</dcterms:modified>
</cp:coreProperties>
</file>