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7" r:id="rId2"/>
    <p:sldId id="268" r:id="rId3"/>
    <p:sldId id="269" r:id="rId4"/>
    <p:sldId id="270" r:id="rId5"/>
    <p:sldId id="258" r:id="rId6"/>
    <p:sldId id="259" r:id="rId7"/>
    <p:sldId id="260" r:id="rId8"/>
    <p:sldId id="261" r:id="rId9"/>
    <p:sldId id="262" r:id="rId10"/>
    <p:sldId id="263" r:id="rId11"/>
    <p:sldId id="267" r:id="rId12"/>
    <p:sldId id="264" r:id="rId13"/>
    <p:sldId id="27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1"/>
    <p:restoredTop sz="94694"/>
  </p:normalViewPr>
  <p:slideViewPr>
    <p:cSldViewPr snapToGrid="0">
      <p:cViewPr varScale="1">
        <p:scale>
          <a:sx n="121" d="100"/>
          <a:sy n="121" d="100"/>
        </p:scale>
        <p:origin x="6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FD83C-30F6-5741-A8E9-8124ACBD7FCD}" type="datetimeFigureOut">
              <a:rPr lang="en-US" smtClean="0"/>
              <a:t>2/25/23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986FC-92C7-5B40-8AC3-A0719BFD1098}" type="slidenum">
              <a:rPr lang="en-US" smtClean="0"/>
              <a:t>‹#›</a:t>
            </a:fld>
            <a:endParaRPr lang="en-US"/>
          </a:p>
        </p:txBody>
      </p:sp>
    </p:spTree>
    <p:extLst>
      <p:ext uri="{BB962C8B-B14F-4D97-AF65-F5344CB8AC3E}">
        <p14:creationId xmlns:p14="http://schemas.microsoft.com/office/powerpoint/2010/main" val="51343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986FC-92C7-5B40-8AC3-A0719BFD1098}" type="slidenum">
              <a:rPr lang="en-US" smtClean="0"/>
              <a:t>6</a:t>
            </a:fld>
            <a:endParaRPr lang="en-US"/>
          </a:p>
        </p:txBody>
      </p:sp>
    </p:spTree>
    <p:extLst>
      <p:ext uri="{BB962C8B-B14F-4D97-AF65-F5344CB8AC3E}">
        <p14:creationId xmlns:p14="http://schemas.microsoft.com/office/powerpoint/2010/main" val="418036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A1B899-D77F-D645-8FA9-A92166C52435}" type="datetimeFigureOut">
              <a:rPr lang="en-US" smtClean="0"/>
              <a:t>2/24/23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16DA1-0CEB-BD4F-B5BD-7D18B9BC3274}" type="slidenum">
              <a:rPr lang="en-US" smtClean="0"/>
              <a:t>‹#›</a:t>
            </a:fld>
            <a:endParaRPr lang="en-US"/>
          </a:p>
        </p:txBody>
      </p:sp>
    </p:spTree>
    <p:extLst>
      <p:ext uri="{BB962C8B-B14F-4D97-AF65-F5344CB8AC3E}">
        <p14:creationId xmlns:p14="http://schemas.microsoft.com/office/powerpoint/2010/main" val="453997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1B899-D77F-D645-8FA9-A92166C52435}" type="datetimeFigureOut">
              <a:rPr lang="en-US" smtClean="0"/>
              <a:t>2/24/23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16DA1-0CEB-BD4F-B5BD-7D18B9BC3274}" type="slidenum">
              <a:rPr lang="en-US" smtClean="0"/>
              <a:t>‹#›</a:t>
            </a:fld>
            <a:endParaRPr lang="en-US"/>
          </a:p>
        </p:txBody>
      </p:sp>
    </p:spTree>
    <p:extLst>
      <p:ext uri="{BB962C8B-B14F-4D97-AF65-F5344CB8AC3E}">
        <p14:creationId xmlns:p14="http://schemas.microsoft.com/office/powerpoint/2010/main" val="33690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1B899-D77F-D645-8FA9-A92166C52435}" type="datetimeFigureOut">
              <a:rPr lang="en-US" smtClean="0"/>
              <a:t>2/24/23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16DA1-0CEB-BD4F-B5BD-7D18B9BC3274}" type="slidenum">
              <a:rPr lang="en-US" smtClean="0"/>
              <a:t>‹#›</a:t>
            </a:fld>
            <a:endParaRPr lang="en-US"/>
          </a:p>
        </p:txBody>
      </p:sp>
    </p:spTree>
    <p:extLst>
      <p:ext uri="{BB962C8B-B14F-4D97-AF65-F5344CB8AC3E}">
        <p14:creationId xmlns:p14="http://schemas.microsoft.com/office/powerpoint/2010/main" val="68982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1B899-D77F-D645-8FA9-A92166C52435}" type="datetimeFigureOut">
              <a:rPr lang="en-US" smtClean="0"/>
              <a:t>2/24/23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16DA1-0CEB-BD4F-B5BD-7D18B9BC3274}" type="slidenum">
              <a:rPr lang="en-US" smtClean="0"/>
              <a:t>‹#›</a:t>
            </a:fld>
            <a:endParaRPr lang="en-US"/>
          </a:p>
        </p:txBody>
      </p:sp>
    </p:spTree>
    <p:extLst>
      <p:ext uri="{BB962C8B-B14F-4D97-AF65-F5344CB8AC3E}">
        <p14:creationId xmlns:p14="http://schemas.microsoft.com/office/powerpoint/2010/main" val="253857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A1B899-D77F-D645-8FA9-A92166C52435}" type="datetimeFigureOut">
              <a:rPr lang="en-US" smtClean="0"/>
              <a:t>2/24/23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16DA1-0CEB-BD4F-B5BD-7D18B9BC3274}" type="slidenum">
              <a:rPr lang="en-US" smtClean="0"/>
              <a:t>‹#›</a:t>
            </a:fld>
            <a:endParaRPr lang="en-US"/>
          </a:p>
        </p:txBody>
      </p:sp>
    </p:spTree>
    <p:extLst>
      <p:ext uri="{BB962C8B-B14F-4D97-AF65-F5344CB8AC3E}">
        <p14:creationId xmlns:p14="http://schemas.microsoft.com/office/powerpoint/2010/main" val="275207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A1B899-D77F-D645-8FA9-A92166C52435}" type="datetimeFigureOut">
              <a:rPr lang="en-US" smtClean="0"/>
              <a:t>2/24/23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16DA1-0CEB-BD4F-B5BD-7D18B9BC3274}" type="slidenum">
              <a:rPr lang="en-US" smtClean="0"/>
              <a:t>‹#›</a:t>
            </a:fld>
            <a:endParaRPr lang="en-US"/>
          </a:p>
        </p:txBody>
      </p:sp>
    </p:spTree>
    <p:extLst>
      <p:ext uri="{BB962C8B-B14F-4D97-AF65-F5344CB8AC3E}">
        <p14:creationId xmlns:p14="http://schemas.microsoft.com/office/powerpoint/2010/main" val="240571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A1B899-D77F-D645-8FA9-A92166C52435}" type="datetimeFigureOut">
              <a:rPr lang="en-US" smtClean="0"/>
              <a:t>2/24/23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16DA1-0CEB-BD4F-B5BD-7D18B9BC3274}" type="slidenum">
              <a:rPr lang="en-US" smtClean="0"/>
              <a:t>‹#›</a:t>
            </a:fld>
            <a:endParaRPr lang="en-US"/>
          </a:p>
        </p:txBody>
      </p:sp>
    </p:spTree>
    <p:extLst>
      <p:ext uri="{BB962C8B-B14F-4D97-AF65-F5344CB8AC3E}">
        <p14:creationId xmlns:p14="http://schemas.microsoft.com/office/powerpoint/2010/main" val="349868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A1B899-D77F-D645-8FA9-A92166C52435}" type="datetimeFigureOut">
              <a:rPr lang="en-US" smtClean="0"/>
              <a:t>2/24/23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16DA1-0CEB-BD4F-B5BD-7D18B9BC3274}" type="slidenum">
              <a:rPr lang="en-US" smtClean="0"/>
              <a:t>‹#›</a:t>
            </a:fld>
            <a:endParaRPr lang="en-US"/>
          </a:p>
        </p:txBody>
      </p:sp>
    </p:spTree>
    <p:extLst>
      <p:ext uri="{BB962C8B-B14F-4D97-AF65-F5344CB8AC3E}">
        <p14:creationId xmlns:p14="http://schemas.microsoft.com/office/powerpoint/2010/main" val="155239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1B899-D77F-D645-8FA9-A92166C52435}" type="datetimeFigureOut">
              <a:rPr lang="en-US" smtClean="0"/>
              <a:t>2/24/23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16DA1-0CEB-BD4F-B5BD-7D18B9BC3274}" type="slidenum">
              <a:rPr lang="en-US" smtClean="0"/>
              <a:t>‹#›</a:t>
            </a:fld>
            <a:endParaRPr lang="en-US"/>
          </a:p>
        </p:txBody>
      </p:sp>
    </p:spTree>
    <p:extLst>
      <p:ext uri="{BB962C8B-B14F-4D97-AF65-F5344CB8AC3E}">
        <p14:creationId xmlns:p14="http://schemas.microsoft.com/office/powerpoint/2010/main" val="383127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A1B899-D77F-D645-8FA9-A92166C52435}" type="datetimeFigureOut">
              <a:rPr lang="en-US" smtClean="0"/>
              <a:t>2/24/23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16DA1-0CEB-BD4F-B5BD-7D18B9BC3274}" type="slidenum">
              <a:rPr lang="en-US" smtClean="0"/>
              <a:t>‹#›</a:t>
            </a:fld>
            <a:endParaRPr lang="en-US"/>
          </a:p>
        </p:txBody>
      </p:sp>
    </p:spTree>
    <p:extLst>
      <p:ext uri="{BB962C8B-B14F-4D97-AF65-F5344CB8AC3E}">
        <p14:creationId xmlns:p14="http://schemas.microsoft.com/office/powerpoint/2010/main" val="427521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A1B899-D77F-D645-8FA9-A92166C52435}" type="datetimeFigureOut">
              <a:rPr lang="en-US" smtClean="0"/>
              <a:t>2/24/23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16DA1-0CEB-BD4F-B5BD-7D18B9BC3274}" type="slidenum">
              <a:rPr lang="en-US" smtClean="0"/>
              <a:t>‹#›</a:t>
            </a:fld>
            <a:endParaRPr lang="en-US"/>
          </a:p>
        </p:txBody>
      </p:sp>
    </p:spTree>
    <p:extLst>
      <p:ext uri="{BB962C8B-B14F-4D97-AF65-F5344CB8AC3E}">
        <p14:creationId xmlns:p14="http://schemas.microsoft.com/office/powerpoint/2010/main" val="206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1B899-D77F-D645-8FA9-A92166C52435}" type="datetimeFigureOut">
              <a:rPr lang="en-US" smtClean="0"/>
              <a:t>2/24/23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16DA1-0CEB-BD4F-B5BD-7D18B9BC3274}" type="slidenum">
              <a:rPr lang="en-US" smtClean="0"/>
              <a:t>‹#›</a:t>
            </a:fld>
            <a:endParaRPr lang="en-US"/>
          </a:p>
        </p:txBody>
      </p:sp>
    </p:spTree>
    <p:extLst>
      <p:ext uri="{BB962C8B-B14F-4D97-AF65-F5344CB8AC3E}">
        <p14:creationId xmlns:p14="http://schemas.microsoft.com/office/powerpoint/2010/main" val="611713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B2CD1-4261-99E1-6C19-CF46D56D9479}"/>
              </a:ext>
            </a:extLst>
          </p:cNvPr>
          <p:cNvPicPr>
            <a:picLocks noChangeAspect="1"/>
          </p:cNvPicPr>
          <p:nvPr/>
        </p:nvPicPr>
        <p:blipFill>
          <a:blip r:embed="rId2"/>
          <a:stretch>
            <a:fillRect/>
          </a:stretch>
        </p:blipFill>
        <p:spPr>
          <a:xfrm>
            <a:off x="0" y="1"/>
            <a:ext cx="9144000" cy="6858000"/>
          </a:xfrm>
          <a:prstGeom prst="rect">
            <a:avLst/>
          </a:prstGeom>
        </p:spPr>
      </p:pic>
      <p:sp>
        <p:nvSpPr>
          <p:cNvPr id="3" name="TextBox 2">
            <a:extLst>
              <a:ext uri="{FF2B5EF4-FFF2-40B4-BE49-F238E27FC236}">
                <a16:creationId xmlns:a16="http://schemas.microsoft.com/office/drawing/2014/main" id="{4439A0CB-FA71-0C88-72FC-5B941ABB5E02}"/>
              </a:ext>
            </a:extLst>
          </p:cNvPr>
          <p:cNvSpPr txBox="1"/>
          <p:nvPr/>
        </p:nvSpPr>
        <p:spPr>
          <a:xfrm>
            <a:off x="1876096" y="6053959"/>
            <a:ext cx="5391807"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Matthew 5:14</a:t>
            </a:r>
          </a:p>
        </p:txBody>
      </p:sp>
    </p:spTree>
    <p:extLst>
      <p:ext uri="{BB962C8B-B14F-4D97-AF65-F5344CB8AC3E}">
        <p14:creationId xmlns:p14="http://schemas.microsoft.com/office/powerpoint/2010/main" val="1006227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D05CF-6077-E45F-C811-03186A1C1847}"/>
              </a:ext>
            </a:extLst>
          </p:cNvPr>
          <p:cNvSpPr>
            <a:spLocks noGrp="1"/>
          </p:cNvSpPr>
          <p:nvPr>
            <p:ph idx="1"/>
          </p:nvPr>
        </p:nvSpPr>
        <p:spPr>
          <a:xfrm>
            <a:off x="126124" y="126124"/>
            <a:ext cx="8881242" cy="6653047"/>
          </a:xfrm>
        </p:spPr>
        <p:txBody>
          <a:bodyPr>
            <a:normAutofit/>
          </a:bodyPr>
          <a:lstStyle/>
          <a:p>
            <a:pPr marL="0" indent="0">
              <a:buNone/>
            </a:pPr>
            <a:endParaRPr lang="en-US" sz="32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b="1" dirty="0">
                <a:solidFill>
                  <a:schemeClr val="accent1"/>
                </a:solidFill>
                <a:latin typeface="Verdana" panose="020B0604030504040204" pitchFamily="34" charset="0"/>
                <a:ea typeface="Verdana" panose="020B0604030504040204" pitchFamily="34" charset="0"/>
                <a:cs typeface="Verdana" panose="020B0604030504040204" pitchFamily="34" charset="0"/>
              </a:rPr>
              <a:t>Fear</a:t>
            </a:r>
          </a:p>
          <a:p>
            <a:pPr marL="0" marR="0" indent="0">
              <a:spcBef>
                <a:spcPts val="0"/>
              </a:spcBef>
              <a:spcAft>
                <a:spcPts val="0"/>
              </a:spcAft>
              <a:buNone/>
            </a:pPr>
            <a:endParaRPr lang="en-US" sz="3200" b="1" dirty="0">
              <a:solidFill>
                <a:srgbClr val="4472C4"/>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sz="3200" b="1"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Worldliness or Compromise</a:t>
            </a:r>
            <a:endParaRPr lang="en-US" sz="32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sz="3200" dirty="0">
                <a:effectLst/>
                <a:latin typeface="Verdana" panose="020B0604030504040204" pitchFamily="34" charset="0"/>
                <a:ea typeface="Verdana" panose="020B0604030504040204" pitchFamily="34" charset="0"/>
                <a:cs typeface="Verdana" panose="020B0604030504040204" pitchFamily="34" charset="0"/>
              </a:rPr>
              <a:t> </a:t>
            </a:r>
          </a:p>
          <a:p>
            <a:pPr marL="0" marR="0" indent="0">
              <a:spcBef>
                <a:spcPts val="0"/>
              </a:spcBef>
              <a:spcAft>
                <a:spcPts val="0"/>
              </a:spcAft>
              <a:buNone/>
            </a:pPr>
            <a:r>
              <a:rPr lang="en-US" sz="3200" dirty="0">
                <a:effectLst/>
                <a:latin typeface="Verdana" panose="020B0604030504040204" pitchFamily="34" charset="0"/>
                <a:ea typeface="Verdana" panose="020B0604030504040204" pitchFamily="34" charset="0"/>
                <a:cs typeface="Verdana" panose="020B0604030504040204" pitchFamily="34" charset="0"/>
              </a:rPr>
              <a:t>1 John 2:15-16   Do not love the world or the things in the world. If anyone loves the world, the love of the Father is not in him. 16 For all that is in the world — the lust of the flesh, the lust of the eyes, and the pride of life — is not of the Father but is of the world.</a:t>
            </a:r>
          </a:p>
          <a:p>
            <a:pPr marL="0" marR="0" indent="0">
              <a:spcBef>
                <a:spcPts val="0"/>
              </a:spcBef>
              <a:spcAft>
                <a:spcPts val="0"/>
              </a:spcAft>
              <a:buNone/>
            </a:pPr>
            <a:endParaRPr lang="en-US" sz="2700" b="1" dirty="0">
              <a:solidFill>
                <a:srgbClr val="4472C4"/>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endParaRPr lang="en-US"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269518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D05CF-6077-E45F-C811-03186A1C1847}"/>
              </a:ext>
            </a:extLst>
          </p:cNvPr>
          <p:cNvSpPr>
            <a:spLocks noGrp="1"/>
          </p:cNvSpPr>
          <p:nvPr>
            <p:ph idx="1"/>
          </p:nvPr>
        </p:nvSpPr>
        <p:spPr>
          <a:xfrm>
            <a:off x="126124" y="126124"/>
            <a:ext cx="8881242" cy="6653047"/>
          </a:xfrm>
        </p:spPr>
        <p:txBody>
          <a:bodyPr/>
          <a:lstStyle/>
          <a:p>
            <a:pPr marL="0" marR="0" indent="0">
              <a:spcBef>
                <a:spcPts val="0"/>
              </a:spcBef>
              <a:spcAft>
                <a:spcPts val="0"/>
              </a:spcAft>
              <a:buNone/>
            </a:pPr>
            <a:endParaRPr lang="en-US" sz="2800" b="1" dirty="0">
              <a:solidFill>
                <a:srgbClr val="4472C4"/>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sz="3600" b="1"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Rudeness </a:t>
            </a:r>
            <a:endParaRPr lang="en-US" sz="36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sz="3600" dirty="0">
                <a:effectLst/>
                <a:latin typeface="Verdana" panose="020B0604030504040204" pitchFamily="34" charset="0"/>
                <a:ea typeface="Verdana" panose="020B0604030504040204" pitchFamily="34" charset="0"/>
                <a:cs typeface="Verdana" panose="020B0604030504040204" pitchFamily="34" charset="0"/>
              </a:rPr>
              <a:t> </a:t>
            </a:r>
          </a:p>
          <a:p>
            <a:pPr marL="0" marR="0" indent="0">
              <a:spcBef>
                <a:spcPts val="0"/>
              </a:spcBef>
              <a:spcAft>
                <a:spcPts val="0"/>
              </a:spcAft>
              <a:buNone/>
            </a:pPr>
            <a:r>
              <a:rPr lang="en-US" sz="3600" dirty="0">
                <a:effectLst/>
                <a:latin typeface="Verdana" panose="020B0604030504040204" pitchFamily="34" charset="0"/>
                <a:ea typeface="Verdana" panose="020B0604030504040204" pitchFamily="34" charset="0"/>
                <a:cs typeface="Verdana" panose="020B0604030504040204" pitchFamily="34" charset="0"/>
              </a:rPr>
              <a:t>Col 4:5- 6 – Walk in wisdom toward those who are outside, redeeming the time.  6 Let your speech always be with grace, seasoned with salt, that you may know how you ought to answer each one.</a:t>
            </a:r>
          </a:p>
          <a:p>
            <a:pPr marL="0" indent="0">
              <a:buNone/>
            </a:pPr>
            <a:endParaRPr lang="en-US" dirty="0"/>
          </a:p>
        </p:txBody>
      </p:sp>
    </p:spTree>
    <p:extLst>
      <p:ext uri="{BB962C8B-B14F-4D97-AF65-F5344CB8AC3E}">
        <p14:creationId xmlns:p14="http://schemas.microsoft.com/office/powerpoint/2010/main" val="386177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D05CF-6077-E45F-C811-03186A1C1847}"/>
              </a:ext>
            </a:extLst>
          </p:cNvPr>
          <p:cNvSpPr>
            <a:spLocks noGrp="1"/>
          </p:cNvSpPr>
          <p:nvPr>
            <p:ph idx="1"/>
          </p:nvPr>
        </p:nvSpPr>
        <p:spPr>
          <a:xfrm>
            <a:off x="126124" y="126124"/>
            <a:ext cx="8881242" cy="6653047"/>
          </a:xfrm>
        </p:spPr>
        <p:txBody>
          <a:bodyPr/>
          <a:lstStyle/>
          <a:p>
            <a:pPr marL="0" indent="0">
              <a:buNone/>
            </a:pPr>
            <a:endParaRPr lang="en-US" b="1" dirty="0">
              <a:solidFill>
                <a:srgbClr val="4472C4"/>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b="1"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Self-Righteousness</a:t>
            </a:r>
            <a:r>
              <a:rPr lang="en-US" sz="3200"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 </a:t>
            </a:r>
            <a:endParaRPr lang="en-US" sz="32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3200" b="1" dirty="0">
              <a:solidFill>
                <a:srgbClr val="4472C4"/>
              </a:solidFill>
              <a:effectLst/>
              <a:latin typeface="Verdana" panose="020B0604030504040204" pitchFamily="34" charset="0"/>
              <a:ea typeface="Calibri" panose="020F0502020204030204" pitchFamily="34" charset="0"/>
              <a:cs typeface="Times New Roman" panose="02020603050405020304" pitchFamily="18" charset="0"/>
            </a:endParaRPr>
          </a:p>
          <a:p>
            <a:pPr marL="0" indent="0">
              <a:buNone/>
            </a:pPr>
            <a:r>
              <a:rPr lang="en-US" sz="3200" b="1" dirty="0">
                <a:solidFill>
                  <a:srgbClr val="4472C4"/>
                </a:solidFill>
                <a:effectLst/>
                <a:latin typeface="Verdana" panose="020B0604030504040204" pitchFamily="34" charset="0"/>
                <a:ea typeface="Calibri" panose="020F0502020204030204" pitchFamily="34" charset="0"/>
                <a:cs typeface="Times New Roman" panose="02020603050405020304" pitchFamily="18" charset="0"/>
              </a:rPr>
              <a:t>A Lack Of Joy</a:t>
            </a:r>
            <a:endParaRPr lang="en-US" sz="32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dirty="0">
                <a:effectLst/>
                <a:latin typeface="Verdana" panose="020B0604030504040204" pitchFamily="34" charset="0"/>
                <a:ea typeface="Verdana" panose="020B0604030504040204" pitchFamily="34" charset="0"/>
                <a:cs typeface="Verdana" panose="020B0604030504040204" pitchFamily="34" charset="0"/>
              </a:rPr>
              <a:t>1 Peter 2:9 – 9 But you are a chosen generation, a royal priesthood, a holy nation, His own special people, that you may proclaim the praises of Him who called you out of darkness into His marvelous light; </a:t>
            </a:r>
          </a:p>
          <a:p>
            <a:pPr marL="0" indent="0">
              <a:buNone/>
            </a:pPr>
            <a:endParaRPr lang="en-US" dirty="0"/>
          </a:p>
        </p:txBody>
      </p:sp>
    </p:spTree>
    <p:extLst>
      <p:ext uri="{BB962C8B-B14F-4D97-AF65-F5344CB8AC3E}">
        <p14:creationId xmlns:p14="http://schemas.microsoft.com/office/powerpoint/2010/main" val="192501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B2CD1-4261-99E1-6C19-CF46D56D9479}"/>
              </a:ext>
            </a:extLst>
          </p:cNvPr>
          <p:cNvPicPr>
            <a:picLocks noChangeAspect="1"/>
          </p:cNvPicPr>
          <p:nvPr/>
        </p:nvPicPr>
        <p:blipFill>
          <a:blip r:embed="rId2"/>
          <a:stretch>
            <a:fillRect/>
          </a:stretch>
        </p:blipFill>
        <p:spPr>
          <a:xfrm>
            <a:off x="0" y="1"/>
            <a:ext cx="9144000" cy="6858000"/>
          </a:xfrm>
          <a:prstGeom prst="rect">
            <a:avLst/>
          </a:prstGeom>
        </p:spPr>
      </p:pic>
      <p:sp>
        <p:nvSpPr>
          <p:cNvPr id="3" name="TextBox 2">
            <a:extLst>
              <a:ext uri="{FF2B5EF4-FFF2-40B4-BE49-F238E27FC236}">
                <a16:creationId xmlns:a16="http://schemas.microsoft.com/office/drawing/2014/main" id="{4439A0CB-FA71-0C88-72FC-5B941ABB5E02}"/>
              </a:ext>
            </a:extLst>
          </p:cNvPr>
          <p:cNvSpPr txBox="1"/>
          <p:nvPr/>
        </p:nvSpPr>
        <p:spPr>
          <a:xfrm>
            <a:off x="1876096" y="6053959"/>
            <a:ext cx="5391807"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Matthew 5:14</a:t>
            </a:r>
          </a:p>
        </p:txBody>
      </p:sp>
    </p:spTree>
    <p:extLst>
      <p:ext uri="{BB962C8B-B14F-4D97-AF65-F5344CB8AC3E}">
        <p14:creationId xmlns:p14="http://schemas.microsoft.com/office/powerpoint/2010/main" val="318247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252909-B7F1-5825-C577-75A05A391A20}"/>
              </a:ext>
            </a:extLst>
          </p:cNvPr>
          <p:cNvSpPr>
            <a:spLocks noGrp="1"/>
          </p:cNvSpPr>
          <p:nvPr>
            <p:ph idx="1"/>
          </p:nvPr>
        </p:nvSpPr>
        <p:spPr>
          <a:xfrm>
            <a:off x="189185" y="168165"/>
            <a:ext cx="8755117" cy="6516413"/>
          </a:xfrm>
        </p:spPr>
        <p:txBody>
          <a:bodyPr/>
          <a:lstStyle/>
          <a:p>
            <a:pPr marL="0" indent="0">
              <a:buNone/>
            </a:pP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3200" dirty="0">
                <a:effectLst/>
                <a:latin typeface="Arial" panose="020B0604020202020204" pitchFamily="34" charset="0"/>
                <a:ea typeface="Calibri" panose="020F0502020204030204" pitchFamily="34" charset="0"/>
                <a:cs typeface="Arial" panose="020B0604020202020204" pitchFamily="34" charset="0"/>
              </a:rPr>
              <a:t>Matthew 5:14-16 –  14 “You are the light of the world. A city that is set on a hill cannot be hidden.  15 Nor do they light a lamp and put it under a basket, but on a lampstand, and it gives light to all who are in the house.  16 Let your light so shine before men, that they may see your good works and glorify your Father in heaven.</a:t>
            </a:r>
          </a:p>
          <a:p>
            <a:pPr marL="0" indent="0" algn="ctr">
              <a:buNone/>
            </a:pPr>
            <a:r>
              <a:rPr lang="en-US" sz="3200" b="1" dirty="0">
                <a:solidFill>
                  <a:srgbClr val="4472C4"/>
                </a:solidFill>
                <a:effectLst/>
                <a:latin typeface="Arial" panose="020B0604020202020204" pitchFamily="34" charset="0"/>
                <a:ea typeface="Calibri" panose="020F0502020204030204" pitchFamily="34" charset="0"/>
                <a:cs typeface="Arial" panose="020B0604020202020204" pitchFamily="34" charset="0"/>
              </a:rPr>
              <a:t>Light does not struggle to be noticed in a dark place.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US" sz="32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“Let your light so shine…” </a:t>
            </a:r>
          </a:p>
          <a:p>
            <a:pPr marL="0" indent="0">
              <a:buNone/>
            </a:pP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78413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252909-B7F1-5825-C577-75A05A391A20}"/>
              </a:ext>
            </a:extLst>
          </p:cNvPr>
          <p:cNvSpPr>
            <a:spLocks noGrp="1"/>
          </p:cNvSpPr>
          <p:nvPr>
            <p:ph idx="1"/>
          </p:nvPr>
        </p:nvSpPr>
        <p:spPr>
          <a:xfrm>
            <a:off x="189185" y="168165"/>
            <a:ext cx="8755117" cy="6516413"/>
          </a:xfrm>
        </p:spPr>
        <p:txBody>
          <a:bodyPr/>
          <a:lstStyle/>
          <a:p>
            <a:pPr marL="0" indent="0">
              <a:buNone/>
            </a:pP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600" dirty="0">
                <a:effectLst/>
                <a:latin typeface="Arial" panose="020B0604020202020204" pitchFamily="34" charset="0"/>
                <a:ea typeface="Calibri" panose="020F0502020204030204" pitchFamily="34" charset="0"/>
                <a:cs typeface="Arial" panose="020B0604020202020204" pitchFamily="34" charset="0"/>
              </a:rPr>
              <a:t>In him was life, and the life was the light of men. The light shines in the darkness, and the darkness has not overcome it. John 1:4-5</a:t>
            </a:r>
          </a:p>
          <a:p>
            <a:pPr marL="0" marR="0" indent="0">
              <a:spcBef>
                <a:spcPts val="0"/>
              </a:spcBef>
              <a:spcAft>
                <a:spcPts val="0"/>
              </a:spcAft>
              <a:buNone/>
            </a:pPr>
            <a:r>
              <a:rPr lang="en-US" sz="36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3600" dirty="0">
                <a:effectLst/>
                <a:latin typeface="Arial" panose="020B0604020202020204" pitchFamily="34" charset="0"/>
                <a:ea typeface="Calibri" panose="020F0502020204030204" pitchFamily="34" charset="0"/>
                <a:cs typeface="Arial" panose="020B0604020202020204" pitchFamily="34" charset="0"/>
              </a:rPr>
              <a:t>The true light, which gives light to everyone, was coming into the world. John 1:9</a:t>
            </a:r>
          </a:p>
          <a:p>
            <a:pPr marL="0" marR="0" indent="0">
              <a:spcBef>
                <a:spcPts val="0"/>
              </a:spcBef>
              <a:spcAft>
                <a:spcPts val="0"/>
              </a:spcAft>
              <a:buNone/>
            </a:pPr>
            <a:endParaRPr lang="en-US" sz="3600" dirty="0">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r>
              <a:rPr lang="en-US" sz="3600" dirty="0">
                <a:effectLst/>
                <a:latin typeface="Arial" panose="020B0604020202020204" pitchFamily="34" charset="0"/>
                <a:ea typeface="Calibri" panose="020F0502020204030204" pitchFamily="34" charset="0"/>
                <a:cs typeface="Arial" panose="020B0604020202020204" pitchFamily="34" charset="0"/>
              </a:rPr>
              <a:t>“That they may see your good works.”      Matt. 5:16  </a:t>
            </a:r>
          </a:p>
          <a:p>
            <a:pPr marL="0" marR="0" indent="0">
              <a:spcBef>
                <a:spcPts val="0"/>
              </a:spcBef>
              <a:spcAft>
                <a:spcPts val="0"/>
              </a:spcAft>
              <a:buNone/>
            </a:pP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60539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252909-B7F1-5825-C577-75A05A391A20}"/>
              </a:ext>
            </a:extLst>
          </p:cNvPr>
          <p:cNvSpPr>
            <a:spLocks noGrp="1"/>
          </p:cNvSpPr>
          <p:nvPr>
            <p:ph idx="1"/>
          </p:nvPr>
        </p:nvSpPr>
        <p:spPr>
          <a:xfrm>
            <a:off x="189185" y="168165"/>
            <a:ext cx="8755117" cy="6516413"/>
          </a:xfrm>
        </p:spPr>
        <p:txBody>
          <a:bodyPr/>
          <a:lstStyle/>
          <a:p>
            <a:pPr marL="0" marR="0" indent="0">
              <a:spcBef>
                <a:spcPts val="0"/>
              </a:spcBef>
              <a:spcAft>
                <a:spcPts val="0"/>
              </a:spcAft>
              <a:buNone/>
            </a:pPr>
            <a:r>
              <a:rPr lang="en-US" sz="3200" dirty="0">
                <a:effectLst/>
                <a:latin typeface="Arial" panose="020B0604020202020204" pitchFamily="34" charset="0"/>
                <a:ea typeface="Calibri" panose="020F0502020204030204" pitchFamily="34" charset="0"/>
                <a:cs typeface="Arial" panose="020B0604020202020204" pitchFamily="34" charset="0"/>
              </a:rPr>
              <a:t>“Beware of practicing your righteousness before other people in order to be seen by them, for then you will have no reward from your Father who is in heaven. Thus, when you give to the needy, sound no trumpet before you, as the hypocrites do in the synagogues and in the streets, that they may be praised by others. Truly, I say to you, they have received their reward.” Matt 6:1-2</a:t>
            </a:r>
          </a:p>
          <a:p>
            <a:pPr marL="0" indent="0">
              <a:buNone/>
            </a:pPr>
            <a:r>
              <a:rPr lang="en-US" sz="3200" dirty="0">
                <a:effectLst/>
                <a:latin typeface="Arial" panose="020B0604020202020204" pitchFamily="34" charset="0"/>
                <a:ea typeface="Calibri" panose="020F0502020204030204" pitchFamily="34" charset="0"/>
                <a:cs typeface="Arial" panose="020B0604020202020204" pitchFamily="34" charset="0"/>
              </a:rPr>
              <a:t>“And when you pray, you must not be like the hypocrites. For they love to stand and pray in the synagogues and at the street corners, that they may be seen by others. Truly, I say to you, they have received their reward. Matt 6:5</a:t>
            </a:r>
          </a:p>
          <a:p>
            <a:pPr marL="0" indent="0">
              <a:buNone/>
            </a:pPr>
            <a:endParaRPr lang="en-US" dirty="0"/>
          </a:p>
        </p:txBody>
      </p:sp>
    </p:spTree>
    <p:extLst>
      <p:ext uri="{BB962C8B-B14F-4D97-AF65-F5344CB8AC3E}">
        <p14:creationId xmlns:p14="http://schemas.microsoft.com/office/powerpoint/2010/main" val="181287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D05CF-6077-E45F-C811-03186A1C1847}"/>
              </a:ext>
            </a:extLst>
          </p:cNvPr>
          <p:cNvSpPr>
            <a:spLocks noGrp="1"/>
          </p:cNvSpPr>
          <p:nvPr>
            <p:ph idx="1"/>
          </p:nvPr>
        </p:nvSpPr>
        <p:spPr>
          <a:xfrm>
            <a:off x="126124" y="126124"/>
            <a:ext cx="8881242" cy="6653047"/>
          </a:xfrm>
        </p:spPr>
        <p:txBody>
          <a:bodyPr>
            <a:normAutofit fontScale="92500" lnSpcReduction="10000"/>
          </a:bodyPr>
          <a:lstStyle/>
          <a:p>
            <a:pPr marL="0" indent="0">
              <a:buNone/>
            </a:pPr>
            <a:endParaRPr lang="en-US" sz="2400" dirty="0">
              <a:effectLst/>
              <a:latin typeface="Verdana" panose="020B0604030504040204" pitchFamily="34" charset="0"/>
              <a:ea typeface="Calibri" panose="020F0502020204030204" pitchFamily="34" charset="0"/>
              <a:cs typeface="Times New Roman" panose="02020603050405020304" pitchFamily="18"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“He went about doing good and healing all who were oppressed by the devil, for God was with him.”           (Acts 10:38)</a:t>
            </a:r>
          </a:p>
          <a:p>
            <a:pPr marL="0" indent="0">
              <a:buNone/>
            </a:pPr>
            <a:endParaRPr lang="en-US"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effectLst/>
                <a:latin typeface="Verdana" panose="020B0604030504040204" pitchFamily="34" charset="0"/>
                <a:ea typeface="Verdana" panose="020B0604030504040204" pitchFamily="34" charset="0"/>
                <a:cs typeface="Verdana" panose="020B0604030504040204" pitchFamily="34" charset="0"/>
              </a:rPr>
              <a:t>“He says they “sold their possessions and goods, and divided them among all, as anyone had need. 46 So continuing daily with one accord in the temple, and breaking bread from house to house, they ate their food with gladness and simplicity of heart, 47 praising God and having favor with all the people.”   (Acts 2:45-47)</a:t>
            </a:r>
          </a:p>
          <a:p>
            <a:pPr marL="0" indent="0">
              <a:buNone/>
            </a:pPr>
            <a:endParaRPr lang="en-US"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effectLst/>
                <a:latin typeface="Verdana" panose="020B0604030504040204" pitchFamily="34" charset="0"/>
                <a:ea typeface="Verdana" panose="020B0604030504040204" pitchFamily="34" charset="0"/>
                <a:cs typeface="Verdana" panose="020B0604030504040204" pitchFamily="34" charset="0"/>
              </a:rPr>
              <a:t>This is a faithful saying, and these things I want you to affirm constantly, that those who have believed in God should be careful to maintain good works. These things are good and profitable to men.   (Titus 3:8) </a:t>
            </a:r>
          </a:p>
          <a:p>
            <a:pPr marL="0" indent="0">
              <a:buNone/>
            </a:pPr>
            <a:endParaRPr lang="en-US" dirty="0"/>
          </a:p>
        </p:txBody>
      </p:sp>
    </p:spTree>
    <p:extLst>
      <p:ext uri="{BB962C8B-B14F-4D97-AF65-F5344CB8AC3E}">
        <p14:creationId xmlns:p14="http://schemas.microsoft.com/office/powerpoint/2010/main" val="97180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edge">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D05CF-6077-E45F-C811-03186A1C1847}"/>
              </a:ext>
            </a:extLst>
          </p:cNvPr>
          <p:cNvSpPr>
            <a:spLocks noGrp="1"/>
          </p:cNvSpPr>
          <p:nvPr>
            <p:ph idx="1"/>
          </p:nvPr>
        </p:nvSpPr>
        <p:spPr>
          <a:xfrm>
            <a:off x="126124" y="0"/>
            <a:ext cx="8881242" cy="6779171"/>
          </a:xfrm>
        </p:spPr>
        <p:txBody>
          <a:bodyPr>
            <a:normAutofit fontScale="92500" lnSpcReduction="10000"/>
          </a:bodyPr>
          <a:lstStyle/>
          <a:p>
            <a:pPr marL="0" marR="0" indent="0" algn="ctr">
              <a:spcBef>
                <a:spcPts val="0"/>
              </a:spcBef>
              <a:spcAft>
                <a:spcPts val="0"/>
              </a:spcAft>
              <a:buNone/>
            </a:pPr>
            <a:endParaRPr lang="en-US"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30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Good Works that Shine</a:t>
            </a:r>
          </a:p>
          <a:p>
            <a:pPr marL="0" marR="0" indent="0">
              <a:spcBef>
                <a:spcPts val="0"/>
              </a:spcBef>
              <a:spcAft>
                <a:spcPts val="0"/>
              </a:spcAft>
              <a:buNone/>
            </a:pPr>
            <a:endParaRPr lang="en-US"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dirty="0">
                <a:effectLst/>
                <a:latin typeface="Verdana" panose="020B0604030504040204" pitchFamily="34" charset="0"/>
                <a:ea typeface="Calibri" panose="020F0502020204030204" pitchFamily="34" charset="0"/>
                <a:cs typeface="Times New Roman" panose="02020603050405020304" pitchFamily="18" charset="0"/>
              </a:rPr>
              <a:t>Work on your heart first (5:21-28) – </a:t>
            </a:r>
            <a:r>
              <a:rPr lang="en-US" sz="26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(murder and adultery begin there)</a:t>
            </a:r>
            <a:endParaRPr lang="en-US" sz="2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dirty="0">
                <a:effectLst/>
                <a:latin typeface="Verdana" panose="020B0604030504040204" pitchFamily="34" charset="0"/>
                <a:ea typeface="Calibri" panose="020F0502020204030204" pitchFamily="34" charset="0"/>
                <a:cs typeface="Times New Roman" panose="02020603050405020304" pitchFamily="18" charset="0"/>
              </a:rPr>
              <a:t>Take sin seriously (5:29-30) – </a:t>
            </a:r>
            <a:r>
              <a:rPr lang="en-US" sz="26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(pluck out your eye if you need to)</a:t>
            </a:r>
            <a:endParaRPr lang="en-US" sz="2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dirty="0">
                <a:effectLst/>
                <a:latin typeface="Verdana" panose="020B0604030504040204" pitchFamily="34" charset="0"/>
                <a:ea typeface="Calibri" panose="020F0502020204030204" pitchFamily="34" charset="0"/>
                <a:cs typeface="Times New Roman" panose="02020603050405020304" pitchFamily="18" charset="0"/>
              </a:rPr>
              <a:t>Keep your vows and stay married (5:31-32) – </a:t>
            </a:r>
            <a:r>
              <a:rPr lang="en-US" sz="26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(God hates divorce)</a:t>
            </a:r>
            <a:endParaRPr lang="en-US" sz="2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dirty="0">
                <a:effectLst/>
                <a:latin typeface="Verdana" panose="020B0604030504040204" pitchFamily="34" charset="0"/>
                <a:ea typeface="Calibri" panose="020F0502020204030204" pitchFamily="34" charset="0"/>
                <a:cs typeface="Times New Roman" panose="02020603050405020304" pitchFamily="18" charset="0"/>
              </a:rPr>
              <a:t>Always tell the truth (5:33-37) – </a:t>
            </a:r>
            <a:r>
              <a:rPr lang="en-US" sz="26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(your yes be yes; your no be no)</a:t>
            </a:r>
            <a:endParaRPr lang="en-US" sz="2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dirty="0">
                <a:effectLst/>
                <a:latin typeface="Verdana" panose="020B0604030504040204" pitchFamily="34" charset="0"/>
                <a:ea typeface="Calibri" panose="020F0502020204030204" pitchFamily="34" charset="0"/>
                <a:cs typeface="Times New Roman" panose="02020603050405020304" pitchFamily="18" charset="0"/>
              </a:rPr>
              <a:t>Do more than is expected of you (5:38-42) – </a:t>
            </a:r>
            <a:r>
              <a:rPr lang="en-US" sz="26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(go the second mile)</a:t>
            </a:r>
            <a:endParaRPr lang="en-US" sz="2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dirty="0">
                <a:effectLst/>
                <a:latin typeface="Verdana" panose="020B0604030504040204" pitchFamily="34" charset="0"/>
                <a:ea typeface="Calibri" panose="020F0502020204030204" pitchFamily="34" charset="0"/>
                <a:cs typeface="Times New Roman" panose="02020603050405020304" pitchFamily="18" charset="0"/>
              </a:rPr>
              <a:t>Do good to those that hate you (5:43-48) – </a:t>
            </a:r>
            <a:r>
              <a:rPr lang="en-US" sz="26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(If you love only those who love you what reward do you have?)</a:t>
            </a:r>
            <a:endParaRPr lang="en-US" sz="2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9996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 calcmode="lin" valueType="num">
                                      <p:cBhvr additive="base">
                                        <p:cTn id="2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 calcmode="lin" valueType="num">
                                      <p:cBhvr additive="base">
                                        <p:cTn id="3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D05CF-6077-E45F-C811-03186A1C1847}"/>
              </a:ext>
            </a:extLst>
          </p:cNvPr>
          <p:cNvSpPr>
            <a:spLocks noGrp="1"/>
          </p:cNvSpPr>
          <p:nvPr>
            <p:ph idx="1"/>
          </p:nvPr>
        </p:nvSpPr>
        <p:spPr>
          <a:xfrm>
            <a:off x="126124" y="126124"/>
            <a:ext cx="8881242" cy="6653047"/>
          </a:xfrm>
        </p:spPr>
        <p:txBody>
          <a:bodyPr>
            <a:normAutofit/>
          </a:bodyPr>
          <a:lstStyle/>
          <a:p>
            <a:pPr marL="0" marR="0" indent="0">
              <a:spcBef>
                <a:spcPts val="0"/>
              </a:spcBef>
              <a:spcAft>
                <a:spcPts val="0"/>
              </a:spcAft>
              <a:buNone/>
            </a:pPr>
            <a:r>
              <a:rPr lang="en-US" sz="2400" dirty="0">
                <a:effectLst/>
                <a:latin typeface="Verdana" panose="020B0604030504040204" pitchFamily="34" charset="0"/>
                <a:ea typeface="Calibri" panose="020F0502020204030204" pitchFamily="34" charset="0"/>
                <a:cs typeface="Times New Roman" panose="02020603050405020304" pitchFamily="18" charset="0"/>
              </a:rPr>
              <a:t>Don’t be a hypocrite (6:1-18) </a:t>
            </a:r>
            <a:r>
              <a:rPr lang="en-US" sz="24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(do not do it to be seen by others)</a:t>
            </a:r>
            <a:endParaRPr lang="en-US"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Verdana" panose="020B0604030504040204" pitchFamily="34" charset="0"/>
                <a:ea typeface="Calibri" panose="020F0502020204030204" pitchFamily="34" charset="0"/>
                <a:cs typeface="Times New Roman" panose="02020603050405020304" pitchFamily="18" charset="0"/>
              </a:rPr>
              <a:t>Seek spiritual things over the material things (6:19-24) </a:t>
            </a:r>
            <a:r>
              <a:rPr lang="en-US" sz="2400" dirty="0">
                <a:solidFill>
                  <a:schemeClr val="accent1"/>
                </a:solidFill>
                <a:latin typeface="Verdana" panose="020B0604030504040204" pitchFamily="34" charset="0"/>
                <a:ea typeface="Calibri" panose="020F0502020204030204" pitchFamily="34" charset="0"/>
                <a:cs typeface="Times New Roman" panose="02020603050405020304" pitchFamily="18" charset="0"/>
              </a:rPr>
              <a:t>(</a:t>
            </a:r>
            <a:r>
              <a:rPr lang="en-US" sz="24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Lay up treasures in heaven)</a:t>
            </a:r>
            <a:endParaRPr lang="en-US"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Verdana" panose="020B0604030504040204" pitchFamily="34" charset="0"/>
                <a:ea typeface="Calibri" panose="020F0502020204030204" pitchFamily="34" charset="0"/>
                <a:cs typeface="Times New Roman" panose="02020603050405020304" pitchFamily="18" charset="0"/>
              </a:rPr>
              <a:t>Don’t worry, trust God (6:24-33) </a:t>
            </a:r>
            <a:r>
              <a:rPr lang="en-US" sz="24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(seek God and His righteousness first)</a:t>
            </a:r>
            <a:endParaRPr lang="en-US"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Verdana" panose="020B0604030504040204" pitchFamily="34" charset="0"/>
                <a:ea typeface="Calibri" panose="020F0502020204030204" pitchFamily="34" charset="0"/>
                <a:cs typeface="Times New Roman" panose="02020603050405020304" pitchFamily="18" charset="0"/>
              </a:rPr>
              <a:t>Don’t try to pick the speck out of your brother’s eye if you have a log in yours (7:1-6)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Verdana" panose="020B0604030504040204" pitchFamily="34" charset="0"/>
                <a:ea typeface="Calibri" panose="020F0502020204030204" pitchFamily="34" charset="0"/>
                <a:cs typeface="Times New Roman" panose="02020603050405020304" pitchFamily="18" charset="0"/>
              </a:rPr>
              <a:t>Ask God for everything you need  (7:7-12)</a:t>
            </a:r>
          </a:p>
          <a:p>
            <a:pPr marL="0" marR="0" indent="0">
              <a:spcBef>
                <a:spcPts val="0"/>
              </a:spcBef>
              <a:spcAft>
                <a:spcPts val="0"/>
              </a:spcAft>
              <a:buNone/>
            </a:pPr>
            <a:endParaRPr lang="en-US" sz="2400"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Verdana" panose="020B0604030504040204" pitchFamily="34" charset="0"/>
                <a:ea typeface="Calibri" panose="020F0502020204030204" pitchFamily="34" charset="0"/>
                <a:cs typeface="Times New Roman" panose="02020603050405020304" pitchFamily="18" charset="0"/>
              </a:rPr>
              <a:t>Follow the truth wherever it leads (7:13-23)            </a:t>
            </a:r>
            <a:r>
              <a:rPr lang="en-US" sz="24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(the narrow way that few find)</a:t>
            </a:r>
            <a:endParaRPr lang="en-US"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Verdana" panose="020B0604030504040204" pitchFamily="34" charset="0"/>
                <a:ea typeface="Calibri" panose="020F0502020204030204" pitchFamily="34" charset="0"/>
                <a:cs typeface="Times New Roman" panose="02020603050405020304" pitchFamily="18" charset="0"/>
              </a:rPr>
              <a:t>Obey God’s commands consistently (7:24-27)       </a:t>
            </a:r>
            <a:r>
              <a:rPr lang="en-US" sz="24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(build your house on the rock)</a:t>
            </a:r>
            <a:endParaRPr lang="en-US"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29256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trips(down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strips(downLeft)">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strips(downLeft)">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strips(downLeft)">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strips(downLeft)">
                                      <p:cBhvr>
                                        <p:cTn id="3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D05CF-6077-E45F-C811-03186A1C1847}"/>
              </a:ext>
            </a:extLst>
          </p:cNvPr>
          <p:cNvSpPr>
            <a:spLocks noGrp="1"/>
          </p:cNvSpPr>
          <p:nvPr>
            <p:ph idx="1"/>
          </p:nvPr>
        </p:nvSpPr>
        <p:spPr>
          <a:xfrm>
            <a:off x="126124" y="126124"/>
            <a:ext cx="8881242" cy="6653047"/>
          </a:xfrm>
        </p:spPr>
        <p:txBody>
          <a:bodyPr/>
          <a:lstStyle/>
          <a:p>
            <a:pPr marL="0" indent="0">
              <a:buNone/>
            </a:pPr>
            <a:endParaRPr lang="en-US" dirty="0">
              <a:effectLst/>
              <a:latin typeface="Verdana" panose="020B0604030504040204" pitchFamily="34" charset="0"/>
              <a:ea typeface="Calibri" panose="020F0502020204030204" pitchFamily="34" charset="0"/>
              <a:cs typeface="Times New Roman" panose="02020603050405020304" pitchFamily="18" charset="0"/>
            </a:endParaRPr>
          </a:p>
          <a:p>
            <a:pPr marL="0" indent="0">
              <a:buNone/>
            </a:pPr>
            <a:r>
              <a:rPr lang="en-US" sz="3200" dirty="0">
                <a:effectLst/>
                <a:latin typeface="Verdana" panose="020B0604030504040204" pitchFamily="34" charset="0"/>
                <a:ea typeface="Calibri" panose="020F0502020204030204" pitchFamily="34" charset="0"/>
                <a:cs typeface="Times New Roman" panose="02020603050405020304" pitchFamily="18" charset="0"/>
              </a:rPr>
              <a:t>“Beloved, I beg you as sojourners and pilgrims, abstain from fleshly lusts which war against the soul, 12 having your conduct honorable among the Gentiles, that when they speak against you as evildoers, they may, by your good works which they observe, glorify God in the day of visitation.” (1 Peter 2:11-12)   </a:t>
            </a:r>
          </a:p>
          <a:p>
            <a:pPr marL="0" indent="0">
              <a:buNone/>
            </a:pPr>
            <a:endParaRPr lang="en-US" sz="1400" dirty="0">
              <a:latin typeface="Verdana" panose="020B0604030504040204" pitchFamily="34" charset="0"/>
              <a:ea typeface="Calibri" panose="020F0502020204030204" pitchFamily="34" charset="0"/>
              <a:cs typeface="Times New Roman" panose="02020603050405020304" pitchFamily="18" charset="0"/>
            </a:endParaRPr>
          </a:p>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Nor do people light a lamp and put it under a basket, but on a stand, and it gives light to all in the house.          (Matt. 5:15)</a:t>
            </a:r>
          </a:p>
        </p:txBody>
      </p:sp>
    </p:spTree>
    <p:extLst>
      <p:ext uri="{BB962C8B-B14F-4D97-AF65-F5344CB8AC3E}">
        <p14:creationId xmlns:p14="http://schemas.microsoft.com/office/powerpoint/2010/main" val="84188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D05CF-6077-E45F-C811-03186A1C1847}"/>
              </a:ext>
            </a:extLst>
          </p:cNvPr>
          <p:cNvSpPr>
            <a:spLocks noGrp="1"/>
          </p:cNvSpPr>
          <p:nvPr>
            <p:ph idx="1"/>
          </p:nvPr>
        </p:nvSpPr>
        <p:spPr>
          <a:xfrm>
            <a:off x="126124" y="126124"/>
            <a:ext cx="8881242" cy="6653047"/>
          </a:xfrm>
        </p:spPr>
        <p:txBody>
          <a:bodyPr>
            <a:normAutofit/>
          </a:bodyPr>
          <a:lstStyle/>
          <a:p>
            <a:pPr marL="0" marR="0" indent="0" algn="ctr">
              <a:spcBef>
                <a:spcPts val="0"/>
              </a:spcBef>
              <a:spcAft>
                <a:spcPts val="0"/>
              </a:spcAft>
              <a:buNone/>
            </a:pPr>
            <a:r>
              <a:rPr lang="en-US" b="1" dirty="0">
                <a:effectLst/>
                <a:latin typeface="Verdana" panose="020B0604030504040204" pitchFamily="34" charset="0"/>
                <a:ea typeface="Verdana" panose="020B0604030504040204" pitchFamily="34" charset="0"/>
                <a:cs typeface="Verdana" panose="020B0604030504040204" pitchFamily="34" charset="0"/>
              </a:rPr>
              <a:t>What are the Baskets that hide our light?</a:t>
            </a:r>
          </a:p>
          <a:p>
            <a:pPr marL="0" marR="0" indent="0">
              <a:spcBef>
                <a:spcPts val="0"/>
              </a:spcBef>
              <a:spcAft>
                <a:spcPts val="0"/>
              </a:spcAft>
              <a:buNone/>
            </a:pPr>
            <a:endParaRPr lang="en-US" sz="26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sz="26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Hypocrisy </a:t>
            </a:r>
          </a:p>
          <a:p>
            <a:pPr marL="0" marR="0" indent="0">
              <a:spcBef>
                <a:spcPts val="0"/>
              </a:spcBef>
              <a:spcAft>
                <a:spcPts val="0"/>
              </a:spcAft>
              <a:buNone/>
            </a:pPr>
            <a:r>
              <a:rPr lang="en-US" sz="2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600" dirty="0">
                <a:effectLst/>
                <a:latin typeface="Verdana" panose="020B0604030504040204" pitchFamily="34" charset="0"/>
                <a:ea typeface="Calibri" panose="020F0502020204030204" pitchFamily="34" charset="0"/>
                <a:cs typeface="Times New Roman" panose="02020603050405020304" pitchFamily="18" charset="0"/>
              </a:rPr>
              <a:t>“But woe to you, scribes and Pharisees, hypocrites! For you shut up the kingdom of heaven against men; for you neither go in yourselves, nor do you allow those who are entering to go in. 14 Woe to you, scribes and Pharisees, hypocrites! For you devour widows’ houses, and for a pretense make long prayers. Therefore, you will receive greater condemnation. 15 “Woe to you, scribes and Pharisees, hypocrites! For you travel land and sea to win one proselyte, and when he is won, you make him twice as much a son of hell as yourselves. Matt 23:13-15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6939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2546</TotalTime>
  <Words>1069</Words>
  <Application>Microsoft Macintosh PowerPoint</Application>
  <PresentationFormat>On-screen Show (4:3)</PresentationFormat>
  <Paragraphs>77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Garrett</dc:creator>
  <cp:lastModifiedBy>Steve Garrett</cp:lastModifiedBy>
  <cp:revision>4</cp:revision>
  <dcterms:created xsi:type="dcterms:W3CDTF">2023-02-18T17:19:44Z</dcterms:created>
  <dcterms:modified xsi:type="dcterms:W3CDTF">2023-02-26T12:48:51Z</dcterms:modified>
</cp:coreProperties>
</file>