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9" r:id="rId2"/>
    <p:sldId id="260" r:id="rId3"/>
    <p:sldId id="261" r:id="rId4"/>
    <p:sldId id="262" r:id="rId5"/>
    <p:sldId id="272" r:id="rId6"/>
    <p:sldId id="273" r:id="rId7"/>
    <p:sldId id="263" r:id="rId8"/>
    <p:sldId id="276" r:id="rId9"/>
    <p:sldId id="264" r:id="rId10"/>
    <p:sldId id="267" r:id="rId11"/>
    <p:sldId id="274" r:id="rId12"/>
    <p:sldId id="275" r:id="rId13"/>
    <p:sldId id="269"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0"/>
    <p:restoredTop sz="94694"/>
  </p:normalViewPr>
  <p:slideViewPr>
    <p:cSldViewPr snapToGrid="0">
      <p:cViewPr>
        <p:scale>
          <a:sx n="121" d="100"/>
          <a:sy n="121" d="100"/>
        </p:scale>
        <p:origin x="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B5059-DC80-3A4F-A506-FA047A6C40F9}" type="datetimeFigureOut">
              <a:rPr lang="en-US" smtClean="0"/>
              <a:t>1/14/23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1F48F-AD1F-AB46-9DAD-E7297DF836C1}" type="slidenum">
              <a:rPr lang="en-US" smtClean="0"/>
              <a:t>‹#›</a:t>
            </a:fld>
            <a:endParaRPr lang="en-US"/>
          </a:p>
        </p:txBody>
      </p:sp>
    </p:spTree>
    <p:extLst>
      <p:ext uri="{BB962C8B-B14F-4D97-AF65-F5344CB8AC3E}">
        <p14:creationId xmlns:p14="http://schemas.microsoft.com/office/powerpoint/2010/main" val="390593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71F48F-AD1F-AB46-9DAD-E7297DF836C1}" type="slidenum">
              <a:rPr lang="en-US" smtClean="0"/>
              <a:t>9</a:t>
            </a:fld>
            <a:endParaRPr lang="en-US"/>
          </a:p>
        </p:txBody>
      </p:sp>
    </p:spTree>
    <p:extLst>
      <p:ext uri="{BB962C8B-B14F-4D97-AF65-F5344CB8AC3E}">
        <p14:creationId xmlns:p14="http://schemas.microsoft.com/office/powerpoint/2010/main" val="240106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857355-8A10-7A4C-BADB-3FA7FF94B891}"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84299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857355-8A10-7A4C-BADB-3FA7FF94B891}"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398830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857355-8A10-7A4C-BADB-3FA7FF94B891}"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382203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857355-8A10-7A4C-BADB-3FA7FF94B891}"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223678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857355-8A10-7A4C-BADB-3FA7FF94B891}" type="datetimeFigureOut">
              <a:rPr lang="en-US" smtClean="0"/>
              <a:t>1/14/23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146637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857355-8A10-7A4C-BADB-3FA7FF94B891}" type="datetimeFigureOut">
              <a:rPr lang="en-US" smtClean="0"/>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371210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857355-8A10-7A4C-BADB-3FA7FF94B891}" type="datetimeFigureOut">
              <a:rPr lang="en-US" smtClean="0"/>
              <a:t>1/14/23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337878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857355-8A10-7A4C-BADB-3FA7FF94B891}" type="datetimeFigureOut">
              <a:rPr lang="en-US" smtClean="0"/>
              <a:t>1/14/23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331643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57355-8A10-7A4C-BADB-3FA7FF94B891}" type="datetimeFigureOut">
              <a:rPr lang="en-US" smtClean="0"/>
              <a:t>1/14/23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54395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857355-8A10-7A4C-BADB-3FA7FF94B891}" type="datetimeFigureOut">
              <a:rPr lang="en-US" smtClean="0"/>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50530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857355-8A10-7A4C-BADB-3FA7FF94B891}" type="datetimeFigureOut">
              <a:rPr lang="en-US" smtClean="0"/>
              <a:t>1/14/23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9BE10-31BA-1449-9F82-28B31CEF147A}" type="slidenum">
              <a:rPr lang="en-US" smtClean="0"/>
              <a:t>‹#›</a:t>
            </a:fld>
            <a:endParaRPr lang="en-US"/>
          </a:p>
        </p:txBody>
      </p:sp>
    </p:spTree>
    <p:extLst>
      <p:ext uri="{BB962C8B-B14F-4D97-AF65-F5344CB8AC3E}">
        <p14:creationId xmlns:p14="http://schemas.microsoft.com/office/powerpoint/2010/main" val="127081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57355-8A10-7A4C-BADB-3FA7FF94B891}" type="datetimeFigureOut">
              <a:rPr lang="en-US" smtClean="0"/>
              <a:t>1/14/23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9BE10-31BA-1449-9F82-28B31CEF147A}" type="slidenum">
              <a:rPr lang="en-US" smtClean="0"/>
              <a:t>‹#›</a:t>
            </a:fld>
            <a:endParaRPr lang="en-US"/>
          </a:p>
        </p:txBody>
      </p:sp>
    </p:spTree>
    <p:extLst>
      <p:ext uri="{BB962C8B-B14F-4D97-AF65-F5344CB8AC3E}">
        <p14:creationId xmlns:p14="http://schemas.microsoft.com/office/powerpoint/2010/main" val="2838327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iblia.com/bible/nasb95/Rev%202.1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D00DFF-424F-1B68-8817-6BC07DBC693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5642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3622-E8DD-3664-E2FA-36F631EB7A9C}"/>
              </a:ext>
            </a:extLst>
          </p:cNvPr>
          <p:cNvSpPr>
            <a:spLocks noGrp="1"/>
          </p:cNvSpPr>
          <p:nvPr>
            <p:ph idx="1"/>
          </p:nvPr>
        </p:nvSpPr>
        <p:spPr>
          <a:xfrm>
            <a:off x="243281" y="226503"/>
            <a:ext cx="8632271" cy="6434356"/>
          </a:xfrm>
        </p:spPr>
        <p:txBody>
          <a:bodyPr/>
          <a:lstStyle/>
          <a:p>
            <a:pPr marL="0" marR="0" indent="0" fontAlgn="base">
              <a:spcBef>
                <a:spcPts val="0"/>
              </a:spcBef>
              <a:spcAft>
                <a:spcPts val="2100"/>
              </a:spcAft>
              <a:buNone/>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Psa. 37:3-5 twice said that the </a:t>
            </a:r>
            <a:r>
              <a:rPr lang="en-US" sz="3600" u="sng"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meek trust in the Lord. </a:t>
            </a:r>
            <a:endParaRPr lang="en-US" sz="3600" u="sng"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Psa. 37:4 said that they </a:t>
            </a:r>
            <a:r>
              <a:rPr lang="en-US" sz="3600" u="sng"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find their delight in the Lord. </a:t>
            </a:r>
            <a:endParaRPr lang="en-US" sz="3600" u="sng"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Psa. 37:7 said that they </a:t>
            </a:r>
            <a:r>
              <a:rPr lang="en-US" sz="3600" u="sng"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wait expectantly for the Lord. </a:t>
            </a:r>
            <a:endParaRPr lang="en-US" sz="3600" u="sng"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Psa. 37:9 said that they </a:t>
            </a:r>
            <a:r>
              <a:rPr lang="en-US" sz="3600" u="sng"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put their hope    in the Lord. </a:t>
            </a:r>
            <a:endParaRPr lang="en-US" sz="3600" u="sng"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8873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normAutofit/>
          </a:bodyPr>
          <a:lstStyle/>
          <a:p>
            <a:pPr marL="0" indent="0" algn="ctr">
              <a:lnSpc>
                <a:spcPct val="120000"/>
              </a:lnSpc>
              <a:buNone/>
            </a:pPr>
            <a:r>
              <a:rPr lang="en-US" sz="4400" dirty="0">
                <a:latin typeface="Arial" panose="020B0604020202020204" pitchFamily="34" charset="0"/>
                <a:cs typeface="Arial" panose="020B0604020202020204" pitchFamily="34" charset="0"/>
              </a:rPr>
              <a:t>Bible Definition of Meekness?</a:t>
            </a:r>
          </a:p>
          <a:p>
            <a:pPr marL="0" indent="0">
              <a:lnSpc>
                <a:spcPct val="120000"/>
              </a:lnSpc>
              <a:buNone/>
            </a:pPr>
            <a:r>
              <a:rPr lang="en-US" sz="4400" dirty="0">
                <a:latin typeface="Arial" panose="020B0604020202020204" pitchFamily="34" charset="0"/>
                <a:cs typeface="Arial" panose="020B0604020202020204" pitchFamily="34" charset="0"/>
              </a:rPr>
              <a:t>- Self-control &amp; inner discipline. </a:t>
            </a:r>
          </a:p>
          <a:p>
            <a:pPr marL="0" indent="0">
              <a:lnSpc>
                <a:spcPct val="120000"/>
              </a:lnSpc>
              <a:buNone/>
            </a:pPr>
            <a:r>
              <a:rPr lang="en-US" sz="4400" dirty="0">
                <a:latin typeface="Arial" panose="020B0604020202020204" pitchFamily="34" charset="0"/>
                <a:cs typeface="Arial" panose="020B0604020202020204" pitchFamily="34" charset="0"/>
              </a:rPr>
              <a:t>- Spiritual Strength. </a:t>
            </a:r>
          </a:p>
          <a:p>
            <a:pPr marL="0" indent="0">
              <a:lnSpc>
                <a:spcPct val="120000"/>
              </a:lnSpc>
              <a:buNone/>
            </a:pPr>
            <a:r>
              <a:rPr lang="en-US" sz="4400" dirty="0">
                <a:latin typeface="Arial" panose="020B0604020202020204" pitchFamily="34" charset="0"/>
                <a:cs typeface="Arial" panose="020B0604020202020204" pitchFamily="34" charset="0"/>
              </a:rPr>
              <a:t>- Not dominated by fear. </a:t>
            </a:r>
          </a:p>
          <a:p>
            <a:pPr marL="0" indent="0">
              <a:lnSpc>
                <a:spcPct val="120000"/>
              </a:lnSpc>
              <a:buNone/>
            </a:pPr>
            <a:r>
              <a:rPr lang="en-US" sz="4400" dirty="0">
                <a:latin typeface="Arial" panose="020B0604020202020204" pitchFamily="34" charset="0"/>
                <a:cs typeface="Arial" panose="020B0604020202020204" pitchFamily="34" charset="0"/>
              </a:rPr>
              <a:t>- Not laziness or lack of imagination. </a:t>
            </a:r>
          </a:p>
          <a:p>
            <a:pPr marL="0" indent="0">
              <a:lnSpc>
                <a:spcPct val="120000"/>
              </a:lnSpc>
              <a:buNone/>
            </a:pPr>
            <a:r>
              <a:rPr lang="en-US" sz="3500" dirty="0">
                <a:latin typeface="Arial" panose="020B0604020202020204" pitchFamily="34" charset="0"/>
                <a:cs typeface="Arial" panose="020B0604020202020204" pitchFamily="34" charset="0"/>
              </a:rPr>
              <a:t> </a:t>
            </a:r>
          </a:p>
          <a:p>
            <a:pPr marL="0" indent="0">
              <a:lnSpc>
                <a:spcPct val="120000"/>
              </a:lnSpc>
              <a:buNone/>
            </a:pPr>
            <a:endParaRPr lang="en-US" sz="3500" dirty="0"/>
          </a:p>
        </p:txBody>
      </p:sp>
    </p:spTree>
    <p:extLst>
      <p:ext uri="{BB962C8B-B14F-4D97-AF65-F5344CB8AC3E}">
        <p14:creationId xmlns:p14="http://schemas.microsoft.com/office/powerpoint/2010/main" val="103576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normAutofit/>
          </a:bodyPr>
          <a:lstStyle/>
          <a:p>
            <a:pPr marL="0" indent="0">
              <a:lnSpc>
                <a:spcPct val="120000"/>
              </a:lnSpc>
              <a:buNone/>
            </a:pPr>
            <a:r>
              <a:rPr lang="en-US" sz="3600" dirty="0">
                <a:latin typeface="Arial" panose="020B0604020202020204" pitchFamily="34" charset="0"/>
                <a:cs typeface="Arial" panose="020B0604020202020204" pitchFamily="34" charset="0"/>
              </a:rPr>
              <a:t>- Not naïve</a:t>
            </a:r>
          </a:p>
          <a:p>
            <a:pPr marL="0" indent="0">
              <a:lnSpc>
                <a:spcPct val="120000"/>
              </a:lnSpc>
              <a:buNone/>
            </a:pPr>
            <a:r>
              <a:rPr lang="en-US" sz="3600" dirty="0">
                <a:latin typeface="Arial" panose="020B0604020202020204" pitchFamily="34" charset="0"/>
                <a:cs typeface="Arial" panose="020B0604020202020204" pitchFamily="34" charset="0"/>
              </a:rPr>
              <a:t>- They know how evil people think and are prepared and ready for battle. </a:t>
            </a:r>
          </a:p>
          <a:p>
            <a:pPr marL="0" indent="0">
              <a:lnSpc>
                <a:spcPct val="120000"/>
              </a:lnSpc>
              <a:buNone/>
            </a:pPr>
            <a:r>
              <a:rPr lang="en-US" sz="3600" dirty="0">
                <a:latin typeface="Arial" panose="020B0604020202020204" pitchFamily="34" charset="0"/>
                <a:cs typeface="Arial" panose="020B0604020202020204" pitchFamily="34" charset="0"/>
              </a:rPr>
              <a:t>- They know when people are seeking to flatter them.</a:t>
            </a:r>
          </a:p>
          <a:p>
            <a:pPr marL="0" indent="0">
              <a:lnSpc>
                <a:spcPct val="120000"/>
              </a:lnSpc>
              <a:buNone/>
            </a:pPr>
            <a:r>
              <a:rPr lang="en-US" sz="3600" dirty="0">
                <a:latin typeface="Arial" panose="020B0604020202020204" pitchFamily="34" charset="0"/>
                <a:cs typeface="Arial" panose="020B0604020202020204" pitchFamily="34" charset="0"/>
              </a:rPr>
              <a:t>- They know when someone is trying to bait them into a trap.</a:t>
            </a:r>
          </a:p>
          <a:p>
            <a:pPr marL="0" marR="0" indent="0">
              <a:lnSpc>
                <a:spcPct val="120000"/>
              </a:lnSpc>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pPr>
            <a:endParaRPr lang="en-US" dirty="0"/>
          </a:p>
        </p:txBody>
      </p:sp>
    </p:spTree>
    <p:extLst>
      <p:ext uri="{BB962C8B-B14F-4D97-AF65-F5344CB8AC3E}">
        <p14:creationId xmlns:p14="http://schemas.microsoft.com/office/powerpoint/2010/main" val="271508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DC9D4CFD-5B37-B6C4-AF12-4B5C8439178F}"/>
              </a:ext>
            </a:extLst>
          </p:cNvPr>
          <p:cNvPicPr>
            <a:picLocks noGrp="1" noChangeAspect="1"/>
          </p:cNvPicPr>
          <p:nvPr>
            <p:ph idx="1"/>
          </p:nvPr>
        </p:nvPicPr>
        <p:blipFill>
          <a:blip r:embed="rId2"/>
          <a:stretch>
            <a:fillRect/>
          </a:stretch>
        </p:blipFill>
        <p:spPr>
          <a:xfrm>
            <a:off x="255587" y="218115"/>
            <a:ext cx="8632825" cy="2897530"/>
          </a:xfrm>
          <a:prstGeom prst="rect">
            <a:avLst/>
          </a:prstGeom>
        </p:spPr>
      </p:pic>
      <p:pic>
        <p:nvPicPr>
          <p:cNvPr id="1026" name="Picture 2" descr="Keith Lake - Visit Port Arthur Texas">
            <a:extLst>
              <a:ext uri="{FF2B5EF4-FFF2-40B4-BE49-F238E27FC236}">
                <a16:creationId xmlns:a16="http://schemas.microsoft.com/office/drawing/2014/main" id="{2A833647-DE23-3036-DF52-78B021875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6" y="3607265"/>
            <a:ext cx="8632825" cy="31710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95E0922-9AD0-4C3E-FC35-A2263F9795B4}"/>
              </a:ext>
            </a:extLst>
          </p:cNvPr>
          <p:cNvSpPr txBox="1"/>
          <p:nvPr/>
        </p:nvSpPr>
        <p:spPr>
          <a:xfrm>
            <a:off x="255586" y="3115645"/>
            <a:ext cx="8632825" cy="523220"/>
          </a:xfrm>
          <a:prstGeom prst="rect">
            <a:avLst/>
          </a:prstGeom>
          <a:noFill/>
        </p:spPr>
        <p:txBody>
          <a:bodyPr wrap="square" rtlCol="0">
            <a:spAutoFit/>
          </a:bodyPr>
          <a:lstStyle/>
          <a:p>
            <a:pPr algn="ctr"/>
            <a:r>
              <a:rPr lang="en-US" sz="2800" b="1" dirty="0">
                <a:solidFill>
                  <a:schemeClr val="accent1"/>
                </a:solidFill>
                <a:latin typeface="Arial" panose="020B0604020202020204" pitchFamily="34" charset="0"/>
                <a:cs typeface="Arial" panose="020B0604020202020204" pitchFamily="34" charset="0"/>
              </a:rPr>
              <a:t>FOR THEY SHALL INHERIT THE EARTH</a:t>
            </a:r>
          </a:p>
        </p:txBody>
      </p:sp>
    </p:spTree>
    <p:extLst>
      <p:ext uri="{BB962C8B-B14F-4D97-AF65-F5344CB8AC3E}">
        <p14:creationId xmlns:p14="http://schemas.microsoft.com/office/powerpoint/2010/main" val="14108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D00DFF-424F-1B68-8817-6BC07DBC693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535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normAutofit/>
          </a:bodyPr>
          <a:lstStyle/>
          <a:p>
            <a:pPr marL="0" indent="0">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Jesus said to him, “Put your sword back into its place. For all who take the sword will perish by the sword. Do you think that I cannot appeal to my Father, and he will at once send me more than twelve legions of angels? (Matthew 26:52–53 ESV)</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 will not cry aloud or lift up his voice or make it heard in the street; a bruised reed he will not break, and a faintly burning wick he will not quench; he will faithfully bring forth justice. (Isaiah 42:2–3 ESV)</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But let your adorning be the hidden person of the heart with the imperishable beauty of a gentle (</a:t>
            </a:r>
            <a:r>
              <a:rPr lang="en-US" i="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meek</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quiet spirit, which in God’s sight is very precious. (1 Peter 3:4 ESV)</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88823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lstStyle/>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Christian life demands courage, determination and ruggedness.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Because I will be called upon to crucify my flesh (</a:t>
            </a:r>
            <a:r>
              <a:rPr lang="en-US" u="sng" dirty="0">
                <a:solidFill>
                  <a:srgbClr val="0E20E8"/>
                </a:solidFill>
                <a:effectLst/>
                <a:latin typeface="Arial" panose="020B0604020202020204" pitchFamily="34" charset="0"/>
                <a:ea typeface="Times New Roman" panose="02020603050405020304" pitchFamily="18" charset="0"/>
                <a:cs typeface="Arial" panose="020B0604020202020204" pitchFamily="34" charset="0"/>
              </a:rPr>
              <a:t>Galatians 5:24</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rip out an eye that causes me to stumble   (</a:t>
            </a:r>
            <a:r>
              <a:rPr lang="en-US" u="sng" dirty="0">
                <a:solidFill>
                  <a:srgbClr val="0E20E8"/>
                </a:solidFill>
                <a:effectLst/>
                <a:latin typeface="Arial" panose="020B0604020202020204" pitchFamily="34" charset="0"/>
                <a:ea typeface="Times New Roman" panose="02020603050405020304" pitchFamily="18" charset="0"/>
                <a:cs typeface="Arial" panose="020B0604020202020204" pitchFamily="34" charset="0"/>
              </a:rPr>
              <a:t>Matthew 5:29</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give a loud and clear “no” to temptation.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call sin what it is.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make hard choices, including putting God ahead of family (</a:t>
            </a:r>
            <a:r>
              <a:rPr lang="en-US" u="sng" dirty="0">
                <a:solidFill>
                  <a:srgbClr val="0E20E8"/>
                </a:solidFill>
                <a:effectLst/>
                <a:latin typeface="Arial" panose="020B0604020202020204" pitchFamily="34" charset="0"/>
                <a:ea typeface="Times New Roman" panose="02020603050405020304" pitchFamily="18" charset="0"/>
                <a:cs typeface="Arial" panose="020B0604020202020204" pitchFamily="34" charset="0"/>
              </a:rPr>
              <a:t>Matthew 10:37</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7260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lstStyle/>
          <a:p>
            <a:pPr marL="0" marR="0" indent="0">
              <a:spcBef>
                <a:spcPts val="0"/>
              </a:spcBef>
              <a:spcAft>
                <a:spcPts val="0"/>
              </a:spcAft>
              <a:buNone/>
            </a:pPr>
            <a:endPar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preach God’s truth even when the audience does not want it (</a:t>
            </a:r>
            <a:r>
              <a:rPr lang="en-US" sz="3200" u="sng" dirty="0">
                <a:solidFill>
                  <a:srgbClr val="0E20E8"/>
                </a:solidFill>
                <a:effectLst/>
                <a:latin typeface="Arial" panose="020B0604020202020204" pitchFamily="34" charset="0"/>
                <a:ea typeface="Times New Roman" panose="02020603050405020304" pitchFamily="18" charset="0"/>
                <a:cs typeface="Arial" panose="020B0604020202020204" pitchFamily="34" charset="0"/>
              </a:rPr>
              <a:t>2 Timothy 4:2</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admit when I am wrong.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put the needs of my wife ahead of my own.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sacrifice myself for the good of my family.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remain true to God even when faced with torture or death (</a:t>
            </a:r>
            <a:r>
              <a:rPr lang="en-US" sz="3200" dirty="0">
                <a:solidFill>
                  <a:srgbClr val="0E20E8"/>
                </a:solidFill>
                <a:effectLst/>
                <a:latin typeface="Arial" panose="020B0604020202020204" pitchFamily="34" charset="0"/>
                <a:ea typeface="Times New Roman" panose="02020603050405020304" pitchFamily="18" charset="0"/>
                <a:cs typeface="Arial" panose="020B0604020202020204" pitchFamily="34" charset="0"/>
                <a:hlinkClick r:id="rId2"/>
              </a:rPr>
              <a:t>Revelation 2:10</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6160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normAutofit/>
          </a:bodyPr>
          <a:lstStyle/>
          <a:p>
            <a:pPr marL="0" indent="0" algn="ctr">
              <a:lnSpc>
                <a:spcPct val="120000"/>
              </a:lnSpc>
              <a:buNone/>
            </a:pPr>
            <a:r>
              <a:rPr lang="en-US" sz="3600" dirty="0">
                <a:latin typeface="Arial" panose="020B0604020202020204" pitchFamily="34" charset="0"/>
                <a:cs typeface="Arial" panose="020B0604020202020204" pitchFamily="34" charset="0"/>
              </a:rPr>
              <a:t>When is a person meek by Bible standards?</a:t>
            </a:r>
          </a:p>
          <a:p>
            <a:pPr marL="0" indent="0">
              <a:lnSpc>
                <a:spcPct val="120000"/>
              </a:lnSpc>
              <a:buNone/>
            </a:pPr>
            <a:r>
              <a:rPr lang="en-US" sz="3600" dirty="0">
                <a:latin typeface="Arial" panose="020B0604020202020204" pitchFamily="34" charset="0"/>
                <a:cs typeface="Arial" panose="020B0604020202020204" pitchFamily="34" charset="0"/>
              </a:rPr>
              <a:t>- You will see their self-control &amp; inner discipline. </a:t>
            </a:r>
          </a:p>
          <a:p>
            <a:pPr marL="0" indent="0">
              <a:lnSpc>
                <a:spcPct val="120000"/>
              </a:lnSpc>
              <a:buNone/>
            </a:pPr>
            <a:r>
              <a:rPr lang="en-US" sz="3600" dirty="0">
                <a:latin typeface="Arial" panose="020B0604020202020204" pitchFamily="34" charset="0"/>
                <a:cs typeface="Arial" panose="020B0604020202020204" pitchFamily="34" charset="0"/>
              </a:rPr>
              <a:t>- You will sense their strength. </a:t>
            </a:r>
          </a:p>
          <a:p>
            <a:pPr marL="0" indent="0">
              <a:lnSpc>
                <a:spcPct val="120000"/>
              </a:lnSpc>
              <a:buNone/>
            </a:pPr>
            <a:r>
              <a:rPr lang="en-US" sz="3600" dirty="0">
                <a:latin typeface="Arial" panose="020B0604020202020204" pitchFamily="34" charset="0"/>
                <a:cs typeface="Arial" panose="020B0604020202020204" pitchFamily="34" charset="0"/>
              </a:rPr>
              <a:t>- Not dominated by fear. </a:t>
            </a:r>
          </a:p>
          <a:p>
            <a:pPr marL="0" indent="0">
              <a:lnSpc>
                <a:spcPct val="120000"/>
              </a:lnSpc>
              <a:buNone/>
            </a:pPr>
            <a:r>
              <a:rPr lang="en-US" sz="3600" dirty="0">
                <a:latin typeface="Arial" panose="020B0604020202020204" pitchFamily="34" charset="0"/>
                <a:cs typeface="Arial" panose="020B0604020202020204" pitchFamily="34" charset="0"/>
              </a:rPr>
              <a:t>- Not laziness or lack of imagination. </a:t>
            </a:r>
          </a:p>
          <a:p>
            <a:pPr marL="0" indent="0">
              <a:lnSpc>
                <a:spcPct val="120000"/>
              </a:lnSpc>
              <a:buNone/>
            </a:pPr>
            <a:r>
              <a:rPr lang="en-US" sz="3500" dirty="0">
                <a:latin typeface="Arial" panose="020B0604020202020204" pitchFamily="34" charset="0"/>
                <a:cs typeface="Arial" panose="020B0604020202020204" pitchFamily="34" charset="0"/>
              </a:rPr>
              <a:t> </a:t>
            </a:r>
          </a:p>
          <a:p>
            <a:pPr marL="0" indent="0">
              <a:lnSpc>
                <a:spcPct val="120000"/>
              </a:lnSpc>
              <a:buNone/>
            </a:pPr>
            <a:endParaRPr lang="en-US" sz="3500" dirty="0"/>
          </a:p>
        </p:txBody>
      </p:sp>
    </p:spTree>
    <p:extLst>
      <p:ext uri="{BB962C8B-B14F-4D97-AF65-F5344CB8AC3E}">
        <p14:creationId xmlns:p14="http://schemas.microsoft.com/office/powerpoint/2010/main" val="37277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normAutofit/>
          </a:bodyPr>
          <a:lstStyle/>
          <a:p>
            <a:pPr marL="0" indent="0">
              <a:lnSpc>
                <a:spcPct val="120000"/>
              </a:lnSpc>
              <a:buNone/>
            </a:pPr>
            <a:r>
              <a:rPr lang="en-US" sz="3600" dirty="0">
                <a:latin typeface="Arial" panose="020B0604020202020204" pitchFamily="34" charset="0"/>
                <a:cs typeface="Arial" panose="020B0604020202020204" pitchFamily="34" charset="0"/>
              </a:rPr>
              <a:t>- They are not naïve, they understands what happens in the world, </a:t>
            </a:r>
          </a:p>
          <a:p>
            <a:pPr marL="0" indent="0">
              <a:lnSpc>
                <a:spcPct val="120000"/>
              </a:lnSpc>
              <a:buNone/>
            </a:pPr>
            <a:r>
              <a:rPr lang="en-US" sz="3600" dirty="0">
                <a:latin typeface="Arial" panose="020B0604020202020204" pitchFamily="34" charset="0"/>
                <a:cs typeface="Arial" panose="020B0604020202020204" pitchFamily="34" charset="0"/>
              </a:rPr>
              <a:t>- They know how evil people think and are prepared and ready for battle. </a:t>
            </a:r>
          </a:p>
          <a:p>
            <a:pPr marL="0" indent="0">
              <a:lnSpc>
                <a:spcPct val="120000"/>
              </a:lnSpc>
              <a:buNone/>
            </a:pPr>
            <a:r>
              <a:rPr lang="en-US" sz="3600" dirty="0">
                <a:latin typeface="Arial" panose="020B0604020202020204" pitchFamily="34" charset="0"/>
                <a:cs typeface="Arial" panose="020B0604020202020204" pitchFamily="34" charset="0"/>
              </a:rPr>
              <a:t>- They know when people are seeking to flatter them.</a:t>
            </a:r>
          </a:p>
          <a:p>
            <a:pPr marL="0" indent="0">
              <a:lnSpc>
                <a:spcPct val="120000"/>
              </a:lnSpc>
              <a:buNone/>
            </a:pPr>
            <a:r>
              <a:rPr lang="en-US" sz="3600" dirty="0">
                <a:latin typeface="Arial" panose="020B0604020202020204" pitchFamily="34" charset="0"/>
                <a:cs typeface="Arial" panose="020B0604020202020204" pitchFamily="34" charset="0"/>
              </a:rPr>
              <a:t>- They know when someone is trying to bait them into a trap.</a:t>
            </a:r>
          </a:p>
          <a:p>
            <a:pPr marL="0" marR="0" indent="0">
              <a:lnSpc>
                <a:spcPct val="120000"/>
              </a:lnSpc>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buNone/>
            </a:pPr>
            <a:endParaRPr lang="en-US" dirty="0"/>
          </a:p>
        </p:txBody>
      </p:sp>
    </p:spTree>
    <p:extLst>
      <p:ext uri="{BB962C8B-B14F-4D97-AF65-F5344CB8AC3E}">
        <p14:creationId xmlns:p14="http://schemas.microsoft.com/office/powerpoint/2010/main" val="32422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normAutofit lnSpcReduction="10000"/>
          </a:bodyPr>
          <a:lstStyle/>
          <a:p>
            <a:pPr marL="0" indent="0">
              <a:spcBef>
                <a:spcPts val="0"/>
              </a:spcBef>
              <a:buNone/>
            </a:pPr>
            <a:r>
              <a:rPr lang="en-US"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indent="0">
              <a:spcBef>
                <a:spcPts val="0"/>
              </a:spcBef>
              <a:buNone/>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do you think I cannot appeal to My Father, and He will at once put at My disposal more than twelve legions of angels?” </a:t>
            </a:r>
            <a:r>
              <a:rPr lang="en-US" u="sng" dirty="0">
                <a:solidFill>
                  <a:srgbClr val="0E20E8"/>
                </a:solidFill>
                <a:effectLst/>
                <a:latin typeface="Arial" panose="020B0604020202020204" pitchFamily="34" charset="0"/>
                <a:ea typeface="Times New Roman" panose="02020603050405020304" pitchFamily="18" charset="0"/>
                <a:cs typeface="Arial" panose="020B0604020202020204" pitchFamily="34" charset="0"/>
              </a:rPr>
              <a:t>Matthew 26:53</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“But all this has taken place that the Scriptures of the prophets might be fulfilled.” </a:t>
            </a:r>
            <a:r>
              <a:rPr lang="en-US" u="sng" dirty="0">
                <a:solidFill>
                  <a:srgbClr val="0E20E8"/>
                </a:solidFill>
                <a:effectLst/>
                <a:latin typeface="Arial" panose="020B0604020202020204" pitchFamily="34" charset="0"/>
                <a:ea typeface="Times New Roman" panose="02020603050405020304" pitchFamily="18" charset="0"/>
                <a:cs typeface="Arial" panose="020B0604020202020204" pitchFamily="34" charset="0"/>
              </a:rPr>
              <a:t>Matthew 26:56 </a:t>
            </a:r>
          </a:p>
          <a:p>
            <a:pPr marL="0" indent="0">
              <a:buNone/>
            </a:pPr>
            <a:endParaRPr lang="en-US" sz="1200" u="sng" dirty="0">
              <a:solidFill>
                <a:srgbClr val="0E20E8"/>
              </a:solidFill>
              <a:latin typeface="Arial" panose="020B0604020202020204" pitchFamily="34" charset="0"/>
              <a:cs typeface="Arial" panose="020B0604020202020204" pitchFamily="34" charset="0"/>
            </a:endParaRPr>
          </a:p>
          <a:p>
            <a:pPr marL="0" indent="0">
              <a:buNone/>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“Blessed are you when others revile you and persecute you and utter all kinds of evil against you falsely on my account. Rejoice and be glad, for your reward is great in heaven, for so they persecuted the prophets who were before you.” Matt. 5:11-12</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“Fret not thyself because of evildoers, neither be thou envious against them that work unrighteousness” (37:11).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u="sng" dirty="0">
              <a:solidFill>
                <a:srgbClr val="0E20E8"/>
              </a:solidFill>
              <a:latin typeface="Arial" panose="020B0604020202020204" pitchFamily="34" charset="0"/>
              <a:cs typeface="Arial" panose="020B0604020202020204" pitchFamily="34" charset="0"/>
            </a:endParaRPr>
          </a:p>
          <a:p>
            <a:pPr marL="0" indent="0">
              <a:buNone/>
            </a:pPr>
            <a:endParaRPr lang="en-US"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0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normAutofit lnSpcReduction="10000"/>
          </a:bodyPr>
          <a:lstStyle/>
          <a:p>
            <a:pPr marL="0" indent="0">
              <a:spcBef>
                <a:spcPts val="0"/>
              </a:spcBef>
              <a:buNone/>
            </a:pPr>
            <a:r>
              <a:rPr lang="en-US" sz="3000" dirty="0">
                <a:solidFill>
                  <a:srgbClr val="000000"/>
                </a:solidFill>
                <a:latin typeface="Arial" panose="020B0604020202020204" pitchFamily="34" charset="0"/>
                <a:ea typeface="Times New Roman" panose="02020603050405020304" pitchFamily="18" charset="0"/>
                <a:cs typeface="Arial" panose="020B0604020202020204" pitchFamily="34" charset="0"/>
              </a:rPr>
              <a:t>“as sorrowful, yet always rejoicing; as poor, yet making many rich; as having nothing, </a:t>
            </a:r>
            <a:r>
              <a:rPr lang="en-US" sz="3000" i="1" dirty="0">
                <a:solidFill>
                  <a:srgbClr val="000000"/>
                </a:solidFill>
                <a:latin typeface="Arial" panose="020B0604020202020204" pitchFamily="34" charset="0"/>
                <a:ea typeface="Times New Roman" panose="02020603050405020304" pitchFamily="18" charset="0"/>
                <a:cs typeface="Arial" panose="020B0604020202020204" pitchFamily="34" charset="0"/>
              </a:rPr>
              <a:t>and yet possessing all things</a:t>
            </a:r>
            <a:r>
              <a:rPr lang="en-US" sz="3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000" u="sng" dirty="0">
                <a:solidFill>
                  <a:srgbClr val="0E20E8"/>
                </a:solidFill>
                <a:latin typeface="Arial" panose="020B0604020202020204" pitchFamily="34" charset="0"/>
                <a:ea typeface="Times New Roman" panose="02020603050405020304" pitchFamily="18" charset="0"/>
                <a:cs typeface="Arial" panose="020B0604020202020204" pitchFamily="34" charset="0"/>
              </a:rPr>
              <a:t>2 Corinthians 6:10</a:t>
            </a:r>
            <a:r>
              <a:rPr lang="en-US" sz="3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Christians have the character that guarantees a greater measure of happiness, peace, contentment, and stability.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Christians have the mindset that allows us to fully savor and enjoy the things and experiences of this life right now.</a:t>
            </a:r>
          </a:p>
          <a:p>
            <a:pPr marL="0" indent="0">
              <a:buNone/>
            </a:pPr>
            <a:endParaRPr lang="en-US" sz="1400" dirty="0">
              <a:latin typeface="Arial" panose="020B0604020202020204" pitchFamily="34" charset="0"/>
              <a:cs typeface="Arial" panose="020B0604020202020204" pitchFamily="34" charset="0"/>
            </a:endParaRPr>
          </a:p>
          <a:p>
            <a:pPr marL="0" indent="0" fontAlgn="base">
              <a:buNone/>
            </a:pPr>
            <a:r>
              <a:rPr lang="en-US" sz="3200" dirty="0">
                <a:latin typeface="Arial" panose="020B0604020202020204" pitchFamily="34" charset="0"/>
                <a:cs typeface="Arial" panose="020B0604020202020204" pitchFamily="34" charset="0"/>
              </a:rPr>
              <a:t>“Inherit the earth” is the same as saying that you belong in the kingdom of heaven   (Matthew 5:3) </a:t>
            </a:r>
          </a:p>
          <a:p>
            <a:pPr marL="0" indent="0">
              <a:buNone/>
            </a:pPr>
            <a:endParaRPr lang="en-US" u="sng" dirty="0">
              <a:solidFill>
                <a:srgbClr val="0E20E8"/>
              </a:solidFill>
              <a:latin typeface="Arial" panose="020B0604020202020204" pitchFamily="34" charset="0"/>
              <a:cs typeface="Arial" panose="020B0604020202020204" pitchFamily="34" charset="0"/>
            </a:endParaRPr>
          </a:p>
          <a:p>
            <a:pPr marL="0" indent="0">
              <a:buNone/>
            </a:pPr>
            <a:endParaRPr lang="en-US"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124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A932E5-F39D-B3FE-7483-2B9E0829AB9C}"/>
              </a:ext>
            </a:extLst>
          </p:cNvPr>
          <p:cNvSpPr>
            <a:spLocks noGrp="1"/>
          </p:cNvSpPr>
          <p:nvPr>
            <p:ph idx="1"/>
          </p:nvPr>
        </p:nvSpPr>
        <p:spPr>
          <a:xfrm>
            <a:off x="189186" y="178676"/>
            <a:ext cx="8776138" cy="6537434"/>
          </a:xfrm>
        </p:spPr>
        <p:txBody>
          <a:bodyPr>
            <a:normAutofit/>
          </a:bodyPr>
          <a:lstStyle/>
          <a:p>
            <a:pPr marL="0" indent="0">
              <a:buNone/>
            </a:pPr>
            <a:endParaRPr lang="en-US" dirty="0"/>
          </a:p>
          <a:p>
            <a:pPr marL="0" indent="0">
              <a:buNone/>
            </a:pPr>
            <a:endParaRPr lang="en-US" dirty="0"/>
          </a:p>
          <a:p>
            <a:pPr marL="0" indent="0">
              <a:buNone/>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Then Peter said in reply, “See, we have left everything and followed you. What then will we have?” Jesus said to them, “Truly, I say to you, in the new world, when the Son of Man will sit on his glorious throne, you who have followed me will also sit on twelve thrones, judging the twelve tribes of Israel. And everyone who has left houses or brothers or sisters or father or mother or children or lands, for my name’s sake, will receive a hundredfold and will inherit eternal life. (Matthew 19:27–29 ESV)</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828441006"/>
      </p:ext>
    </p:extLst>
  </p:cSld>
  <p:clrMapOvr>
    <a:masterClrMapping/>
  </p:clrMapOvr>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1444</TotalTime>
  <Words>840</Words>
  <Application>Microsoft Macintosh PowerPoint</Application>
  <PresentationFormat>On-screen Show (4:3)</PresentationFormat>
  <Paragraphs>72</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8</cp:revision>
  <dcterms:created xsi:type="dcterms:W3CDTF">2023-01-13T02:31:36Z</dcterms:created>
  <dcterms:modified xsi:type="dcterms:W3CDTF">2023-01-15T13:04:04Z</dcterms:modified>
</cp:coreProperties>
</file>