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86" r:id="rId2"/>
    <p:sldId id="260" r:id="rId3"/>
    <p:sldId id="284" r:id="rId4"/>
    <p:sldId id="289" r:id="rId5"/>
    <p:sldId id="28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82"/>
    <p:restoredTop sz="73646"/>
  </p:normalViewPr>
  <p:slideViewPr>
    <p:cSldViewPr snapToGrid="0" snapToObjects="1">
      <p:cViewPr>
        <p:scale>
          <a:sx n="79" d="100"/>
          <a:sy n="79" d="100"/>
        </p:scale>
        <p:origin x="1024" y="144"/>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47C871C0-E013-EA43-A666-181C7EFCA709}" type="datetimeFigureOut">
              <a:rPr lang="en-US" smtClean="0"/>
              <a:t>1/4/23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6DEEC88F-7173-8F4B-B3E4-5CCF68AC1085}" type="datetimeFigureOut">
              <a:rPr lang="en-US" smtClean="0"/>
              <a:t>1/4/23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964CA274-239F-FA49-8726-15F71852B5E9}" type="slidenum">
              <a:rPr lang="en-US" smtClean="0"/>
              <a:t>‹#›</a:t>
            </a:fld>
            <a:endParaRPr lang="en-US"/>
          </a:p>
        </p:txBody>
      </p:sp>
    </p:spTree>
    <p:extLst>
      <p:ext uri="{BB962C8B-B14F-4D97-AF65-F5344CB8AC3E}">
        <p14:creationId xmlns:p14="http://schemas.microsoft.com/office/powerpoint/2010/main" val="168246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1200" b="0" i="0" baseline="0" dirty="0" smtClean="0">
                <a:latin typeface="Arial" charset="0"/>
                <a:ea typeface="Arial" charset="0"/>
                <a:cs typeface="Arial" charset="0"/>
              </a:rPr>
              <a:t>BRIEF synopsis of the message of 1</a:t>
            </a:r>
            <a:r>
              <a:rPr lang="en-US" sz="1200" b="0" i="0" baseline="30000" dirty="0" smtClean="0">
                <a:latin typeface="Arial" charset="0"/>
                <a:ea typeface="Arial" charset="0"/>
                <a:cs typeface="Arial" charset="0"/>
              </a:rPr>
              <a:t>st</a:t>
            </a:r>
            <a:r>
              <a:rPr lang="en-US" sz="1200" b="0" i="0" baseline="0" dirty="0" smtClean="0">
                <a:latin typeface="Arial" charset="0"/>
                <a:ea typeface="Arial" charset="0"/>
                <a:cs typeface="Arial" charset="0"/>
              </a:rPr>
              <a:t> John.</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John the apostle want to assure his readers of their fellowship with God</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Abiding in Him, knowing Him, born of God, etc.</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For their own confidence / conflict with the evil one and temptation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Also because there were false teachers drawing people away</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Confident in our status, able to identify and resist error</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Character of God is central to John’s message: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God is LIGHT </a:t>
            </a:r>
            <a:r>
              <a:rPr lang="mr-IN" sz="1200" b="0" i="0" baseline="0" dirty="0" smtClean="0">
                <a:latin typeface="Arial" charset="0"/>
                <a:ea typeface="Arial" charset="0"/>
                <a:cs typeface="Arial" charset="0"/>
              </a:rPr>
              <a:t>–</a:t>
            </a:r>
            <a:r>
              <a:rPr lang="en-US" sz="1200" b="0" i="0" baseline="0" dirty="0" smtClean="0">
                <a:latin typeface="Arial" charset="0"/>
                <a:ea typeface="Arial" charset="0"/>
                <a:cs typeface="Arial" charset="0"/>
              </a:rPr>
              <a:t> purity, truth, revealed in Jesus, the Light of the world</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God is LOVE </a:t>
            </a:r>
            <a:r>
              <a:rPr lang="mr-IN" sz="1200" b="0" i="0" baseline="0" dirty="0" smtClean="0">
                <a:latin typeface="Arial" charset="0"/>
                <a:ea typeface="Arial" charset="0"/>
                <a:cs typeface="Arial" charset="0"/>
              </a:rPr>
              <a:t>–</a:t>
            </a:r>
            <a:r>
              <a:rPr lang="en-US" sz="1200" b="0" i="0" baseline="0" dirty="0" smtClean="0">
                <a:latin typeface="Arial" charset="0"/>
                <a:ea typeface="Arial" charset="0"/>
                <a:cs typeface="Arial" charset="0"/>
              </a:rPr>
              <a:t> demonstrated in Jesus’ selfless sacrifice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Certain realities (tests) for those who are of God (in fellowship)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They believe (confess) that Jesus is Messiah and come in the flesh</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They obey the commandments of God and of Jesus</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They love one another the way Christ loved us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This is the message in the letter of 1 John, written to a group of Christians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2/3 John written to specific individuals, perhaps even tacked on to 1 John</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John works with the same themes to give specific instructions to individuals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i="0" baseline="0" dirty="0" smtClean="0">
                <a:latin typeface="Arial" charset="0"/>
                <a:ea typeface="Arial" charset="0"/>
                <a:cs typeface="Arial" charset="0"/>
              </a:rPr>
              <a:t>3 John provides a Case Study--how Truth &amp; Love work in practice (or not)</a:t>
            </a:r>
            <a:endParaRPr lang="en-US" sz="1200" b="0" i="0" baseline="0" dirty="0" smtClean="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1</a:t>
            </a:fld>
            <a:endParaRPr lang="en-US"/>
          </a:p>
        </p:txBody>
      </p:sp>
    </p:spTree>
    <p:extLst>
      <p:ext uri="{BB962C8B-B14F-4D97-AF65-F5344CB8AC3E}">
        <p14:creationId xmlns:p14="http://schemas.microsoft.com/office/powerpoint/2010/main" val="661991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dirty="0" smtClean="0">
                <a:latin typeface="Arial" charset="0"/>
                <a:ea typeface="Arial" charset="0"/>
                <a:cs typeface="Arial" charset="0"/>
              </a:rPr>
              <a:t>3 John 1-15</a:t>
            </a:r>
            <a:r>
              <a:rPr lang="en-US" sz="1100" b="1" i="0" baseline="0" dirty="0" smtClean="0">
                <a:latin typeface="Arial" charset="0"/>
                <a:ea typeface="Arial" charset="0"/>
                <a:cs typeface="Arial" charset="0"/>
              </a:rPr>
              <a:t> </a:t>
            </a:r>
            <a:r>
              <a:rPr lang="en-US" sz="1100" i="1" baseline="0" dirty="0" smtClean="0">
                <a:latin typeface="Arial" charset="0"/>
                <a:ea typeface="Arial" charset="0"/>
                <a:cs typeface="Arial" charset="0"/>
              </a:rPr>
              <a:t>-</a:t>
            </a:r>
            <a:r>
              <a:rPr lang="en-US" sz="1100" i="1" dirty="0" smtClean="0">
                <a:latin typeface="Arial" charset="0"/>
                <a:ea typeface="Arial" charset="0"/>
                <a:cs typeface="Arial" charset="0"/>
              </a:rPr>
              <a:t> 1 The elder to the beloved Gaius, whom I love in truth. 2 Beloved, I pray that in all respects you may prosper and be in good health, just as your soul prospers. 3 For I was very glad when brethren came and testified to your truth, that is, how you are walking in truth. 4 I have no greater joy than this, to hear of my children walking in the truth.5 Beloved, you are acting faithfully in whatever you accomplish for the brethren, and especially when they are strangers; 6 and they have testified to your love before the church. You will do well to send them on their way in a manner worthy of God. 7 For they went out for the sake of the Name, accepting nothing from the Gentiles. 8 Therefore we ought to support such men, so that we may be fellow workers with the truth</a:t>
            </a:r>
            <a:r>
              <a:rPr lang="en-US" sz="1100" i="1" dirty="0" smtClean="0">
                <a:latin typeface="Arial" charset="0"/>
                <a:ea typeface="Arial" charset="0"/>
                <a:cs typeface="Arial" charset="0"/>
              </a:rPr>
              <a:t>. 9 </a:t>
            </a:r>
            <a:r>
              <a:rPr lang="en-US" sz="1100" i="1" dirty="0" smtClean="0">
                <a:latin typeface="Arial" charset="0"/>
                <a:ea typeface="Arial" charset="0"/>
                <a:cs typeface="Arial" charset="0"/>
              </a:rPr>
              <a:t>I wrote something to the church; but Diotrephes, who loves to be first among them, does not accept what we say. 10 For this reason, if I come, I will call attention to his deeds which he does, unjustly accusing us with wicked words; and not satisfied with this, he himself does not receive the brethren, either, and he forbids those who desire to do so and puts them out of the church.11 Beloved, do not imitate what is evil, but what is good. The one who does good is of God; the one who does evil has not seen God. 12 Demetrius has received a good testimony from everyone, and from the truth itself; and we add our testimony, and you know that our testimony is true.13 I had many things to write to you, but I am not willing to write them to you with pen and ink; 14 but I hope to see you shortly, and we will speak face to face.15 Peace be to you. The friends greet you. Greet the friends by name.</a:t>
            </a:r>
          </a:p>
        </p:txBody>
      </p:sp>
      <p:sp>
        <p:nvSpPr>
          <p:cNvPr id="4" name="Slide Number Placeholder 3"/>
          <p:cNvSpPr>
            <a:spLocks noGrp="1"/>
          </p:cNvSpPr>
          <p:nvPr>
            <p:ph type="sldNum" sz="quarter" idx="10"/>
          </p:nvPr>
        </p:nvSpPr>
        <p:spPr/>
        <p:txBody>
          <a:bodyPr/>
          <a:lstStyle/>
          <a:p>
            <a:fld id="{964CA274-239F-FA49-8726-15F71852B5E9}" type="slidenum">
              <a:rPr lang="en-US" smtClean="0"/>
              <a:t>2</a:t>
            </a:fld>
            <a:endParaRPr lang="en-US"/>
          </a:p>
        </p:txBody>
      </p:sp>
    </p:spTree>
    <p:extLst>
      <p:ext uri="{BB962C8B-B14F-4D97-AF65-F5344CB8AC3E}">
        <p14:creationId xmlns:p14="http://schemas.microsoft.com/office/powerpoint/2010/main" val="2104695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i="0" dirty="0" smtClean="0">
                <a:latin typeface="Arial" charset="0"/>
                <a:ea typeface="Arial" charset="0"/>
                <a:cs typeface="Arial" charset="0"/>
              </a:rPr>
              <a:t>3 John 11 the main exhortation</a:t>
            </a:r>
            <a:r>
              <a:rPr lang="en-US" sz="1200" i="0" baseline="0" dirty="0" smtClean="0">
                <a:latin typeface="Arial" charset="0"/>
                <a:ea typeface="Arial" charset="0"/>
                <a:cs typeface="Arial" charset="0"/>
              </a:rPr>
              <a:t> of the letter: Imitate good.</a:t>
            </a:r>
            <a:endParaRPr lang="en-US" sz="1200" i="0" dirty="0" smtClean="0">
              <a:latin typeface="Arial" charset="0"/>
              <a:ea typeface="Arial" charset="0"/>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i="0" dirty="0" smtClean="0">
                <a:latin typeface="Arial" charset="0"/>
                <a:ea typeface="Arial" charset="0"/>
                <a:cs typeface="Arial" charset="0"/>
              </a:rPr>
              <a:t>Overview the </a:t>
            </a:r>
            <a:r>
              <a:rPr lang="en-US" sz="1200" i="0" baseline="0" dirty="0" smtClean="0">
                <a:latin typeface="Arial" charset="0"/>
                <a:ea typeface="Arial" charset="0"/>
                <a:cs typeface="Arial" charset="0"/>
              </a:rPr>
              <a:t>men in 3 John:</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i="1" baseline="0" dirty="0" smtClean="0">
                <a:latin typeface="Arial" charset="0"/>
                <a:ea typeface="Arial" charset="0"/>
                <a:cs typeface="Arial" charset="0"/>
              </a:rPr>
              <a:t>John (the elder) </a:t>
            </a:r>
            <a:r>
              <a:rPr lang="mr-IN" sz="1200" i="0" baseline="0" dirty="0" smtClean="0">
                <a:latin typeface="Arial" charset="0"/>
                <a:ea typeface="Arial" charset="0"/>
                <a:cs typeface="Arial" charset="0"/>
              </a:rPr>
              <a:t>–</a:t>
            </a:r>
            <a:r>
              <a:rPr lang="en-US" sz="1200" i="0" baseline="0" dirty="0" smtClean="0">
                <a:latin typeface="Arial" charset="0"/>
                <a:ea typeface="Arial" charset="0"/>
                <a:cs typeface="Arial" charset="0"/>
              </a:rPr>
              <a:t> the apostle John and author of John, 1 John, by this time an old man likely living around Ephesus and corresponding with Christians and churches in that region</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latin typeface="Arial" charset="0"/>
                <a:ea typeface="Arial" charset="0"/>
                <a:cs typeface="Arial" charset="0"/>
              </a:rPr>
              <a:t>Gaius</a:t>
            </a:r>
            <a:r>
              <a:rPr lang="en-US" sz="1200" i="0" baseline="0" dirty="0" smtClean="0">
                <a:latin typeface="Arial" charset="0"/>
                <a:ea typeface="Arial" charset="0"/>
                <a:cs typeface="Arial" charset="0"/>
              </a:rPr>
              <a:t> </a:t>
            </a:r>
            <a:r>
              <a:rPr lang="mr-IN" sz="1200" i="0" baseline="0" dirty="0" smtClean="0">
                <a:latin typeface="Arial" charset="0"/>
                <a:ea typeface="Arial" charset="0"/>
                <a:cs typeface="Arial" charset="0"/>
              </a:rPr>
              <a:t>–</a:t>
            </a:r>
            <a:r>
              <a:rPr lang="en-US" sz="1200" i="0" baseline="0" dirty="0" smtClean="0">
                <a:latin typeface="Arial" charset="0"/>
                <a:ea typeface="Arial" charset="0"/>
                <a:cs typeface="Arial" charset="0"/>
              </a:rPr>
              <a:t> the recipient of this letter, beyond that we can’t say we know more about him (other </a:t>
            </a:r>
            <a:r>
              <a:rPr lang="en-US" sz="1200" i="0" baseline="0" dirty="0" err="1" smtClean="0">
                <a:latin typeface="Arial" charset="0"/>
                <a:ea typeface="Arial" charset="0"/>
                <a:cs typeface="Arial" charset="0"/>
              </a:rPr>
              <a:t>Gaiuses</a:t>
            </a:r>
            <a:r>
              <a:rPr lang="en-US" sz="1200" i="0" baseline="0" dirty="0" smtClean="0">
                <a:latin typeface="Arial" charset="0"/>
                <a:ea typeface="Arial" charset="0"/>
                <a:cs typeface="Arial" charset="0"/>
              </a:rPr>
              <a:t> in NT, but common name)</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i="1" baseline="0" dirty="0" smtClean="0">
                <a:latin typeface="Arial" charset="0"/>
                <a:ea typeface="Arial" charset="0"/>
                <a:cs typeface="Arial" charset="0"/>
              </a:rPr>
              <a:t>”the brothers &amp; strangers” </a:t>
            </a:r>
            <a:r>
              <a:rPr lang="mr-IN" sz="1200" i="0" baseline="0" dirty="0" smtClean="0">
                <a:latin typeface="Arial" charset="0"/>
                <a:ea typeface="Arial" charset="0"/>
                <a:cs typeface="Arial" charset="0"/>
              </a:rPr>
              <a:t>–</a:t>
            </a:r>
            <a:r>
              <a:rPr lang="en-US" sz="1200" i="0" baseline="0" dirty="0" smtClean="0">
                <a:latin typeface="Arial" charset="0"/>
                <a:ea typeface="Arial" charset="0"/>
                <a:cs typeface="Arial" charset="0"/>
              </a:rPr>
              <a:t> Christians/evangelists who had traveled through where Gaius was</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dirty="0" smtClean="0">
                <a:latin typeface="Arial" charset="0"/>
                <a:ea typeface="Arial" charset="0"/>
                <a:cs typeface="Arial" charset="0"/>
              </a:rPr>
              <a:t>Diotrephes</a:t>
            </a:r>
            <a:r>
              <a:rPr lang="en-US" sz="1200" i="0" dirty="0" smtClean="0">
                <a:latin typeface="Arial" charset="0"/>
                <a:ea typeface="Arial" charset="0"/>
                <a:cs typeface="Arial" charset="0"/>
              </a:rPr>
              <a:t> </a:t>
            </a:r>
            <a:r>
              <a:rPr lang="mr-IN" sz="1200" i="0" dirty="0" smtClean="0">
                <a:latin typeface="Arial" charset="0"/>
                <a:ea typeface="Arial" charset="0"/>
                <a:cs typeface="Arial" charset="0"/>
              </a:rPr>
              <a:t>–</a:t>
            </a:r>
            <a:r>
              <a:rPr lang="en-US" sz="1200" i="0" dirty="0" smtClean="0">
                <a:latin typeface="Arial" charset="0"/>
                <a:ea typeface="Arial" charset="0"/>
                <a:cs typeface="Arial" charset="0"/>
              </a:rPr>
              <a:t> someone at the church where Gaius is who is made himself</a:t>
            </a:r>
            <a:r>
              <a:rPr lang="en-US" sz="1200" i="0" baseline="0" dirty="0" smtClean="0">
                <a:latin typeface="Arial" charset="0"/>
                <a:ea typeface="Arial" charset="0"/>
                <a:cs typeface="Arial" charset="0"/>
              </a:rPr>
              <a:t> </a:t>
            </a:r>
            <a:r>
              <a:rPr lang="en-US" sz="1200" i="0" baseline="0" dirty="0" err="1" smtClean="0">
                <a:latin typeface="Arial" charset="0"/>
                <a:ea typeface="Arial" charset="0"/>
                <a:cs typeface="Arial" charset="0"/>
              </a:rPr>
              <a:t>defacto</a:t>
            </a:r>
            <a:r>
              <a:rPr lang="en-US" sz="1200" i="0" baseline="0" dirty="0" smtClean="0">
                <a:latin typeface="Arial" charset="0"/>
                <a:ea typeface="Arial" charset="0"/>
                <a:cs typeface="Arial" charset="0"/>
              </a:rPr>
              <a:t> church dictator</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1" i="0" baseline="0" dirty="0" smtClean="0">
                <a:latin typeface="Arial" charset="0"/>
                <a:ea typeface="Arial" charset="0"/>
                <a:cs typeface="Arial" charset="0"/>
              </a:rPr>
              <a:t>Demetrius</a:t>
            </a:r>
            <a:r>
              <a:rPr lang="en-US" sz="1200" i="0" baseline="0" dirty="0" smtClean="0">
                <a:latin typeface="Arial" charset="0"/>
                <a:ea typeface="Arial" charset="0"/>
                <a:cs typeface="Arial" charset="0"/>
              </a:rPr>
              <a:t> </a:t>
            </a:r>
            <a:r>
              <a:rPr lang="mr-IN" sz="1200" i="0" baseline="0" dirty="0" smtClean="0">
                <a:latin typeface="Arial" charset="0"/>
                <a:ea typeface="Arial" charset="0"/>
                <a:cs typeface="Arial" charset="0"/>
              </a:rPr>
              <a:t>–</a:t>
            </a:r>
            <a:r>
              <a:rPr lang="en-US" sz="1200" i="0" baseline="0" dirty="0" smtClean="0">
                <a:latin typeface="Arial" charset="0"/>
                <a:ea typeface="Arial" charset="0"/>
                <a:cs typeface="Arial" charset="0"/>
              </a:rPr>
              <a:t> perhaps one of these traveling workers who is on his way to where Gaius is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i="0" baseline="0" dirty="0" smtClean="0">
                <a:latin typeface="Arial" charset="0"/>
                <a:ea typeface="Arial" charset="0"/>
                <a:cs typeface="Arial" charset="0"/>
              </a:rPr>
              <a:t>Read the book, draw some lessons from the good and bad examples </a:t>
            </a:r>
            <a:endParaRPr lang="en-US" sz="1200" i="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3</a:t>
            </a:fld>
            <a:endParaRPr lang="en-US"/>
          </a:p>
        </p:txBody>
      </p:sp>
    </p:spTree>
    <p:extLst>
      <p:ext uri="{BB962C8B-B14F-4D97-AF65-F5344CB8AC3E}">
        <p14:creationId xmlns:p14="http://schemas.microsoft.com/office/powerpoint/2010/main" val="83517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latin typeface="Arial" charset="0"/>
                <a:ea typeface="Arial" charset="0"/>
                <a:cs typeface="Arial" charset="0"/>
              </a:rPr>
              <a:t>Prioritize spiritual health </a:t>
            </a:r>
            <a:r>
              <a:rPr lang="en-US" sz="1400" i="0" dirty="0" smtClean="0">
                <a:latin typeface="Arial" charset="0"/>
                <a:ea typeface="Arial" charset="0"/>
                <a:cs typeface="Arial" charset="0"/>
              </a:rPr>
              <a:t>(3-4)</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What if</a:t>
            </a:r>
            <a:r>
              <a:rPr lang="en-US" sz="1400" i="0" baseline="0" dirty="0" smtClean="0">
                <a:latin typeface="Arial" charset="0"/>
                <a:ea typeface="Arial" charset="0"/>
                <a:cs typeface="Arial" charset="0"/>
              </a:rPr>
              <a:t> our body’s health reflected our soul’s health?</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Do we pray for the well-being of our souls?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No greater joy than John’s children being spiritually healthy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Gaius in sound health because he was living out the truth</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1" baseline="0" dirty="0" smtClean="0">
                <a:latin typeface="Arial" charset="0"/>
                <a:ea typeface="Arial" charset="0"/>
                <a:cs typeface="Arial" charset="0"/>
              </a:rPr>
              <a:t>Make a goal this week to improve your spiritual well-being</a:t>
            </a:r>
            <a:endParaRPr lang="en-US" sz="1400" i="1" dirty="0" smtClean="0">
              <a:latin typeface="Arial" charset="0"/>
              <a:ea typeface="Arial" charset="0"/>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latin typeface="Arial" charset="0"/>
                <a:ea typeface="Arial" charset="0"/>
                <a:cs typeface="Arial" charset="0"/>
              </a:rPr>
              <a:t>Love by supporting workers</a:t>
            </a:r>
            <a:r>
              <a:rPr lang="en-US" sz="1400" i="0" dirty="0" smtClean="0">
                <a:latin typeface="Arial" charset="0"/>
                <a:ea typeface="Arial" charset="0"/>
                <a:cs typeface="Arial" charset="0"/>
              </a:rPr>
              <a:t> (5-8)</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Love of strangers (hospitality) huge in </a:t>
            </a:r>
            <a:r>
              <a:rPr lang="en-US" sz="1400" i="0" baseline="0" dirty="0" smtClean="0">
                <a:latin typeface="Arial" charset="0"/>
                <a:ea typeface="Arial" charset="0"/>
                <a:cs typeface="Arial" charset="0"/>
              </a:rPr>
              <a:t>ancient world</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Gaius shows Jesus’ love by doing this for brother-strangers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Our responsibility to support those doing God’s work </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What</a:t>
            </a:r>
            <a:r>
              <a:rPr lang="en-US" sz="1400" i="0" baseline="0" dirty="0" smtClean="0">
                <a:latin typeface="Arial" charset="0"/>
                <a:ea typeface="Arial" charset="0"/>
                <a:cs typeface="Arial" charset="0"/>
              </a:rPr>
              <a:t> this church does for me</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Supporting preachers in other places</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Offer resources to people here doing work</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Elders and deacons in particular. Just ask!</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Encourage them and don’t discourage them</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1" baseline="0" dirty="0" smtClean="0">
                <a:latin typeface="Arial" charset="0"/>
                <a:ea typeface="Arial" charset="0"/>
                <a:cs typeface="Arial" charset="0"/>
              </a:rPr>
              <a:t>Find someone to support in their work in some way</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latin typeface="Arial" charset="0"/>
                <a:ea typeface="Arial" charset="0"/>
                <a:cs typeface="Arial" charset="0"/>
              </a:rPr>
              <a:t>Don’t marginalize others in order to center yourself </a:t>
            </a:r>
            <a:r>
              <a:rPr lang="en-US" sz="1400" i="0" dirty="0" smtClean="0">
                <a:latin typeface="Arial" charset="0"/>
                <a:ea typeface="Arial" charset="0"/>
                <a:cs typeface="Arial" charset="0"/>
              </a:rPr>
              <a:t>(9-10)</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Diotrephes</a:t>
            </a:r>
            <a:r>
              <a:rPr lang="en-US" sz="1400" i="0" baseline="0" dirty="0" smtClean="0">
                <a:latin typeface="Arial" charset="0"/>
                <a:ea typeface="Arial" charset="0"/>
                <a:cs typeface="Arial" charset="0"/>
              </a:rPr>
              <a:t> has a different love—a love of being first</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Doesn’t accept teaching, Doesn’t accept workers</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Speaks ill of the apostles, puts people out of the church</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We want to look good, have our way, be in charge</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We become selective about what we want to obey</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We talk bad about others, false or over-critical</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We carve others out to have the group we want</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1" baseline="0" dirty="0" smtClean="0">
                <a:latin typeface="Arial" charset="0"/>
                <a:ea typeface="Arial" charset="0"/>
                <a:cs typeface="Arial" charset="0"/>
              </a:rPr>
              <a:t>Forget ourselves and let’s love God and His church</a:t>
            </a:r>
            <a:endParaRPr lang="en-US" sz="1400" i="1" dirty="0" smtClean="0">
              <a:latin typeface="Arial" charset="0"/>
              <a:ea typeface="Arial" charset="0"/>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b="1" i="0" dirty="0" smtClean="0">
                <a:latin typeface="Arial" charset="0"/>
                <a:ea typeface="Arial" charset="0"/>
                <a:cs typeface="Arial" charset="0"/>
              </a:rPr>
              <a:t>Engage in good gossip </a:t>
            </a:r>
            <a:r>
              <a:rPr lang="en-US" sz="1400" i="0" dirty="0" smtClean="0">
                <a:latin typeface="Arial" charset="0"/>
                <a:ea typeface="Arial" charset="0"/>
                <a:cs typeface="Arial" charset="0"/>
              </a:rPr>
              <a:t>(6,10,12)</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John urging Gaius to receive and support Demetrius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Speaks well of him</a:t>
            </a:r>
            <a:r>
              <a:rPr lang="en-US" sz="1400" i="0" baseline="0" dirty="0" smtClean="0">
                <a:latin typeface="Arial" charset="0"/>
                <a:ea typeface="Arial" charset="0"/>
                <a:cs typeface="Arial" charset="0"/>
              </a:rPr>
              <a:t> and says everyone speaks well of him</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The brothers had spoken well of Gaius (6)</a:t>
            </a:r>
          </a:p>
          <a:p>
            <a:pPr marL="1085850" marR="0" lvl="2"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Diotrephes spoke ill of others (10)</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Do we talk people up like this? We should.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1" baseline="0" dirty="0" smtClean="0">
                <a:latin typeface="Arial" charset="0"/>
                <a:ea typeface="Arial" charset="0"/>
                <a:cs typeface="Arial" charset="0"/>
              </a:rPr>
              <a:t>See if you can “testify” this week to another’s good work. </a:t>
            </a:r>
            <a:endParaRPr lang="en-US" sz="1400" i="1" dirty="0" smtClean="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4</a:t>
            </a:fld>
            <a:endParaRPr lang="en-US"/>
          </a:p>
        </p:txBody>
      </p:sp>
    </p:spTree>
    <p:extLst>
      <p:ext uri="{BB962C8B-B14F-4D97-AF65-F5344CB8AC3E}">
        <p14:creationId xmlns:p14="http://schemas.microsoft.com/office/powerpoint/2010/main" val="1398570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As we said, the letter of 3 John is a call to imitate (and avoid)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dirty="0" smtClean="0">
                <a:latin typeface="Arial" charset="0"/>
                <a:ea typeface="Arial" charset="0"/>
                <a:cs typeface="Arial" charset="0"/>
              </a:rPr>
              <a:t>So</a:t>
            </a:r>
            <a:r>
              <a:rPr lang="en-US" sz="1400" i="0" baseline="0" dirty="0" smtClean="0">
                <a:latin typeface="Arial" charset="0"/>
                <a:ea typeface="Arial" charset="0"/>
                <a:cs typeface="Arial" charset="0"/>
              </a:rPr>
              <a:t> it comes to each of us </a:t>
            </a:r>
            <a:r>
              <a:rPr lang="mr-IN" sz="1400" i="0" baseline="0" dirty="0" smtClean="0">
                <a:latin typeface="Arial" charset="0"/>
                <a:ea typeface="Arial" charset="0"/>
                <a:cs typeface="Arial" charset="0"/>
              </a:rPr>
              <a:t>–</a:t>
            </a:r>
            <a:r>
              <a:rPr lang="en-US" sz="1400" i="0" baseline="0" dirty="0" smtClean="0">
                <a:latin typeface="Arial" charset="0"/>
                <a:ea typeface="Arial" charset="0"/>
                <a:cs typeface="Arial" charset="0"/>
              </a:rPr>
              <a:t> we are the case study</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Are we supportive team-players like Gaius?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Are we self-important jerks like Diotrephes?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Demetrius received a good testimony from “the truth itself”</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The message of the gospel supported his life</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You could read the Bible and think “that’s Demetrius”</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What does the truth of God’s word say about us? </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Truth calls us to trust King Jesus, submit to His commands</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400" i="0" baseline="0" dirty="0" smtClean="0">
                <a:latin typeface="Arial" charset="0"/>
                <a:ea typeface="Arial" charset="0"/>
                <a:cs typeface="Arial" charset="0"/>
              </a:rPr>
              <a:t>Do you need to do that or get help from us this morning? </a:t>
            </a:r>
            <a:endParaRPr lang="en-US" sz="1400" i="0" dirty="0" smtClean="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81267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1/4/23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6"/>
            <a:ext cx="7886700" cy="1360893"/>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The Letter of 1</a:t>
            </a:r>
            <a:r>
              <a:rPr lang="en-US" sz="4000" baseline="30000" dirty="0" smtClean="0">
                <a:solidFill>
                  <a:schemeClr val="bg1"/>
                </a:solidFill>
                <a:latin typeface="Bangla Sangam MN" charset="0"/>
                <a:ea typeface="Bangla Sangam MN" charset="0"/>
                <a:cs typeface="Bangla Sangam MN" charset="0"/>
              </a:rPr>
              <a:t>st</a:t>
            </a:r>
            <a:r>
              <a:rPr lang="en-US" sz="4000" dirty="0" smtClean="0">
                <a:solidFill>
                  <a:schemeClr val="bg1"/>
                </a:solidFill>
                <a:latin typeface="Bangla Sangam MN" charset="0"/>
                <a:ea typeface="Bangla Sangam MN" charset="0"/>
                <a:cs typeface="Bangla Sangam MN" charset="0"/>
              </a:rPr>
              <a:t> </a:t>
            </a:r>
            <a:r>
              <a:rPr lang="en-US" sz="4000" dirty="0" smtClean="0">
                <a:solidFill>
                  <a:schemeClr val="bg1"/>
                </a:solidFill>
                <a:latin typeface="Bangla Sangam MN" charset="0"/>
                <a:ea typeface="Bangla Sangam MN" charset="0"/>
                <a:cs typeface="Bangla Sangam MN" charset="0"/>
              </a:rPr>
              <a:t>John</a:t>
            </a:r>
            <a:endParaRPr lang="en-US" sz="4000" dirty="0">
              <a:solidFill>
                <a:schemeClr val="bg1"/>
              </a:solidFill>
              <a:latin typeface="Bangla Sangam MN" charset="0"/>
              <a:ea typeface="Bangla Sangam MN" charset="0"/>
              <a:cs typeface="Bangla Sangam MN" charset="0"/>
            </a:endParaRPr>
          </a:p>
        </p:txBody>
      </p:sp>
      <p:sp>
        <p:nvSpPr>
          <p:cNvPr id="8" name="TextBox 7"/>
          <p:cNvSpPr txBox="1"/>
          <p:nvPr/>
        </p:nvSpPr>
        <p:spPr>
          <a:xfrm>
            <a:off x="2453155" y="2552044"/>
            <a:ext cx="2837302" cy="707886"/>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4000" smtClean="0">
                <a:latin typeface="Bangla Sangam MN" charset="0"/>
                <a:ea typeface="Bangla Sangam MN" charset="0"/>
                <a:cs typeface="Bangla Sangam MN" charset="0"/>
              </a:rPr>
              <a:t>Light (1:5)</a:t>
            </a:r>
            <a:endParaRPr lang="en-US" sz="4000" dirty="0">
              <a:latin typeface="Bangla Sangam MN" charset="0"/>
              <a:ea typeface="Bangla Sangam MN" charset="0"/>
              <a:cs typeface="Bangla Sangam MN" charset="0"/>
            </a:endParaRPr>
          </a:p>
        </p:txBody>
      </p:sp>
      <p:sp>
        <p:nvSpPr>
          <p:cNvPr id="5" name="TextBox 4"/>
          <p:cNvSpPr txBox="1"/>
          <p:nvPr/>
        </p:nvSpPr>
        <p:spPr>
          <a:xfrm>
            <a:off x="2453155" y="1552905"/>
            <a:ext cx="6139686" cy="646331"/>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3600" dirty="0" smtClean="0">
                <a:latin typeface="Bangla Sangam MN" charset="0"/>
                <a:ea typeface="Bangla Sangam MN" charset="0"/>
                <a:cs typeface="Bangla Sangam MN" charset="0"/>
              </a:rPr>
              <a:t>Fellowship </a:t>
            </a:r>
            <a:r>
              <a:rPr lang="en-US" sz="3600" smtClean="0">
                <a:latin typeface="Bangla Sangam MN" charset="0"/>
                <a:ea typeface="Bangla Sangam MN" charset="0"/>
                <a:cs typeface="Bangla Sangam MN" charset="0"/>
              </a:rPr>
              <a:t>with God (1:3; 5:13)</a:t>
            </a:r>
            <a:endParaRPr lang="en-US" sz="3600" dirty="0">
              <a:latin typeface="Bangla Sangam MN" charset="0"/>
              <a:ea typeface="Bangla Sangam MN" charset="0"/>
              <a:cs typeface="Bangla Sangam MN" charset="0"/>
            </a:endParaRPr>
          </a:p>
        </p:txBody>
      </p:sp>
      <p:sp>
        <p:nvSpPr>
          <p:cNvPr id="6" name="TextBox 5"/>
          <p:cNvSpPr txBox="1"/>
          <p:nvPr/>
        </p:nvSpPr>
        <p:spPr>
          <a:xfrm>
            <a:off x="3037114" y="3612739"/>
            <a:ext cx="5555726" cy="1938992"/>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4000" dirty="0" smtClean="0">
                <a:latin typeface="Bangla Sangam MN" charset="0"/>
                <a:ea typeface="Bangla Sangam MN" charset="0"/>
                <a:cs typeface="Bangla Sangam MN" charset="0"/>
              </a:rPr>
              <a:t>Believe in Jesus Christ</a:t>
            </a:r>
          </a:p>
          <a:p>
            <a:pPr algn="ctr"/>
            <a:r>
              <a:rPr lang="en-US" sz="4000" dirty="0" smtClean="0">
                <a:latin typeface="Bangla Sangam MN" charset="0"/>
                <a:ea typeface="Bangla Sangam MN" charset="0"/>
                <a:cs typeface="Bangla Sangam MN" charset="0"/>
              </a:rPr>
              <a:t>Obey the Commands</a:t>
            </a:r>
          </a:p>
          <a:p>
            <a:pPr algn="ctr"/>
            <a:r>
              <a:rPr lang="en-US" sz="4000" dirty="0" smtClean="0">
                <a:latin typeface="Bangla Sangam MN" charset="0"/>
                <a:ea typeface="Bangla Sangam MN" charset="0"/>
                <a:cs typeface="Bangla Sangam MN" charset="0"/>
              </a:rPr>
              <a:t>Love One Another</a:t>
            </a:r>
            <a:endParaRPr lang="en-US" sz="4000" dirty="0">
              <a:latin typeface="Bangla Sangam MN" charset="0"/>
              <a:ea typeface="Bangla Sangam MN" charset="0"/>
              <a:cs typeface="Bangla Sangam MN" charset="0"/>
            </a:endParaRPr>
          </a:p>
        </p:txBody>
      </p:sp>
      <p:sp>
        <p:nvSpPr>
          <p:cNvPr id="7" name="TextBox 6"/>
          <p:cNvSpPr txBox="1"/>
          <p:nvPr/>
        </p:nvSpPr>
        <p:spPr>
          <a:xfrm>
            <a:off x="5666014" y="2552044"/>
            <a:ext cx="2926826" cy="707886"/>
          </a:xfrm>
          <a:prstGeom prst="rect">
            <a:avLst/>
          </a:prstGeom>
          <a:solidFill>
            <a:schemeClr val="accent1">
              <a:lumMod val="60000"/>
              <a:lumOff val="40000"/>
            </a:schemeClr>
          </a:solidFill>
          <a:ln w="38100">
            <a:solidFill>
              <a:schemeClr val="accent1">
                <a:lumMod val="60000"/>
                <a:lumOff val="40000"/>
              </a:schemeClr>
            </a:solidFill>
          </a:ln>
        </p:spPr>
        <p:txBody>
          <a:bodyPr wrap="square" rtlCol="0" anchor="ctr">
            <a:spAutoFit/>
          </a:bodyPr>
          <a:lstStyle/>
          <a:p>
            <a:pPr algn="ctr"/>
            <a:r>
              <a:rPr lang="en-US" sz="4000" smtClean="0">
                <a:latin typeface="Bangla Sangam MN" charset="0"/>
                <a:ea typeface="Bangla Sangam MN" charset="0"/>
                <a:cs typeface="Bangla Sangam MN" charset="0"/>
              </a:rPr>
              <a:t>Love (4:8)</a:t>
            </a:r>
            <a:endParaRPr lang="en-US" sz="4000" dirty="0">
              <a:latin typeface="Bangla Sangam MN" charset="0"/>
              <a:ea typeface="Bangla Sangam MN" charset="0"/>
              <a:cs typeface="Bangla Sangam MN" charset="0"/>
            </a:endParaRPr>
          </a:p>
        </p:txBody>
      </p:sp>
      <p:sp>
        <p:nvSpPr>
          <p:cNvPr id="13" name="TextBox 12"/>
          <p:cNvSpPr txBox="1"/>
          <p:nvPr/>
        </p:nvSpPr>
        <p:spPr>
          <a:xfrm>
            <a:off x="481696" y="1491349"/>
            <a:ext cx="1710204" cy="769441"/>
          </a:xfrm>
          <a:prstGeom prst="rect">
            <a:avLst/>
          </a:prstGeom>
          <a:noFill/>
          <a:ln w="38100">
            <a:noFill/>
          </a:ln>
        </p:spPr>
        <p:txBody>
          <a:bodyPr wrap="square" rtlCol="0" anchor="ctr">
            <a:spAutoFit/>
          </a:bodyPr>
          <a:lstStyle/>
          <a:p>
            <a:pPr>
              <a:spcAft>
                <a:spcPts val="600"/>
              </a:spcAft>
            </a:pPr>
            <a:r>
              <a:rPr lang="en-US" sz="4400" smtClean="0">
                <a:solidFill>
                  <a:schemeClr val="bg1"/>
                </a:solidFill>
                <a:latin typeface="Bangla Sangam MN" charset="0"/>
                <a:ea typeface="Bangla Sangam MN" charset="0"/>
                <a:cs typeface="Bangla Sangam MN" charset="0"/>
              </a:rPr>
              <a:t>Goal:</a:t>
            </a:r>
            <a:endParaRPr lang="en-US" sz="4400" dirty="0">
              <a:solidFill>
                <a:schemeClr val="bg1"/>
              </a:solidFill>
              <a:latin typeface="Bangla Sangam MN" charset="0"/>
              <a:ea typeface="Bangla Sangam MN" charset="0"/>
              <a:cs typeface="Bangla Sangam MN" charset="0"/>
            </a:endParaRPr>
          </a:p>
        </p:txBody>
      </p:sp>
      <p:sp>
        <p:nvSpPr>
          <p:cNvPr id="14" name="TextBox 13"/>
          <p:cNvSpPr txBox="1"/>
          <p:nvPr/>
        </p:nvSpPr>
        <p:spPr>
          <a:xfrm>
            <a:off x="481696" y="2521266"/>
            <a:ext cx="1824504" cy="769441"/>
          </a:xfrm>
          <a:prstGeom prst="rect">
            <a:avLst/>
          </a:prstGeom>
          <a:noFill/>
          <a:ln w="38100">
            <a:noFill/>
          </a:ln>
        </p:spPr>
        <p:txBody>
          <a:bodyPr wrap="square" rtlCol="0" anchor="ctr">
            <a:spAutoFit/>
          </a:bodyPr>
          <a:lstStyle/>
          <a:p>
            <a:pPr>
              <a:spcAft>
                <a:spcPts val="600"/>
              </a:spcAft>
            </a:pPr>
            <a:r>
              <a:rPr lang="en-US" sz="4400" dirty="0" smtClean="0">
                <a:solidFill>
                  <a:schemeClr val="bg1"/>
                </a:solidFill>
                <a:latin typeface="Bangla Sangam MN" charset="0"/>
                <a:ea typeface="Bangla Sangam MN" charset="0"/>
                <a:cs typeface="Bangla Sangam MN" charset="0"/>
              </a:rPr>
              <a:t>God is:</a:t>
            </a:r>
            <a:endParaRPr lang="en-US" sz="4400" dirty="0">
              <a:solidFill>
                <a:schemeClr val="bg1"/>
              </a:solidFill>
              <a:latin typeface="Bangla Sangam MN" charset="0"/>
              <a:ea typeface="Bangla Sangam MN" charset="0"/>
              <a:cs typeface="Bangla Sangam MN" charset="0"/>
            </a:endParaRPr>
          </a:p>
        </p:txBody>
      </p:sp>
      <p:sp>
        <p:nvSpPr>
          <p:cNvPr id="15" name="TextBox 14"/>
          <p:cNvSpPr txBox="1"/>
          <p:nvPr/>
        </p:nvSpPr>
        <p:spPr>
          <a:xfrm>
            <a:off x="481696" y="3612739"/>
            <a:ext cx="2457449" cy="1523494"/>
          </a:xfrm>
          <a:prstGeom prst="rect">
            <a:avLst/>
          </a:prstGeom>
          <a:noFill/>
          <a:ln w="38100">
            <a:noFill/>
          </a:ln>
        </p:spPr>
        <p:txBody>
          <a:bodyPr wrap="square" rtlCol="0" anchor="ctr">
            <a:spAutoFit/>
          </a:bodyPr>
          <a:lstStyle/>
          <a:p>
            <a:pPr>
              <a:spcAft>
                <a:spcPts val="600"/>
              </a:spcAft>
            </a:pPr>
            <a:r>
              <a:rPr lang="en-US" sz="4400" dirty="0" smtClean="0">
                <a:solidFill>
                  <a:schemeClr val="bg1"/>
                </a:solidFill>
                <a:latin typeface="Bangla Sangam MN" charset="0"/>
                <a:ea typeface="Bangla Sangam MN" charset="0"/>
                <a:cs typeface="Bangla Sangam MN" charset="0"/>
              </a:rPr>
              <a:t>We must:</a:t>
            </a:r>
          </a:p>
          <a:p>
            <a:pPr algn="ctr">
              <a:spcAft>
                <a:spcPts val="600"/>
              </a:spcAft>
            </a:pPr>
            <a:r>
              <a:rPr lang="en-US" sz="4400" dirty="0" smtClean="0">
                <a:solidFill>
                  <a:schemeClr val="bg1"/>
                </a:solidFill>
                <a:latin typeface="Bangla Sangam MN" charset="0"/>
                <a:ea typeface="Bangla Sangam MN" charset="0"/>
                <a:cs typeface="Bangla Sangam MN" charset="0"/>
              </a:rPr>
              <a:t>(3:23)</a:t>
            </a:r>
            <a:endParaRPr lang="en-US" sz="4400" dirty="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63272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5" grpId="0" animBg="1"/>
      <p:bldP spid="6" grpId="0" uiExpand="1" build="p" animBg="1"/>
      <p:bldP spid="7"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bg1"/>
                </a:solidFill>
                <a:latin typeface="Bangla Sangam MN" charset="0"/>
                <a:ea typeface="Bangla Sangam MN" charset="0"/>
                <a:cs typeface="Bangla Sangam MN" charset="0"/>
              </a:rPr>
              <a:t>Truth &amp; Love:</a:t>
            </a:r>
            <a:br>
              <a:rPr lang="en-US" sz="5400" dirty="0" smtClean="0">
                <a:solidFill>
                  <a:schemeClr val="bg1"/>
                </a:solidFill>
                <a:latin typeface="Bangla Sangam MN" charset="0"/>
                <a:ea typeface="Bangla Sangam MN" charset="0"/>
                <a:cs typeface="Bangla Sangam MN" charset="0"/>
              </a:rPr>
            </a:br>
            <a:r>
              <a:rPr lang="en-US" sz="5400" dirty="0" smtClean="0">
                <a:solidFill>
                  <a:schemeClr val="bg1"/>
                </a:solidFill>
                <a:latin typeface="Bangla Sangam MN" charset="0"/>
                <a:ea typeface="Bangla Sangam MN" charset="0"/>
                <a:cs typeface="Bangla Sangam MN" charset="0"/>
              </a:rPr>
              <a:t>A Case Study</a:t>
            </a:r>
            <a:endParaRPr lang="en-US" sz="54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5400" dirty="0" smtClean="0">
                <a:solidFill>
                  <a:schemeClr val="accent2">
                    <a:lumMod val="40000"/>
                    <a:lumOff val="60000"/>
                  </a:schemeClr>
                </a:solidFill>
                <a:latin typeface="Bangla Sangam MN" charset="0"/>
                <a:ea typeface="Bangla Sangam MN" charset="0"/>
                <a:cs typeface="Bangla Sangam MN" charset="0"/>
              </a:rPr>
              <a:t>3</a:t>
            </a:r>
            <a:r>
              <a:rPr lang="en-US" sz="5400" baseline="30000" dirty="0" smtClean="0">
                <a:solidFill>
                  <a:schemeClr val="accent2">
                    <a:lumMod val="40000"/>
                    <a:lumOff val="60000"/>
                  </a:schemeClr>
                </a:solidFill>
                <a:latin typeface="Bangla Sangam MN" charset="0"/>
                <a:ea typeface="Bangla Sangam MN" charset="0"/>
                <a:cs typeface="Bangla Sangam MN" charset="0"/>
              </a:rPr>
              <a:t>rd</a:t>
            </a:r>
            <a:r>
              <a:rPr lang="en-US" sz="5400" dirty="0" smtClean="0">
                <a:solidFill>
                  <a:schemeClr val="accent2">
                    <a:lumMod val="40000"/>
                    <a:lumOff val="60000"/>
                  </a:schemeClr>
                </a:solidFill>
                <a:latin typeface="Bangla Sangam MN" charset="0"/>
                <a:ea typeface="Bangla Sangam MN" charset="0"/>
                <a:cs typeface="Bangla Sangam MN" charset="0"/>
              </a:rPr>
              <a:t> John</a:t>
            </a:r>
            <a:endParaRPr lang="en-US" sz="5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1161367" y="1532542"/>
            <a:ext cx="6821261" cy="2200602"/>
          </a:xfrm>
          <a:prstGeom prst="rect">
            <a:avLst/>
          </a:prstGeom>
          <a:noFill/>
          <a:ln w="38100">
            <a:noFill/>
          </a:ln>
        </p:spPr>
        <p:txBody>
          <a:bodyPr wrap="square" rtlCol="0" anchor="t">
            <a:spAutoFit/>
          </a:bodyPr>
          <a:lstStyle/>
          <a:p>
            <a:pPr algn="ctr">
              <a:spcAft>
                <a:spcPts val="600"/>
              </a:spcAft>
            </a:pPr>
            <a:r>
              <a:rPr lang="en-US" sz="4400" i="1" smtClean="0">
                <a:solidFill>
                  <a:schemeClr val="bg1"/>
                </a:solidFill>
                <a:latin typeface="Bangla Sangam MN" charset="0"/>
                <a:ea typeface="Bangla Sangam MN" charset="0"/>
                <a:cs typeface="Bangla Sangam MN" charset="0"/>
              </a:rPr>
              <a:t>“Beloved</a:t>
            </a:r>
            <a:r>
              <a:rPr lang="en-US" sz="4400" i="1" dirty="0" smtClean="0">
                <a:solidFill>
                  <a:schemeClr val="bg1"/>
                </a:solidFill>
                <a:latin typeface="Bangla Sangam MN" charset="0"/>
                <a:ea typeface="Bangla Sangam MN" charset="0"/>
                <a:cs typeface="Bangla Sangam MN" charset="0"/>
              </a:rPr>
              <a:t>, do not imitate evil, but imitate good.” </a:t>
            </a:r>
          </a:p>
          <a:p>
            <a:pPr algn="ctr">
              <a:spcAft>
                <a:spcPts val="600"/>
              </a:spcAft>
            </a:pPr>
            <a:r>
              <a:rPr lang="en-US" sz="4400" dirty="0" smtClean="0">
                <a:solidFill>
                  <a:schemeClr val="bg1"/>
                </a:solidFill>
                <a:latin typeface="Bangla Sangam MN" charset="0"/>
                <a:ea typeface="Bangla Sangam MN" charset="0"/>
                <a:cs typeface="Bangla Sangam MN" charset="0"/>
              </a:rPr>
              <a:t>3 John 11</a:t>
            </a:r>
            <a:endParaRPr lang="en-US" sz="4400" dirty="0">
              <a:solidFill>
                <a:schemeClr val="bg1"/>
              </a:solidFill>
              <a:latin typeface="Bangla Sangam MN" charset="0"/>
              <a:ea typeface="Bangla Sangam MN" charset="0"/>
              <a:cs typeface="Bangla Sangam MN" charset="0"/>
            </a:endParaRPr>
          </a:p>
        </p:txBody>
      </p:sp>
      <p:sp>
        <p:nvSpPr>
          <p:cNvPr id="6" name="TextBox 5"/>
          <p:cNvSpPr txBox="1"/>
          <p:nvPr/>
        </p:nvSpPr>
        <p:spPr>
          <a:xfrm>
            <a:off x="2478122" y="3897460"/>
            <a:ext cx="4187757" cy="731520"/>
          </a:xfrm>
          <a:prstGeom prst="rect">
            <a:avLst/>
          </a:prstGeom>
          <a:solidFill>
            <a:schemeClr val="accent1">
              <a:lumMod val="60000"/>
              <a:lumOff val="40000"/>
            </a:schemeClr>
          </a:solidFill>
          <a:ln w="38100">
            <a:noFill/>
          </a:ln>
        </p:spPr>
        <p:txBody>
          <a:bodyPr wrap="square" rtlCol="0" anchor="ctr">
            <a:spAutoFit/>
          </a:bodyPr>
          <a:lstStyle/>
          <a:p>
            <a:pPr algn="ctr"/>
            <a:r>
              <a:rPr lang="en-US" sz="4000" dirty="0" smtClean="0">
                <a:latin typeface="Bangla Sangam MN" charset="0"/>
                <a:ea typeface="Bangla Sangam MN" charset="0"/>
                <a:cs typeface="Bangla Sangam MN" charset="0"/>
              </a:rPr>
              <a:t>Gaius (1-8)</a:t>
            </a:r>
            <a:endParaRPr lang="en-US" sz="4000" i="1" dirty="0">
              <a:latin typeface="Bangla Sangam MN" charset="0"/>
              <a:ea typeface="Bangla Sangam MN" charset="0"/>
              <a:cs typeface="Bangla Sangam MN" charset="0"/>
            </a:endParaRPr>
          </a:p>
        </p:txBody>
      </p:sp>
      <p:sp>
        <p:nvSpPr>
          <p:cNvPr id="9" name="Title 3"/>
          <p:cNvSpPr>
            <a:spLocks noGrp="1"/>
          </p:cNvSpPr>
          <p:nvPr>
            <p:ph type="title"/>
          </p:nvPr>
        </p:nvSpPr>
        <p:spPr>
          <a:xfrm>
            <a:off x="628650" y="212726"/>
            <a:ext cx="7886700" cy="1360893"/>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The Message of 3</a:t>
            </a:r>
            <a:r>
              <a:rPr lang="en-US" sz="4000" baseline="30000" dirty="0" smtClean="0">
                <a:solidFill>
                  <a:schemeClr val="bg1"/>
                </a:solidFill>
                <a:latin typeface="Bangla Sangam MN" charset="0"/>
                <a:ea typeface="Bangla Sangam MN" charset="0"/>
                <a:cs typeface="Bangla Sangam MN" charset="0"/>
              </a:rPr>
              <a:t>rd</a:t>
            </a:r>
            <a:r>
              <a:rPr lang="en-US" sz="4000" dirty="0" smtClean="0">
                <a:solidFill>
                  <a:schemeClr val="bg1"/>
                </a:solidFill>
                <a:latin typeface="Bangla Sangam MN" charset="0"/>
                <a:ea typeface="Bangla Sangam MN" charset="0"/>
                <a:cs typeface="Bangla Sangam MN" charset="0"/>
              </a:rPr>
              <a:t> John</a:t>
            </a:r>
            <a:endParaRPr lang="en-US" sz="4000" dirty="0">
              <a:solidFill>
                <a:schemeClr val="bg1"/>
              </a:solidFill>
              <a:latin typeface="Bangla Sangam MN" charset="0"/>
              <a:ea typeface="Bangla Sangam MN" charset="0"/>
              <a:cs typeface="Bangla Sangam MN" charset="0"/>
            </a:endParaRPr>
          </a:p>
        </p:txBody>
      </p:sp>
      <p:sp>
        <p:nvSpPr>
          <p:cNvPr id="5" name="TextBox 4"/>
          <p:cNvSpPr txBox="1"/>
          <p:nvPr/>
        </p:nvSpPr>
        <p:spPr>
          <a:xfrm>
            <a:off x="2478122" y="4734970"/>
            <a:ext cx="4187757" cy="731520"/>
          </a:xfrm>
          <a:prstGeom prst="rect">
            <a:avLst/>
          </a:prstGeom>
          <a:solidFill>
            <a:schemeClr val="accent2">
              <a:lumMod val="60000"/>
              <a:lumOff val="40000"/>
            </a:schemeClr>
          </a:solidFill>
          <a:ln w="38100">
            <a:noFill/>
          </a:ln>
        </p:spPr>
        <p:txBody>
          <a:bodyPr wrap="square" rtlCol="0" anchor="ctr">
            <a:spAutoFit/>
          </a:bodyPr>
          <a:lstStyle/>
          <a:p>
            <a:pPr algn="ctr"/>
            <a:r>
              <a:rPr lang="en-US" sz="4000" dirty="0" smtClean="0">
                <a:latin typeface="Bangla Sangam MN" charset="0"/>
                <a:ea typeface="Bangla Sangam MN" charset="0"/>
                <a:cs typeface="Bangla Sangam MN" charset="0"/>
              </a:rPr>
              <a:t>Diotrephes (9-10)</a:t>
            </a:r>
            <a:endParaRPr lang="en-US" sz="4000" i="1" dirty="0">
              <a:latin typeface="Bangla Sangam MN" charset="0"/>
              <a:ea typeface="Bangla Sangam MN" charset="0"/>
              <a:cs typeface="Bangla Sangam MN" charset="0"/>
            </a:endParaRPr>
          </a:p>
        </p:txBody>
      </p:sp>
      <p:sp>
        <p:nvSpPr>
          <p:cNvPr id="7" name="TextBox 6"/>
          <p:cNvSpPr txBox="1"/>
          <p:nvPr/>
        </p:nvSpPr>
        <p:spPr>
          <a:xfrm>
            <a:off x="2478122" y="5572481"/>
            <a:ext cx="4187757" cy="731520"/>
          </a:xfrm>
          <a:prstGeom prst="rect">
            <a:avLst/>
          </a:prstGeom>
          <a:solidFill>
            <a:schemeClr val="accent6">
              <a:lumMod val="60000"/>
              <a:lumOff val="40000"/>
            </a:schemeClr>
          </a:solidFill>
          <a:ln w="38100">
            <a:noFill/>
          </a:ln>
        </p:spPr>
        <p:txBody>
          <a:bodyPr wrap="square" rtlCol="0" anchor="ctr">
            <a:spAutoFit/>
          </a:bodyPr>
          <a:lstStyle/>
          <a:p>
            <a:pPr algn="ctr"/>
            <a:r>
              <a:rPr lang="en-US" sz="4000" dirty="0" smtClean="0">
                <a:latin typeface="Bangla Sangam MN" charset="0"/>
                <a:ea typeface="Bangla Sangam MN" charset="0"/>
                <a:cs typeface="Bangla Sangam MN" charset="0"/>
              </a:rPr>
              <a:t>Demetrius (12)</a:t>
            </a:r>
            <a:endParaRPr lang="en-US" sz="4000" i="1" dirty="0">
              <a:latin typeface="Bangla Sangam MN" charset="0"/>
              <a:ea typeface="Bangla Sangam MN" charset="0"/>
              <a:cs typeface="Bangla Sangam MN" charset="0"/>
            </a:endParaRPr>
          </a:p>
        </p:txBody>
      </p:sp>
    </p:spTree>
    <p:extLst>
      <p:ext uri="{BB962C8B-B14F-4D97-AF65-F5344CB8AC3E}">
        <p14:creationId xmlns:p14="http://schemas.microsoft.com/office/powerpoint/2010/main" val="181471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628650" y="2365299"/>
            <a:ext cx="7886699" cy="3400931"/>
          </a:xfrm>
          <a:prstGeom prst="rect">
            <a:avLst/>
          </a:prstGeom>
          <a:noFill/>
          <a:ln w="38100">
            <a:noFill/>
          </a:ln>
        </p:spPr>
        <p:txBody>
          <a:bodyPr wrap="square" rtlCol="0" anchor="t">
            <a:spAutoFit/>
          </a:bodyPr>
          <a:lstStyle/>
          <a:p>
            <a:pPr marL="401638" indent="-401638">
              <a:spcAft>
                <a:spcPts val="600"/>
              </a:spcAft>
              <a:buFont typeface="Arial" charset="0"/>
              <a:buChar char="•"/>
            </a:pPr>
            <a:r>
              <a:rPr lang="en-US" sz="4000" dirty="0" smtClean="0">
                <a:solidFill>
                  <a:schemeClr val="accent1">
                    <a:lumMod val="60000"/>
                    <a:lumOff val="40000"/>
                  </a:schemeClr>
                </a:solidFill>
                <a:latin typeface="Bangla Sangam MN" charset="0"/>
                <a:ea typeface="Bangla Sangam MN" charset="0"/>
                <a:cs typeface="Bangla Sangam MN" charset="0"/>
              </a:rPr>
              <a:t>P</a:t>
            </a:r>
            <a:r>
              <a:rPr lang="en-US" sz="4000" dirty="0" smtClean="0">
                <a:solidFill>
                  <a:schemeClr val="accent1">
                    <a:lumMod val="60000"/>
                    <a:lumOff val="40000"/>
                  </a:schemeClr>
                </a:solidFill>
                <a:latin typeface="Bangla Sangam MN" charset="0"/>
                <a:ea typeface="Bangla Sangam MN" charset="0"/>
                <a:cs typeface="Bangla Sangam MN" charset="0"/>
              </a:rPr>
              <a:t>rioritize spiritual health </a:t>
            </a:r>
            <a:r>
              <a:rPr lang="en-US" sz="4000" i="1" dirty="0" smtClean="0">
                <a:solidFill>
                  <a:schemeClr val="accent1">
                    <a:lumMod val="60000"/>
                    <a:lumOff val="40000"/>
                  </a:schemeClr>
                </a:solidFill>
                <a:latin typeface="Bangla Sangam MN" charset="0"/>
                <a:ea typeface="Bangla Sangam MN" charset="0"/>
                <a:cs typeface="Bangla Sangam MN" charset="0"/>
              </a:rPr>
              <a:t>(3-4)</a:t>
            </a:r>
            <a:endParaRPr lang="en-US" sz="4000" dirty="0">
              <a:solidFill>
                <a:schemeClr val="accent1">
                  <a:lumMod val="60000"/>
                  <a:lumOff val="40000"/>
                </a:schemeClr>
              </a:solidFill>
              <a:latin typeface="Bangla Sangam MN" charset="0"/>
              <a:ea typeface="Bangla Sangam MN" charset="0"/>
              <a:cs typeface="Bangla Sangam MN" charset="0"/>
            </a:endParaRPr>
          </a:p>
          <a:p>
            <a:pPr marL="401638" indent="-401638">
              <a:spcAft>
                <a:spcPts val="600"/>
              </a:spcAft>
              <a:buFont typeface="Arial" charset="0"/>
              <a:buChar char="•"/>
            </a:pPr>
            <a:r>
              <a:rPr lang="en-US" sz="4000" dirty="0" smtClean="0">
                <a:solidFill>
                  <a:schemeClr val="accent1">
                    <a:lumMod val="60000"/>
                    <a:lumOff val="40000"/>
                  </a:schemeClr>
                </a:solidFill>
                <a:latin typeface="Bangla Sangam MN" charset="0"/>
                <a:ea typeface="Bangla Sangam MN" charset="0"/>
                <a:cs typeface="Bangla Sangam MN" charset="0"/>
              </a:rPr>
              <a:t>Love by supporting workers </a:t>
            </a:r>
            <a:r>
              <a:rPr lang="en-US" sz="4000" i="1" dirty="0" smtClean="0">
                <a:solidFill>
                  <a:schemeClr val="accent1">
                    <a:lumMod val="60000"/>
                    <a:lumOff val="40000"/>
                  </a:schemeClr>
                </a:solidFill>
                <a:latin typeface="Bangla Sangam MN" charset="0"/>
                <a:ea typeface="Bangla Sangam MN" charset="0"/>
                <a:cs typeface="Bangla Sangam MN" charset="0"/>
              </a:rPr>
              <a:t>(5-8)</a:t>
            </a:r>
          </a:p>
          <a:p>
            <a:pPr marL="401638" indent="-401638">
              <a:spcAft>
                <a:spcPts val="600"/>
              </a:spcAft>
              <a:buFont typeface="Arial" charset="0"/>
              <a:buChar char="•"/>
            </a:pPr>
            <a:r>
              <a:rPr lang="en-US" sz="4000" dirty="0" smtClean="0">
                <a:solidFill>
                  <a:schemeClr val="accent2">
                    <a:lumMod val="60000"/>
                    <a:lumOff val="40000"/>
                  </a:schemeClr>
                </a:solidFill>
                <a:latin typeface="Bangla Sangam MN" charset="0"/>
                <a:ea typeface="Bangla Sangam MN" charset="0"/>
                <a:cs typeface="Bangla Sangam MN" charset="0"/>
              </a:rPr>
              <a:t>Don’t marginalize others in order to center yourself </a:t>
            </a:r>
            <a:r>
              <a:rPr lang="en-US" sz="4000" i="1" dirty="0" smtClean="0">
                <a:solidFill>
                  <a:schemeClr val="accent2">
                    <a:lumMod val="60000"/>
                    <a:lumOff val="40000"/>
                  </a:schemeClr>
                </a:solidFill>
                <a:latin typeface="Bangla Sangam MN" charset="0"/>
                <a:ea typeface="Bangla Sangam MN" charset="0"/>
                <a:cs typeface="Bangla Sangam MN" charset="0"/>
              </a:rPr>
              <a:t>(9-10)</a:t>
            </a:r>
          </a:p>
          <a:p>
            <a:pPr marL="401638" indent="-401638">
              <a:spcAft>
                <a:spcPts val="600"/>
              </a:spcAft>
              <a:buFont typeface="Arial" charset="0"/>
              <a:buChar char="•"/>
            </a:pPr>
            <a:r>
              <a:rPr lang="en-US" sz="4000" dirty="0" smtClean="0">
                <a:solidFill>
                  <a:schemeClr val="accent6">
                    <a:lumMod val="60000"/>
                    <a:lumOff val="40000"/>
                  </a:schemeClr>
                </a:solidFill>
                <a:latin typeface="Bangla Sangam MN" charset="0"/>
                <a:ea typeface="Bangla Sangam MN" charset="0"/>
                <a:cs typeface="Bangla Sangam MN" charset="0"/>
              </a:rPr>
              <a:t>Engage in good gossip </a:t>
            </a:r>
            <a:r>
              <a:rPr lang="en-US" sz="4000" i="1" dirty="0" smtClean="0">
                <a:solidFill>
                  <a:schemeClr val="accent6">
                    <a:lumMod val="60000"/>
                    <a:lumOff val="40000"/>
                  </a:schemeClr>
                </a:solidFill>
                <a:latin typeface="Bangla Sangam MN" charset="0"/>
                <a:ea typeface="Bangla Sangam MN" charset="0"/>
                <a:cs typeface="Bangla Sangam MN" charset="0"/>
              </a:rPr>
              <a:t>(6,10,12)</a:t>
            </a:r>
          </a:p>
        </p:txBody>
      </p:sp>
      <p:sp>
        <p:nvSpPr>
          <p:cNvPr id="9" name="Title 3"/>
          <p:cNvSpPr>
            <a:spLocks noGrp="1"/>
          </p:cNvSpPr>
          <p:nvPr>
            <p:ph type="title"/>
          </p:nvPr>
        </p:nvSpPr>
        <p:spPr>
          <a:xfrm>
            <a:off x="628650" y="212726"/>
            <a:ext cx="7886700" cy="1360893"/>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Practicing Truth &amp; Love </a:t>
            </a:r>
            <a:r>
              <a:rPr lang="en-US" sz="4000" i="1" dirty="0" smtClean="0">
                <a:solidFill>
                  <a:schemeClr val="bg1"/>
                </a:solidFill>
                <a:latin typeface="Bangla Sangam MN" charset="0"/>
                <a:ea typeface="Bangla Sangam MN" charset="0"/>
                <a:cs typeface="Bangla Sangam MN" charset="0"/>
              </a:rPr>
              <a:t>(3</a:t>
            </a:r>
            <a:r>
              <a:rPr lang="en-US" sz="4000" i="1" baseline="30000" dirty="0" smtClean="0">
                <a:solidFill>
                  <a:schemeClr val="bg1"/>
                </a:solidFill>
                <a:latin typeface="Bangla Sangam MN" charset="0"/>
                <a:ea typeface="Bangla Sangam MN" charset="0"/>
                <a:cs typeface="Bangla Sangam MN" charset="0"/>
              </a:rPr>
              <a:t>rd</a:t>
            </a:r>
            <a:r>
              <a:rPr lang="en-US" sz="4000" i="1" dirty="0" smtClean="0">
                <a:solidFill>
                  <a:schemeClr val="bg1"/>
                </a:solidFill>
                <a:latin typeface="Bangla Sangam MN" charset="0"/>
                <a:ea typeface="Bangla Sangam MN" charset="0"/>
                <a:cs typeface="Bangla Sangam MN" charset="0"/>
              </a:rPr>
              <a:t> John)</a:t>
            </a:r>
            <a:endParaRPr lang="en-US" sz="4000" i="1" dirty="0">
              <a:solidFill>
                <a:schemeClr val="bg1"/>
              </a:solidFill>
              <a:latin typeface="Bangla Sangam MN" charset="0"/>
              <a:ea typeface="Bangla Sangam MN" charset="0"/>
              <a:cs typeface="Bangla Sangam MN" charset="0"/>
            </a:endParaRPr>
          </a:p>
        </p:txBody>
      </p:sp>
      <p:sp>
        <p:nvSpPr>
          <p:cNvPr id="8" name="TextBox 7"/>
          <p:cNvSpPr txBox="1"/>
          <p:nvPr/>
        </p:nvSpPr>
        <p:spPr>
          <a:xfrm>
            <a:off x="889911" y="1443818"/>
            <a:ext cx="1690007" cy="646331"/>
          </a:xfrm>
          <a:prstGeom prst="rect">
            <a:avLst/>
          </a:prstGeom>
          <a:solidFill>
            <a:schemeClr val="accent1">
              <a:lumMod val="60000"/>
              <a:lumOff val="40000"/>
            </a:schemeClr>
          </a:solidFill>
          <a:ln w="38100">
            <a:noFill/>
          </a:ln>
        </p:spPr>
        <p:txBody>
          <a:bodyPr wrap="square" rtlCol="0" anchor="ctr">
            <a:spAutoFit/>
          </a:bodyPr>
          <a:lstStyle/>
          <a:p>
            <a:pPr algn="ctr"/>
            <a:r>
              <a:rPr lang="en-US" sz="3600" smtClean="0">
                <a:latin typeface="Bangla Sangam MN" charset="0"/>
                <a:ea typeface="Bangla Sangam MN" charset="0"/>
                <a:cs typeface="Bangla Sangam MN" charset="0"/>
              </a:rPr>
              <a:t>Gaius</a:t>
            </a:r>
            <a:endParaRPr lang="en-US" sz="3600" i="1" dirty="0">
              <a:latin typeface="Bangla Sangam MN" charset="0"/>
              <a:ea typeface="Bangla Sangam MN" charset="0"/>
              <a:cs typeface="Bangla Sangam MN" charset="0"/>
            </a:endParaRPr>
          </a:p>
        </p:txBody>
      </p:sp>
      <p:sp>
        <p:nvSpPr>
          <p:cNvPr id="10" name="TextBox 9"/>
          <p:cNvSpPr txBox="1"/>
          <p:nvPr/>
        </p:nvSpPr>
        <p:spPr>
          <a:xfrm>
            <a:off x="2961728" y="1443818"/>
            <a:ext cx="2492019" cy="646331"/>
          </a:xfrm>
          <a:prstGeom prst="rect">
            <a:avLst/>
          </a:prstGeom>
          <a:solidFill>
            <a:schemeClr val="accent2">
              <a:lumMod val="60000"/>
              <a:lumOff val="40000"/>
            </a:schemeClr>
          </a:solidFill>
          <a:ln w="38100">
            <a:noFill/>
          </a:ln>
        </p:spPr>
        <p:txBody>
          <a:bodyPr wrap="square" rtlCol="0" anchor="ctr">
            <a:spAutoFit/>
          </a:bodyPr>
          <a:lstStyle/>
          <a:p>
            <a:pPr algn="ctr"/>
            <a:r>
              <a:rPr lang="en-US" sz="3600" smtClean="0">
                <a:latin typeface="Bangla Sangam MN" charset="0"/>
                <a:ea typeface="Bangla Sangam MN" charset="0"/>
                <a:cs typeface="Bangla Sangam MN" charset="0"/>
              </a:rPr>
              <a:t>Diotrephes</a:t>
            </a:r>
            <a:endParaRPr lang="en-US" sz="3600" i="1" dirty="0">
              <a:latin typeface="Bangla Sangam MN" charset="0"/>
              <a:ea typeface="Bangla Sangam MN" charset="0"/>
              <a:cs typeface="Bangla Sangam MN" charset="0"/>
            </a:endParaRPr>
          </a:p>
        </p:txBody>
      </p:sp>
      <p:sp>
        <p:nvSpPr>
          <p:cNvPr id="12" name="TextBox 11"/>
          <p:cNvSpPr txBox="1"/>
          <p:nvPr/>
        </p:nvSpPr>
        <p:spPr>
          <a:xfrm>
            <a:off x="5835557" y="1443817"/>
            <a:ext cx="2436776" cy="646331"/>
          </a:xfrm>
          <a:prstGeom prst="rect">
            <a:avLst/>
          </a:prstGeom>
          <a:solidFill>
            <a:schemeClr val="accent6">
              <a:lumMod val="60000"/>
              <a:lumOff val="40000"/>
            </a:schemeClr>
          </a:solidFill>
          <a:ln w="38100">
            <a:noFill/>
          </a:ln>
        </p:spPr>
        <p:txBody>
          <a:bodyPr wrap="square" rtlCol="0" anchor="ctr">
            <a:spAutoFit/>
          </a:bodyPr>
          <a:lstStyle/>
          <a:p>
            <a:pPr algn="ctr"/>
            <a:r>
              <a:rPr lang="en-US" sz="3600" smtClean="0">
                <a:latin typeface="Bangla Sangam MN" charset="0"/>
                <a:ea typeface="Bangla Sangam MN" charset="0"/>
                <a:cs typeface="Bangla Sangam MN" charset="0"/>
              </a:rPr>
              <a:t>Demetrius</a:t>
            </a:r>
            <a:endParaRPr lang="en-US" sz="3600" i="1" dirty="0">
              <a:latin typeface="Bangla Sangam MN" charset="0"/>
              <a:ea typeface="Bangla Sangam MN" charset="0"/>
              <a:cs typeface="Bangla Sangam MN" charset="0"/>
            </a:endParaRPr>
          </a:p>
        </p:txBody>
      </p:sp>
    </p:spTree>
    <p:extLst>
      <p:ext uri="{BB962C8B-B14F-4D97-AF65-F5344CB8AC3E}">
        <p14:creationId xmlns:p14="http://schemas.microsoft.com/office/powerpoint/2010/main" val="114761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bg1"/>
                </a:solidFill>
                <a:latin typeface="Bangla Sangam MN" charset="0"/>
                <a:ea typeface="Bangla Sangam MN" charset="0"/>
                <a:cs typeface="Bangla Sangam MN" charset="0"/>
              </a:rPr>
              <a:t>Truth &amp; Love:</a:t>
            </a:r>
            <a:br>
              <a:rPr lang="en-US" sz="5400" dirty="0" smtClean="0">
                <a:solidFill>
                  <a:schemeClr val="bg1"/>
                </a:solidFill>
                <a:latin typeface="Bangla Sangam MN" charset="0"/>
                <a:ea typeface="Bangla Sangam MN" charset="0"/>
                <a:cs typeface="Bangla Sangam MN" charset="0"/>
              </a:rPr>
            </a:br>
            <a:r>
              <a:rPr lang="en-US" sz="5400" dirty="0" smtClean="0">
                <a:solidFill>
                  <a:schemeClr val="bg1"/>
                </a:solidFill>
                <a:latin typeface="Bangla Sangam MN" charset="0"/>
                <a:ea typeface="Bangla Sangam MN" charset="0"/>
                <a:cs typeface="Bangla Sangam MN" charset="0"/>
              </a:rPr>
              <a:t>A Case Study</a:t>
            </a:r>
            <a:endParaRPr lang="en-US" sz="54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What would the truth say about </a:t>
            </a:r>
            <a:r>
              <a:rPr lang="en-US" sz="4400" b="1" u="sng" dirty="0" smtClean="0">
                <a:solidFill>
                  <a:schemeClr val="accent2">
                    <a:lumMod val="40000"/>
                    <a:lumOff val="60000"/>
                  </a:schemeClr>
                </a:solidFill>
                <a:latin typeface="Bangla Sangam MN" charset="0"/>
                <a:ea typeface="Bangla Sangam MN" charset="0"/>
                <a:cs typeface="Bangla Sangam MN" charset="0"/>
              </a:rPr>
              <a:t>you</a:t>
            </a:r>
            <a:r>
              <a:rPr lang="en-US" sz="4400" dirty="0" smtClean="0">
                <a:solidFill>
                  <a:schemeClr val="accent2">
                    <a:lumMod val="40000"/>
                    <a:lumOff val="60000"/>
                  </a:schemeClr>
                </a:solidFill>
                <a:latin typeface="Bangla Sangam MN" charset="0"/>
                <a:ea typeface="Bangla Sangam MN" charset="0"/>
                <a:cs typeface="Bangla Sangam MN" charset="0"/>
              </a:rPr>
              <a:t>? </a:t>
            </a:r>
            <a:r>
              <a:rPr lang="en-US" sz="4400" i="1" dirty="0" smtClean="0">
                <a:solidFill>
                  <a:schemeClr val="accent2">
                    <a:lumMod val="40000"/>
                    <a:lumOff val="60000"/>
                  </a:schemeClr>
                </a:solidFill>
                <a:latin typeface="Bangla Sangam MN" charset="0"/>
                <a:ea typeface="Bangla Sangam MN" charset="0"/>
                <a:cs typeface="Bangla Sangam MN" charset="0"/>
              </a:rPr>
              <a:t>(3</a:t>
            </a:r>
            <a:r>
              <a:rPr lang="en-US" sz="4400" i="1" baseline="30000" dirty="0" smtClean="0">
                <a:solidFill>
                  <a:schemeClr val="accent2">
                    <a:lumMod val="40000"/>
                    <a:lumOff val="60000"/>
                  </a:schemeClr>
                </a:solidFill>
                <a:latin typeface="Bangla Sangam MN" charset="0"/>
                <a:ea typeface="Bangla Sangam MN" charset="0"/>
                <a:cs typeface="Bangla Sangam MN" charset="0"/>
              </a:rPr>
              <a:t>rd</a:t>
            </a:r>
            <a:r>
              <a:rPr lang="en-US" sz="4400" i="1" dirty="0" smtClean="0">
                <a:solidFill>
                  <a:schemeClr val="accent2">
                    <a:lumMod val="40000"/>
                    <a:lumOff val="60000"/>
                  </a:schemeClr>
                </a:solidFill>
                <a:latin typeface="Bangla Sangam MN" charset="0"/>
                <a:ea typeface="Bangla Sangam MN" charset="0"/>
                <a:cs typeface="Bangla Sangam MN" charset="0"/>
              </a:rPr>
              <a:t> John 12)</a:t>
            </a:r>
            <a:endParaRPr lang="en-US" sz="4400" i="1"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580730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22692</TotalTime>
  <Words>1281</Words>
  <Application>Microsoft Macintosh PowerPoint</Application>
  <PresentationFormat>On-screen Show (4:3)</PresentationFormat>
  <Paragraphs>102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Bangla Sangam MN</vt:lpstr>
      <vt:lpstr>Calibri</vt:lpstr>
      <vt:lpstr>Calibri Light</vt:lpstr>
      <vt:lpstr>Arial</vt:lpstr>
      <vt:lpstr>Office Theme</vt:lpstr>
      <vt:lpstr>The Letter of 1st John</vt:lpstr>
      <vt:lpstr>Truth &amp; Love: A Case Study</vt:lpstr>
      <vt:lpstr>The Message of 3rd John</vt:lpstr>
      <vt:lpstr>Practicing Truth &amp; Love (3rd John)</vt:lpstr>
      <vt:lpstr>Truth &amp; Love: A Case Study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166</cp:revision>
  <cp:lastPrinted>2023-01-07T15:58:57Z</cp:lastPrinted>
  <dcterms:created xsi:type="dcterms:W3CDTF">2021-12-19T03:57:21Z</dcterms:created>
  <dcterms:modified xsi:type="dcterms:W3CDTF">2023-01-08T03:14:51Z</dcterms:modified>
</cp:coreProperties>
</file>