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 id="260" r:id="rId4"/>
    <p:sldId id="261" r:id="rId5"/>
    <p:sldId id="262" r:id="rId6"/>
    <p:sldId id="270"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5F68F4-5B12-924C-B4B1-AFD209470A5E}" type="datetimeFigureOut">
              <a:rPr lang="en-US" smtClean="0"/>
              <a:t>10/2/22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BC499-71F8-1345-B965-37C2984BC7D7}" type="slidenum">
              <a:rPr lang="en-US" smtClean="0"/>
              <a:t>‹#›</a:t>
            </a:fld>
            <a:endParaRPr lang="en-US"/>
          </a:p>
        </p:txBody>
      </p:sp>
    </p:spTree>
    <p:extLst>
      <p:ext uri="{BB962C8B-B14F-4D97-AF65-F5344CB8AC3E}">
        <p14:creationId xmlns:p14="http://schemas.microsoft.com/office/powerpoint/2010/main" val="527511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5F68F4-5B12-924C-B4B1-AFD209470A5E}" type="datetimeFigureOut">
              <a:rPr lang="en-US" smtClean="0"/>
              <a:t>10/2/22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BC499-71F8-1345-B965-37C2984BC7D7}" type="slidenum">
              <a:rPr lang="en-US" smtClean="0"/>
              <a:t>‹#›</a:t>
            </a:fld>
            <a:endParaRPr lang="en-US"/>
          </a:p>
        </p:txBody>
      </p:sp>
    </p:spTree>
    <p:extLst>
      <p:ext uri="{BB962C8B-B14F-4D97-AF65-F5344CB8AC3E}">
        <p14:creationId xmlns:p14="http://schemas.microsoft.com/office/powerpoint/2010/main" val="2539505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5F68F4-5B12-924C-B4B1-AFD209470A5E}" type="datetimeFigureOut">
              <a:rPr lang="en-US" smtClean="0"/>
              <a:t>10/2/22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BC499-71F8-1345-B965-37C2984BC7D7}" type="slidenum">
              <a:rPr lang="en-US" smtClean="0"/>
              <a:t>‹#›</a:t>
            </a:fld>
            <a:endParaRPr lang="en-US"/>
          </a:p>
        </p:txBody>
      </p:sp>
    </p:spTree>
    <p:extLst>
      <p:ext uri="{BB962C8B-B14F-4D97-AF65-F5344CB8AC3E}">
        <p14:creationId xmlns:p14="http://schemas.microsoft.com/office/powerpoint/2010/main" val="420586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5F68F4-5B12-924C-B4B1-AFD209470A5E}" type="datetimeFigureOut">
              <a:rPr lang="en-US" smtClean="0"/>
              <a:t>10/2/22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BC499-71F8-1345-B965-37C2984BC7D7}" type="slidenum">
              <a:rPr lang="en-US" smtClean="0"/>
              <a:t>‹#›</a:t>
            </a:fld>
            <a:endParaRPr lang="en-US"/>
          </a:p>
        </p:txBody>
      </p:sp>
    </p:spTree>
    <p:extLst>
      <p:ext uri="{BB962C8B-B14F-4D97-AF65-F5344CB8AC3E}">
        <p14:creationId xmlns:p14="http://schemas.microsoft.com/office/powerpoint/2010/main" val="309794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5F68F4-5B12-924C-B4B1-AFD209470A5E}" type="datetimeFigureOut">
              <a:rPr lang="en-US" smtClean="0"/>
              <a:t>10/2/22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BC499-71F8-1345-B965-37C2984BC7D7}" type="slidenum">
              <a:rPr lang="en-US" smtClean="0"/>
              <a:t>‹#›</a:t>
            </a:fld>
            <a:endParaRPr lang="en-US"/>
          </a:p>
        </p:txBody>
      </p:sp>
    </p:spTree>
    <p:extLst>
      <p:ext uri="{BB962C8B-B14F-4D97-AF65-F5344CB8AC3E}">
        <p14:creationId xmlns:p14="http://schemas.microsoft.com/office/powerpoint/2010/main" val="168052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5F68F4-5B12-924C-B4B1-AFD209470A5E}" type="datetimeFigureOut">
              <a:rPr lang="en-US" smtClean="0"/>
              <a:t>10/2/22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BC499-71F8-1345-B965-37C2984BC7D7}" type="slidenum">
              <a:rPr lang="en-US" smtClean="0"/>
              <a:t>‹#›</a:t>
            </a:fld>
            <a:endParaRPr lang="en-US"/>
          </a:p>
        </p:txBody>
      </p:sp>
    </p:spTree>
    <p:extLst>
      <p:ext uri="{BB962C8B-B14F-4D97-AF65-F5344CB8AC3E}">
        <p14:creationId xmlns:p14="http://schemas.microsoft.com/office/powerpoint/2010/main" val="174499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5F68F4-5B12-924C-B4B1-AFD209470A5E}" type="datetimeFigureOut">
              <a:rPr lang="en-US" smtClean="0"/>
              <a:t>10/2/22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5BC499-71F8-1345-B965-37C2984BC7D7}" type="slidenum">
              <a:rPr lang="en-US" smtClean="0"/>
              <a:t>‹#›</a:t>
            </a:fld>
            <a:endParaRPr lang="en-US"/>
          </a:p>
        </p:txBody>
      </p:sp>
    </p:spTree>
    <p:extLst>
      <p:ext uri="{BB962C8B-B14F-4D97-AF65-F5344CB8AC3E}">
        <p14:creationId xmlns:p14="http://schemas.microsoft.com/office/powerpoint/2010/main" val="123113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5F68F4-5B12-924C-B4B1-AFD209470A5E}" type="datetimeFigureOut">
              <a:rPr lang="en-US" smtClean="0"/>
              <a:t>10/2/22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5BC499-71F8-1345-B965-37C2984BC7D7}" type="slidenum">
              <a:rPr lang="en-US" smtClean="0"/>
              <a:t>‹#›</a:t>
            </a:fld>
            <a:endParaRPr lang="en-US"/>
          </a:p>
        </p:txBody>
      </p:sp>
    </p:spTree>
    <p:extLst>
      <p:ext uri="{BB962C8B-B14F-4D97-AF65-F5344CB8AC3E}">
        <p14:creationId xmlns:p14="http://schemas.microsoft.com/office/powerpoint/2010/main" val="50795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F68F4-5B12-924C-B4B1-AFD209470A5E}" type="datetimeFigureOut">
              <a:rPr lang="en-US" smtClean="0"/>
              <a:t>10/2/22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5BC499-71F8-1345-B965-37C2984BC7D7}" type="slidenum">
              <a:rPr lang="en-US" smtClean="0"/>
              <a:t>‹#›</a:t>
            </a:fld>
            <a:endParaRPr lang="en-US"/>
          </a:p>
        </p:txBody>
      </p:sp>
    </p:spTree>
    <p:extLst>
      <p:ext uri="{BB962C8B-B14F-4D97-AF65-F5344CB8AC3E}">
        <p14:creationId xmlns:p14="http://schemas.microsoft.com/office/powerpoint/2010/main" val="311400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5F68F4-5B12-924C-B4B1-AFD209470A5E}" type="datetimeFigureOut">
              <a:rPr lang="en-US" smtClean="0"/>
              <a:t>10/2/22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BC499-71F8-1345-B965-37C2984BC7D7}" type="slidenum">
              <a:rPr lang="en-US" smtClean="0"/>
              <a:t>‹#›</a:t>
            </a:fld>
            <a:endParaRPr lang="en-US"/>
          </a:p>
        </p:txBody>
      </p:sp>
    </p:spTree>
    <p:extLst>
      <p:ext uri="{BB962C8B-B14F-4D97-AF65-F5344CB8AC3E}">
        <p14:creationId xmlns:p14="http://schemas.microsoft.com/office/powerpoint/2010/main" val="642877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5F68F4-5B12-924C-B4B1-AFD209470A5E}" type="datetimeFigureOut">
              <a:rPr lang="en-US" smtClean="0"/>
              <a:t>10/2/22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BC499-71F8-1345-B965-37C2984BC7D7}" type="slidenum">
              <a:rPr lang="en-US" smtClean="0"/>
              <a:t>‹#›</a:t>
            </a:fld>
            <a:endParaRPr lang="en-US"/>
          </a:p>
        </p:txBody>
      </p:sp>
    </p:spTree>
    <p:extLst>
      <p:ext uri="{BB962C8B-B14F-4D97-AF65-F5344CB8AC3E}">
        <p14:creationId xmlns:p14="http://schemas.microsoft.com/office/powerpoint/2010/main" val="278683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F68F4-5B12-924C-B4B1-AFD209470A5E}" type="datetimeFigureOut">
              <a:rPr lang="en-US" smtClean="0"/>
              <a:t>10/2/22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BC499-71F8-1345-B965-37C2984BC7D7}" type="slidenum">
              <a:rPr lang="en-US" smtClean="0"/>
              <a:t>‹#›</a:t>
            </a:fld>
            <a:endParaRPr lang="en-US"/>
          </a:p>
        </p:txBody>
      </p:sp>
    </p:spTree>
    <p:extLst>
      <p:ext uri="{BB962C8B-B14F-4D97-AF65-F5344CB8AC3E}">
        <p14:creationId xmlns:p14="http://schemas.microsoft.com/office/powerpoint/2010/main" val="2073032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6FC7C0-BE88-55C3-0AEA-95804197803E}"/>
              </a:ext>
            </a:extLst>
          </p:cNvPr>
          <p:cNvPicPr>
            <a:picLocks noChangeAspect="1"/>
          </p:cNvPicPr>
          <p:nvPr/>
        </p:nvPicPr>
        <p:blipFill>
          <a:blip r:embed="rId2"/>
          <a:stretch>
            <a:fillRect/>
          </a:stretch>
        </p:blipFill>
        <p:spPr>
          <a:xfrm>
            <a:off x="-1" y="0"/>
            <a:ext cx="9144001" cy="6858000"/>
          </a:xfrm>
          <a:prstGeom prst="rect">
            <a:avLst/>
          </a:prstGeom>
        </p:spPr>
      </p:pic>
      <p:sp>
        <p:nvSpPr>
          <p:cNvPr id="4" name="Title 3">
            <a:extLst>
              <a:ext uri="{FF2B5EF4-FFF2-40B4-BE49-F238E27FC236}">
                <a16:creationId xmlns:a16="http://schemas.microsoft.com/office/drawing/2014/main" id="{CDF4F5E2-990C-44BA-3668-AB0D5A85BF4E}"/>
              </a:ext>
            </a:extLst>
          </p:cNvPr>
          <p:cNvSpPr>
            <a:spLocks noGrp="1"/>
          </p:cNvSpPr>
          <p:nvPr>
            <p:ph type="title" idx="4294967295"/>
          </p:nvPr>
        </p:nvSpPr>
        <p:spPr>
          <a:xfrm>
            <a:off x="157655" y="365126"/>
            <a:ext cx="8860221" cy="1325563"/>
          </a:xfrm>
        </p:spPr>
        <p:txBody>
          <a:bodyPr>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6000" b="1" dirty="0">
                <a:solidFill>
                  <a:schemeClr val="bg1"/>
                </a:solidFill>
                <a:latin typeface="Verdana" panose="020B0604030504040204" pitchFamily="34" charset="0"/>
                <a:ea typeface="Times New Roman" panose="02020603050405020304" pitchFamily="18" charset="0"/>
                <a:cs typeface="Calibri" panose="020F0502020204030204" pitchFamily="34" charset="0"/>
              </a:rPr>
              <a:t>God’s View of Our Talents</a:t>
            </a:r>
            <a:endParaRPr lang="en-US" sz="6000" dirty="0">
              <a:solidFill>
                <a:schemeClr val="bg1"/>
              </a:solidFill>
            </a:endParaRPr>
          </a:p>
        </p:txBody>
      </p:sp>
    </p:spTree>
    <p:extLst>
      <p:ext uri="{BB962C8B-B14F-4D97-AF65-F5344CB8AC3E}">
        <p14:creationId xmlns:p14="http://schemas.microsoft.com/office/powerpoint/2010/main" val="709388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D5A41-FD6C-37E2-6F95-84B3A3DF0CF1}"/>
              </a:ext>
            </a:extLst>
          </p:cNvPr>
          <p:cNvSpPr>
            <a:spLocks noGrp="1"/>
          </p:cNvSpPr>
          <p:nvPr>
            <p:ph idx="1"/>
          </p:nvPr>
        </p:nvSpPr>
        <p:spPr>
          <a:xfrm>
            <a:off x="210207" y="147145"/>
            <a:ext cx="8734096" cy="6526923"/>
          </a:xfrm>
        </p:spPr>
        <p:txBody>
          <a:bodyPr>
            <a:noAutofit/>
          </a:bodyPr>
          <a:lstStyle/>
          <a:p>
            <a:pPr marL="0" indent="0">
              <a:lnSpc>
                <a:spcPct val="120000"/>
              </a:lnSpc>
              <a:buNone/>
            </a:pPr>
            <a:r>
              <a:rPr lang="en-US" sz="3200" dirty="0">
                <a:ea typeface="Verdana" panose="020B0604030504040204" pitchFamily="34" charset="0"/>
                <a:cs typeface="Verdana" panose="020B0604030504040204" pitchFamily="34" charset="0"/>
              </a:rPr>
              <a:t>But grace was given to </a:t>
            </a:r>
            <a:r>
              <a:rPr lang="en-US" sz="3200" dirty="0">
                <a:solidFill>
                  <a:schemeClr val="accent1"/>
                </a:solidFill>
                <a:ea typeface="Verdana" panose="020B0604030504040204" pitchFamily="34" charset="0"/>
                <a:cs typeface="Verdana" panose="020B0604030504040204" pitchFamily="34" charset="0"/>
              </a:rPr>
              <a:t>each one of us </a:t>
            </a:r>
            <a:r>
              <a:rPr lang="en-US" sz="3200" dirty="0">
                <a:ea typeface="Verdana" panose="020B0604030504040204" pitchFamily="34" charset="0"/>
                <a:cs typeface="Verdana" panose="020B0604030504040204" pitchFamily="34" charset="0"/>
              </a:rPr>
              <a:t>according to the measure of Christ's gift.     (Eph 4:7)</a:t>
            </a:r>
            <a:endParaRPr lang="en-US" sz="2400" b="1" dirty="0">
              <a:solidFill>
                <a:srgbClr val="1B1B1B"/>
              </a:solidFill>
              <a:effectLst/>
              <a:ea typeface="Verdana" panose="020B0604030504040204" pitchFamily="34" charset="0"/>
              <a:cs typeface="Verdana" panose="020B0604030504040204" pitchFamily="34" charset="0"/>
            </a:endParaRPr>
          </a:p>
          <a:p>
            <a:pPr marL="0" marR="0" indent="0" fontAlgn="base">
              <a:lnSpc>
                <a:spcPct val="120000"/>
              </a:lnSpc>
              <a:spcBef>
                <a:spcPts val="0"/>
              </a:spcBef>
              <a:spcAft>
                <a:spcPts val="2100"/>
              </a:spcAft>
              <a:buNone/>
            </a:pPr>
            <a:r>
              <a:rPr lang="en-US" sz="3200" b="1" dirty="0">
                <a:solidFill>
                  <a:srgbClr val="1B1B1B"/>
                </a:solidFill>
                <a:effectLst/>
                <a:ea typeface="Verdana" panose="020B0604030504040204" pitchFamily="34" charset="0"/>
                <a:cs typeface="Verdana" panose="020B0604030504040204" pitchFamily="34" charset="0"/>
              </a:rPr>
              <a:t>God gives us certain abilities (gracious gifts) </a:t>
            </a:r>
          </a:p>
          <a:p>
            <a:pPr marL="0" marR="0" indent="0" fontAlgn="base">
              <a:lnSpc>
                <a:spcPct val="120000"/>
              </a:lnSpc>
              <a:spcBef>
                <a:spcPts val="0"/>
              </a:spcBef>
              <a:spcAft>
                <a:spcPts val="2100"/>
              </a:spcAft>
              <a:buNone/>
            </a:pPr>
            <a:r>
              <a:rPr lang="en-US" sz="3200" b="1" dirty="0">
                <a:solidFill>
                  <a:srgbClr val="1B1B1B"/>
                </a:solidFill>
                <a:effectLst/>
                <a:ea typeface="Verdana" panose="020B0604030504040204" pitchFamily="34" charset="0"/>
                <a:cs typeface="Verdana" panose="020B0604030504040204" pitchFamily="34" charset="0"/>
              </a:rPr>
              <a:t>God gives us a certain amount of power to invest them</a:t>
            </a:r>
            <a:endParaRPr lang="en-US" sz="3200" b="1" dirty="0">
              <a:ea typeface="Verdana" panose="020B0604030504040204" pitchFamily="34" charset="0"/>
              <a:cs typeface="Verdana" panose="020B0604030504040204" pitchFamily="34" charset="0"/>
            </a:endParaRPr>
          </a:p>
          <a:p>
            <a:pPr marL="0" marR="0" indent="0" fontAlgn="base">
              <a:lnSpc>
                <a:spcPct val="120000"/>
              </a:lnSpc>
              <a:spcBef>
                <a:spcPts val="0"/>
              </a:spcBef>
              <a:spcAft>
                <a:spcPts val="0"/>
              </a:spcAft>
              <a:buNone/>
            </a:pPr>
            <a:r>
              <a:rPr lang="en-US" sz="3200" b="1" dirty="0">
                <a:solidFill>
                  <a:srgbClr val="1B1B1B"/>
                </a:solidFill>
                <a:effectLst/>
                <a:ea typeface="Verdana" panose="020B0604030504040204" pitchFamily="34" charset="0"/>
                <a:cs typeface="Verdana" panose="020B0604030504040204" pitchFamily="34" charset="0"/>
              </a:rPr>
              <a:t>God expects us to employ all the strength he supplies to invest what He entrusts to us.       </a:t>
            </a:r>
          </a:p>
          <a:p>
            <a:pPr marL="0" indent="0">
              <a:lnSpc>
                <a:spcPct val="120000"/>
              </a:lnSpc>
              <a:buNone/>
            </a:pPr>
            <a:r>
              <a:rPr lang="en-US" sz="2400" dirty="0">
                <a:ea typeface="Verdana" panose="020B0604030504040204" pitchFamily="34" charset="0"/>
                <a:cs typeface="Verdana" panose="020B0604030504040204" pitchFamily="34" charset="0"/>
              </a:rPr>
              <a:t>whoever speaks, as one who speaks oracles of God; whoever serves, as one who serves by the strength that God supplies—in order that in everything God may be glorified through Jesus Christ. To him belong glory and dominion forever and ever. Amen. (1 Peter 4:11)</a:t>
            </a:r>
          </a:p>
        </p:txBody>
      </p:sp>
    </p:spTree>
    <p:extLst>
      <p:ext uri="{BB962C8B-B14F-4D97-AF65-F5344CB8AC3E}">
        <p14:creationId xmlns:p14="http://schemas.microsoft.com/office/powerpoint/2010/main" val="50381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D5A41-FD6C-37E2-6F95-84B3A3DF0CF1}"/>
              </a:ext>
            </a:extLst>
          </p:cNvPr>
          <p:cNvSpPr>
            <a:spLocks noGrp="1"/>
          </p:cNvSpPr>
          <p:nvPr>
            <p:ph idx="1"/>
          </p:nvPr>
        </p:nvSpPr>
        <p:spPr>
          <a:xfrm>
            <a:off x="210207" y="147145"/>
            <a:ext cx="8734096" cy="6526923"/>
          </a:xfrm>
        </p:spPr>
        <p:txBody>
          <a:bodyPr/>
          <a:lstStyle/>
          <a:p>
            <a:pPr marL="0" marR="0" indent="0" fontAlgn="base">
              <a:spcBef>
                <a:spcPts val="0"/>
              </a:spcBef>
              <a:spcAft>
                <a:spcPts val="0"/>
              </a:spcAft>
              <a:buNone/>
            </a:pPr>
            <a:endParaRPr lang="en-US" b="1" dirty="0">
              <a:solidFill>
                <a:srgbClr val="1B1B1B"/>
              </a:solidFill>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0"/>
              </a:spcAft>
              <a:buNone/>
            </a:pPr>
            <a:r>
              <a:rPr lang="en-US" b="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Everything should be done with a view towards God’s judgment</a:t>
            </a:r>
            <a:r>
              <a:rPr lang="en-US"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a:t>
            </a:r>
            <a:r>
              <a:rPr lang="en-US" b="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and the day of reckoning.</a:t>
            </a:r>
            <a:r>
              <a:rPr lang="en-US"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a:t>
            </a:r>
          </a:p>
          <a:p>
            <a:pPr marL="0" marR="0" indent="0" fontAlgn="base">
              <a:spcBef>
                <a:spcPts val="0"/>
              </a:spcBef>
              <a:spcAft>
                <a:spcPts val="0"/>
              </a:spcAft>
              <a:buNone/>
            </a:pPr>
            <a:endParaRPr lang="en-US" dirty="0">
              <a:solidFill>
                <a:srgbClr val="1B1B1B"/>
              </a:solidFill>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0"/>
              </a:spcAft>
              <a:buNone/>
            </a:pPr>
            <a:r>
              <a:rPr lang="en-US" dirty="0">
                <a:effectLst/>
                <a:latin typeface="Verdana" panose="020B0604030504040204" pitchFamily="34" charset="0"/>
                <a:ea typeface="Verdana" panose="020B0604030504040204" pitchFamily="34" charset="0"/>
                <a:cs typeface="Verdana" panose="020B0604030504040204" pitchFamily="34" charset="0"/>
              </a:rPr>
              <a:t>How often do you contemplate the coming of Jesus?</a:t>
            </a:r>
          </a:p>
          <a:p>
            <a:pPr marL="0" marR="0" indent="0" fontAlgn="base">
              <a:spcBef>
                <a:spcPts val="0"/>
              </a:spcBef>
              <a:spcAft>
                <a:spcPts val="0"/>
              </a:spcAft>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0"/>
              </a:spcAft>
              <a:buNone/>
            </a:pPr>
            <a:r>
              <a:rPr lang="en-US" dirty="0">
                <a:effectLst/>
                <a:latin typeface="Verdana" panose="020B0604030504040204" pitchFamily="34" charset="0"/>
                <a:ea typeface="Verdana" panose="020B0604030504040204" pitchFamily="34" charset="0"/>
                <a:cs typeface="Verdana" panose="020B0604030504040204" pitchFamily="34" charset="0"/>
              </a:rPr>
              <a:t>Seeing that these things are thus all to be dissolved, what manner of persons ought ye to be in all holy living and godliness, looking for and earnestly desiring the coming of the day of God, by reason of which the heavens being on fire shall be dissolved, and the elements shall melt with fervent heat?</a:t>
            </a:r>
            <a:r>
              <a:rPr lang="en-US" dirty="0">
                <a:latin typeface="Verdana" panose="020B0604030504040204" pitchFamily="34" charset="0"/>
                <a:ea typeface="Verdana" panose="020B0604030504040204" pitchFamily="34" charset="0"/>
                <a:cs typeface="Verdana" panose="020B0604030504040204" pitchFamily="34" charset="0"/>
              </a:rPr>
              <a:t> </a:t>
            </a:r>
            <a:r>
              <a:rPr lang="en-US" b="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2 Peter 3:11-12</a:t>
            </a:r>
            <a:r>
              <a:rPr lang="en-US"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a:t>
            </a:r>
          </a:p>
          <a:p>
            <a:pPr marL="0" marR="0" indent="0" fontAlgn="base">
              <a:spcBef>
                <a:spcPts val="0"/>
              </a:spcBef>
              <a:spcAft>
                <a:spcPts val="0"/>
              </a:spcAft>
              <a:buNone/>
            </a:pPr>
            <a:endParaRPr lang="en-US" dirty="0">
              <a:solidFill>
                <a:srgbClr val="1B1B1B"/>
              </a:solidFill>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0"/>
              </a:spcAft>
              <a:buNone/>
            </a:pPr>
            <a:endParaRPr lang="en-US"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6259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D5A41-FD6C-37E2-6F95-84B3A3DF0CF1}"/>
              </a:ext>
            </a:extLst>
          </p:cNvPr>
          <p:cNvSpPr>
            <a:spLocks noGrp="1"/>
          </p:cNvSpPr>
          <p:nvPr>
            <p:ph idx="1"/>
          </p:nvPr>
        </p:nvSpPr>
        <p:spPr>
          <a:xfrm>
            <a:off x="210207" y="147145"/>
            <a:ext cx="8734096" cy="6526923"/>
          </a:xfrm>
        </p:spPr>
        <p:txBody>
          <a:bodyPr/>
          <a:lstStyle/>
          <a:p>
            <a:pPr marL="0" marR="0" indent="0" fontAlgn="base">
              <a:spcBef>
                <a:spcPts val="0"/>
              </a:spcBef>
              <a:spcAft>
                <a:spcPts val="2100"/>
              </a:spcAft>
              <a:buNone/>
            </a:pPr>
            <a:endParaRPr lang="en-US" sz="3000" b="1" dirty="0">
              <a:solidFill>
                <a:srgbClr val="1B1B1B"/>
              </a:solidFill>
              <a:effectLst/>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2100"/>
              </a:spcAft>
              <a:buNone/>
            </a:pPr>
            <a:r>
              <a:rPr lang="en-US" sz="4000" b="1" dirty="0">
                <a:solidFill>
                  <a:srgbClr val="1B1B1B"/>
                </a:solidFill>
                <a:effectLst/>
                <a:latin typeface="Calibri" panose="020F0502020204030204" pitchFamily="34" charset="0"/>
                <a:ea typeface="Verdana" panose="020B0604030504040204" pitchFamily="34" charset="0"/>
                <a:cs typeface="Calibri" panose="020F0502020204030204" pitchFamily="34" charset="0"/>
              </a:rPr>
              <a:t>Those who please God as good stewards are given the same reward. </a:t>
            </a:r>
            <a:endParaRPr lang="en-US" sz="4000" dirty="0">
              <a:effectLst/>
              <a:latin typeface="Calibri" panose="020F0502020204030204" pitchFamily="34" charset="0"/>
              <a:ea typeface="Verdana" panose="020B0604030504040204" pitchFamily="34" charset="0"/>
              <a:cs typeface="Calibri" panose="020F0502020204030204" pitchFamily="34" charset="0"/>
            </a:endParaRPr>
          </a:p>
          <a:p>
            <a:pPr marL="0" marR="0" indent="0" fontAlgn="base">
              <a:spcBef>
                <a:spcPts val="0"/>
              </a:spcBef>
              <a:spcAft>
                <a:spcPts val="0"/>
              </a:spcAft>
              <a:buNone/>
            </a:pPr>
            <a:r>
              <a:rPr lang="en-US" sz="4000" b="1" dirty="0">
                <a:solidFill>
                  <a:srgbClr val="1B1B1B"/>
                </a:solidFill>
                <a:effectLst/>
                <a:latin typeface="Calibri" panose="020F0502020204030204" pitchFamily="34" charset="0"/>
                <a:ea typeface="Verdana" panose="020B0604030504040204" pitchFamily="34" charset="0"/>
                <a:cs typeface="Calibri" panose="020F0502020204030204" pitchFamily="34" charset="0"/>
              </a:rPr>
              <a:t>The one-talent man did not fail because he was a one-talent man.</a:t>
            </a:r>
          </a:p>
          <a:p>
            <a:pPr marL="0" marR="0" indent="0" fontAlgn="base">
              <a:spcBef>
                <a:spcPts val="0"/>
              </a:spcBef>
              <a:spcAft>
                <a:spcPts val="0"/>
              </a:spcAft>
              <a:buNone/>
            </a:pPr>
            <a:endParaRPr lang="en-US" sz="4000" b="1" dirty="0">
              <a:solidFill>
                <a:srgbClr val="1B1B1B"/>
              </a:solidFill>
              <a:latin typeface="Calibri" panose="020F0502020204030204" pitchFamily="34" charset="0"/>
              <a:ea typeface="Verdana" panose="020B0604030504040204" pitchFamily="34" charset="0"/>
              <a:cs typeface="Calibri" panose="020F0502020204030204" pitchFamily="34" charset="0"/>
            </a:endParaRPr>
          </a:p>
          <a:p>
            <a:pPr marL="0" marR="0" indent="0" fontAlgn="base">
              <a:spcBef>
                <a:spcPts val="0"/>
              </a:spcBef>
              <a:spcAft>
                <a:spcPts val="0"/>
              </a:spcAft>
              <a:buNone/>
            </a:pPr>
            <a:r>
              <a:rPr lang="en-US" sz="4000" b="1" dirty="0">
                <a:solidFill>
                  <a:srgbClr val="1B1B1B"/>
                </a:solidFill>
                <a:effectLst/>
                <a:latin typeface="Calibri" panose="020F0502020204030204" pitchFamily="34" charset="0"/>
                <a:ea typeface="Verdana" panose="020B0604030504040204" pitchFamily="34" charset="0"/>
                <a:cs typeface="Calibri" panose="020F0502020204030204" pitchFamily="34" charset="0"/>
              </a:rPr>
              <a:t>He failed because he did nothing!</a:t>
            </a:r>
            <a:r>
              <a:rPr lang="en-US" sz="4000" dirty="0">
                <a:solidFill>
                  <a:srgbClr val="1B1B1B"/>
                </a:solidFill>
                <a:effectLst/>
                <a:latin typeface="Calibri" panose="020F0502020204030204" pitchFamily="34" charset="0"/>
                <a:ea typeface="Verdana" panose="020B0604030504040204" pitchFamily="34" charset="0"/>
                <a:cs typeface="Calibri" panose="020F0502020204030204" pitchFamily="34" charset="0"/>
              </a:rPr>
              <a:t> </a:t>
            </a:r>
            <a:endParaRPr lang="en-US" sz="4000" dirty="0">
              <a:effectLst/>
              <a:latin typeface="Calibri" panose="020F0502020204030204" pitchFamily="34" charset="0"/>
              <a:ea typeface="Verdana" panose="020B0604030504040204" pitchFamily="34" charset="0"/>
              <a:cs typeface="Calibri" panose="020F0502020204030204" pitchFamily="34" charset="0"/>
            </a:endParaRPr>
          </a:p>
          <a:p>
            <a:pPr marL="0" marR="0" indent="0" fontAlgn="base">
              <a:spcBef>
                <a:spcPts val="0"/>
              </a:spcBef>
              <a:spcAft>
                <a:spcPts val="0"/>
              </a:spcAft>
              <a:buNone/>
            </a:pPr>
            <a:r>
              <a:rPr lang="en-US" sz="4000" dirty="0">
                <a:solidFill>
                  <a:srgbClr val="1B1B1B"/>
                </a:solidFill>
                <a:effectLst/>
                <a:latin typeface="Calibri" panose="020F0502020204030204" pitchFamily="34" charset="0"/>
                <a:ea typeface="Verdana" panose="020B0604030504040204" pitchFamily="34" charset="0"/>
                <a:cs typeface="Calibri" panose="020F0502020204030204" pitchFamily="34" charset="0"/>
              </a:rPr>
              <a:t> </a:t>
            </a:r>
            <a:endParaRPr lang="en-US" sz="4000" dirty="0">
              <a:effectLst/>
              <a:latin typeface="Calibri" panose="020F0502020204030204" pitchFamily="34" charset="0"/>
              <a:ea typeface="Verdana" panose="020B0604030504040204" pitchFamily="34" charset="0"/>
              <a:cs typeface="Calibri" panose="020F0502020204030204" pitchFamily="34" charset="0"/>
            </a:endParaRPr>
          </a:p>
          <a:p>
            <a:pPr marL="0" marR="0" indent="0" fontAlgn="base">
              <a:spcBef>
                <a:spcPts val="0"/>
              </a:spcBef>
              <a:spcAft>
                <a:spcPts val="0"/>
              </a:spcAft>
              <a:buNone/>
            </a:pPr>
            <a:r>
              <a:rPr lang="en-US" sz="4000" b="1" dirty="0">
                <a:solidFill>
                  <a:srgbClr val="1B1B1B"/>
                </a:solidFill>
                <a:effectLst/>
                <a:latin typeface="Calibri" panose="020F0502020204030204" pitchFamily="34" charset="0"/>
                <a:ea typeface="Verdana" panose="020B0604030504040204" pitchFamily="34" charset="0"/>
                <a:cs typeface="Calibri" panose="020F0502020204030204" pitchFamily="34" charset="0"/>
              </a:rPr>
              <a:t>There is no excuse for doing nothing.</a:t>
            </a:r>
            <a:r>
              <a:rPr lang="en-US" sz="4000" dirty="0">
                <a:solidFill>
                  <a:srgbClr val="1B1B1B"/>
                </a:solidFill>
                <a:effectLst/>
                <a:latin typeface="Calibri" panose="020F0502020204030204" pitchFamily="34" charset="0"/>
                <a:ea typeface="Verdana" panose="020B0604030504040204" pitchFamily="34" charset="0"/>
                <a:cs typeface="Calibri" panose="020F0502020204030204" pitchFamily="34" charset="0"/>
              </a:rPr>
              <a:t> </a:t>
            </a:r>
            <a:endParaRPr lang="en-US" sz="4000" dirty="0">
              <a:effectLst/>
              <a:latin typeface="Calibri" panose="020F0502020204030204" pitchFamily="34" charset="0"/>
              <a:ea typeface="Verdana" panose="020B0604030504040204" pitchFamily="34" charset="0"/>
              <a:cs typeface="Calibri" panose="020F050202020403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3055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6FC7C0-BE88-55C3-0AEA-95804197803E}"/>
              </a:ext>
            </a:extLst>
          </p:cNvPr>
          <p:cNvPicPr>
            <a:picLocks noChangeAspect="1"/>
          </p:cNvPicPr>
          <p:nvPr/>
        </p:nvPicPr>
        <p:blipFill>
          <a:blip r:embed="rId2"/>
          <a:stretch>
            <a:fillRect/>
          </a:stretch>
        </p:blipFill>
        <p:spPr>
          <a:xfrm>
            <a:off x="-1" y="0"/>
            <a:ext cx="9144001" cy="6858000"/>
          </a:xfrm>
          <a:prstGeom prst="rect">
            <a:avLst/>
          </a:prstGeom>
        </p:spPr>
      </p:pic>
      <p:sp>
        <p:nvSpPr>
          <p:cNvPr id="4" name="Title 3">
            <a:extLst>
              <a:ext uri="{FF2B5EF4-FFF2-40B4-BE49-F238E27FC236}">
                <a16:creationId xmlns:a16="http://schemas.microsoft.com/office/drawing/2014/main" id="{CDF4F5E2-990C-44BA-3668-AB0D5A85BF4E}"/>
              </a:ext>
            </a:extLst>
          </p:cNvPr>
          <p:cNvSpPr>
            <a:spLocks noGrp="1"/>
          </p:cNvSpPr>
          <p:nvPr>
            <p:ph type="title" idx="4294967295"/>
          </p:nvPr>
        </p:nvSpPr>
        <p:spPr>
          <a:xfrm>
            <a:off x="157655" y="365126"/>
            <a:ext cx="8860221" cy="1325563"/>
          </a:xfrm>
        </p:spPr>
        <p:txBody>
          <a:bodyPr>
            <a:normAutofit fontScale="90000"/>
          </a:bodyPr>
          <a:lstStyle/>
          <a:p>
            <a:pPr algn="ct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6000" b="1" dirty="0">
                <a:solidFill>
                  <a:schemeClr val="bg1"/>
                </a:solidFill>
                <a:latin typeface="Verdana" panose="020B0604030504040204" pitchFamily="34" charset="0"/>
                <a:ea typeface="Times New Roman" panose="02020603050405020304" pitchFamily="18" charset="0"/>
                <a:cs typeface="Calibri" panose="020F0502020204030204" pitchFamily="34" charset="0"/>
              </a:rPr>
              <a:t>God’s View of Our Talents</a:t>
            </a:r>
            <a:endParaRPr lang="en-US" sz="6000" dirty="0">
              <a:solidFill>
                <a:schemeClr val="bg1"/>
              </a:solidFill>
            </a:endParaRPr>
          </a:p>
        </p:txBody>
      </p:sp>
    </p:spTree>
    <p:extLst>
      <p:ext uri="{BB962C8B-B14F-4D97-AF65-F5344CB8AC3E}">
        <p14:creationId xmlns:p14="http://schemas.microsoft.com/office/powerpoint/2010/main" val="640437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D5A41-FD6C-37E2-6F95-84B3A3DF0CF1}"/>
              </a:ext>
            </a:extLst>
          </p:cNvPr>
          <p:cNvSpPr>
            <a:spLocks noGrp="1"/>
          </p:cNvSpPr>
          <p:nvPr>
            <p:ph idx="1"/>
          </p:nvPr>
        </p:nvSpPr>
        <p:spPr>
          <a:xfrm>
            <a:off x="210207" y="147145"/>
            <a:ext cx="8734096" cy="6526923"/>
          </a:xfrm>
        </p:spPr>
        <p:txBody>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He told them another parable. </a:t>
            </a: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“The kingdom of heaven is like</a:t>
            </a:r>
            <a:r>
              <a:rPr lang="en-US" dirty="0">
                <a:latin typeface="Verdana" panose="020B0604030504040204" pitchFamily="34" charset="0"/>
                <a:ea typeface="Verdana" panose="020B0604030504040204" pitchFamily="34" charset="0"/>
                <a:cs typeface="Verdana" panose="020B0604030504040204" pitchFamily="34" charset="0"/>
              </a:rPr>
              <a:t> </a:t>
            </a: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leaven</a:t>
            </a:r>
            <a:r>
              <a:rPr lang="en-US" dirty="0">
                <a:latin typeface="Verdana" panose="020B0604030504040204" pitchFamily="34" charset="0"/>
                <a:ea typeface="Verdana" panose="020B0604030504040204" pitchFamily="34" charset="0"/>
                <a:cs typeface="Verdana" panose="020B0604030504040204" pitchFamily="34" charset="0"/>
              </a:rPr>
              <a:t> that a woman took and hid in three measures of flour, till it was all leavened.” Matt. 13:33</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“The kingdom of heaven is like treasure hidden in a field</a:t>
            </a:r>
            <a:r>
              <a:rPr lang="en-US" dirty="0">
                <a:latin typeface="Verdana" panose="020B0604030504040204" pitchFamily="34" charset="0"/>
                <a:ea typeface="Verdana" panose="020B0604030504040204" pitchFamily="34" charset="0"/>
                <a:cs typeface="Verdana" panose="020B0604030504040204" pitchFamily="34" charset="0"/>
              </a:rPr>
              <a:t>, which a man found and covered up. Then in his joy he goes and sells all that he has and buys that field. Matt. 13:44</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“Again, </a:t>
            </a:r>
            <a:r>
              <a:rPr lang="en-US" dirty="0">
                <a:solidFill>
                  <a:srgbClr val="7030A0"/>
                </a:solidFill>
                <a:latin typeface="Verdana" panose="020B0604030504040204" pitchFamily="34" charset="0"/>
                <a:ea typeface="Verdana" panose="020B0604030504040204" pitchFamily="34" charset="0"/>
                <a:cs typeface="Verdana" panose="020B0604030504040204" pitchFamily="34" charset="0"/>
              </a:rPr>
              <a:t>the kingdom of heaven is like a merchant </a:t>
            </a:r>
            <a:r>
              <a:rPr lang="en-US" dirty="0">
                <a:latin typeface="Verdana" panose="020B0604030504040204" pitchFamily="34" charset="0"/>
                <a:ea typeface="Verdana" panose="020B0604030504040204" pitchFamily="34" charset="0"/>
                <a:cs typeface="Verdana" panose="020B0604030504040204" pitchFamily="34" charset="0"/>
              </a:rPr>
              <a:t>in search of fine pearls, who, on finding one pearl of great value, went and sold all that he had and bought it. Matt. 13:45-46</a:t>
            </a:r>
          </a:p>
        </p:txBody>
      </p:sp>
    </p:spTree>
    <p:extLst>
      <p:ext uri="{BB962C8B-B14F-4D97-AF65-F5344CB8AC3E}">
        <p14:creationId xmlns:p14="http://schemas.microsoft.com/office/powerpoint/2010/main" val="74045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D5A41-FD6C-37E2-6F95-84B3A3DF0CF1}"/>
              </a:ext>
            </a:extLst>
          </p:cNvPr>
          <p:cNvSpPr>
            <a:spLocks noGrp="1"/>
          </p:cNvSpPr>
          <p:nvPr>
            <p:ph idx="1"/>
          </p:nvPr>
        </p:nvSpPr>
        <p:spPr>
          <a:xfrm>
            <a:off x="210207" y="147145"/>
            <a:ext cx="8734096" cy="6526923"/>
          </a:xfrm>
        </p:spPr>
        <p:txBody>
          <a:bodyPr>
            <a:normAutofit fontScale="85000" lnSpcReduction="20000"/>
          </a:bodyPr>
          <a:lstStyle/>
          <a:p>
            <a:pPr marL="0" marR="0" indent="0" algn="ctr" fontAlgn="base">
              <a:spcBef>
                <a:spcPts val="0"/>
              </a:spcBef>
              <a:spcAft>
                <a:spcPts val="2100"/>
              </a:spcAft>
              <a:buNone/>
            </a:pPr>
            <a:endParaRPr lang="en-US" sz="1600" b="1" dirty="0">
              <a:solidFill>
                <a:srgbClr val="1B1B1B"/>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ctr" fontAlgn="base">
              <a:spcBef>
                <a:spcPts val="0"/>
              </a:spcBef>
              <a:spcAft>
                <a:spcPts val="2100"/>
              </a:spcAft>
              <a:buNone/>
            </a:pPr>
            <a:r>
              <a:rPr lang="en-US" sz="4000" b="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Understanding the Story</a:t>
            </a:r>
            <a:endParaRPr lang="en-US" sz="4000" dirty="0">
              <a:effectLst/>
              <a:latin typeface="Verdana" panose="020B0604030504040204" pitchFamily="34" charset="0"/>
              <a:ea typeface="Verdana" panose="020B0604030504040204" pitchFamily="34" charset="0"/>
              <a:cs typeface="Verdana" panose="020B0604030504040204" pitchFamily="34" charset="0"/>
            </a:endParaRPr>
          </a:p>
          <a:p>
            <a:pPr marL="0" marR="0" indent="0" fontAlgn="base">
              <a:lnSpc>
                <a:spcPct val="120000"/>
              </a:lnSpc>
              <a:spcBef>
                <a:spcPts val="0"/>
              </a:spcBef>
              <a:spcAft>
                <a:spcPts val="0"/>
              </a:spcAft>
              <a:buNone/>
            </a:pPr>
            <a:r>
              <a:rPr lang="en-US" sz="3800" dirty="0">
                <a:effectLst/>
                <a:ea typeface="Verdana" panose="020B0604030504040204" pitchFamily="34" charset="0"/>
                <a:cs typeface="Verdana" panose="020B0604030504040204" pitchFamily="34" charset="0"/>
              </a:rPr>
              <a:t>“For it will be like a man going on a journey, who called his servants and entrusted to them his property.”  Matt. 25:14</a:t>
            </a:r>
          </a:p>
          <a:p>
            <a:pPr marL="0" marR="0" indent="0" fontAlgn="base">
              <a:lnSpc>
                <a:spcPct val="120000"/>
              </a:lnSpc>
              <a:spcBef>
                <a:spcPts val="0"/>
              </a:spcBef>
              <a:spcAft>
                <a:spcPts val="0"/>
              </a:spcAft>
              <a:buNone/>
            </a:pPr>
            <a:endParaRPr lang="en-US" sz="1800" dirty="0">
              <a:ea typeface="Verdana" panose="020B0604030504040204" pitchFamily="34" charset="0"/>
              <a:cs typeface="Verdana" panose="020B0604030504040204" pitchFamily="34" charset="0"/>
            </a:endParaRPr>
          </a:p>
          <a:p>
            <a:pPr marL="0" marR="0" indent="0" fontAlgn="base">
              <a:lnSpc>
                <a:spcPct val="120000"/>
              </a:lnSpc>
              <a:spcBef>
                <a:spcPts val="0"/>
              </a:spcBef>
              <a:spcAft>
                <a:spcPts val="0"/>
              </a:spcAft>
              <a:buNone/>
            </a:pPr>
            <a:r>
              <a:rPr lang="en-US" sz="3800" dirty="0">
                <a:effectLst/>
                <a:ea typeface="Verdana" panose="020B0604030504040204" pitchFamily="34" charset="0"/>
                <a:cs typeface="Verdana" panose="020B0604030504040204" pitchFamily="34" charset="0"/>
              </a:rPr>
              <a:t>To one he gave five talents, to another two, to another one, </a:t>
            </a:r>
            <a:r>
              <a:rPr lang="en-US" sz="3800" dirty="0">
                <a:solidFill>
                  <a:schemeClr val="accent1"/>
                </a:solidFill>
                <a:effectLst/>
                <a:ea typeface="Verdana" panose="020B0604030504040204" pitchFamily="34" charset="0"/>
                <a:cs typeface="Verdana" panose="020B0604030504040204" pitchFamily="34" charset="0"/>
              </a:rPr>
              <a:t>to each according to his ability. </a:t>
            </a:r>
            <a:r>
              <a:rPr lang="en-US" sz="3800" dirty="0">
                <a:effectLst/>
                <a:ea typeface="Verdana" panose="020B0604030504040204" pitchFamily="34" charset="0"/>
                <a:cs typeface="Verdana" panose="020B0604030504040204" pitchFamily="34" charset="0"/>
              </a:rPr>
              <a:t>Then he went away.  Matt. 25:15</a:t>
            </a:r>
            <a:endParaRPr lang="en-US" sz="3800" dirty="0">
              <a:ea typeface="Verdana" panose="020B0604030504040204" pitchFamily="34" charset="0"/>
              <a:cs typeface="Verdana" panose="020B0604030504040204" pitchFamily="34" charset="0"/>
            </a:endParaRPr>
          </a:p>
          <a:p>
            <a:pPr marL="0" marR="0" indent="0" fontAlgn="base">
              <a:lnSpc>
                <a:spcPct val="120000"/>
              </a:lnSpc>
              <a:spcBef>
                <a:spcPts val="0"/>
              </a:spcBef>
              <a:spcAft>
                <a:spcPts val="0"/>
              </a:spcAft>
              <a:buNone/>
            </a:pPr>
            <a:endParaRPr lang="en-US" sz="1800" dirty="0">
              <a:ea typeface="Verdana" panose="020B0604030504040204" pitchFamily="34" charset="0"/>
              <a:cs typeface="Verdana" panose="020B0604030504040204" pitchFamily="34" charset="0"/>
            </a:endParaRPr>
          </a:p>
          <a:p>
            <a:pPr marL="0" marR="0" indent="0" fontAlgn="base">
              <a:lnSpc>
                <a:spcPct val="120000"/>
              </a:lnSpc>
              <a:spcBef>
                <a:spcPts val="0"/>
              </a:spcBef>
              <a:spcAft>
                <a:spcPts val="0"/>
              </a:spcAft>
              <a:buNone/>
            </a:pPr>
            <a:r>
              <a:rPr lang="en-US" sz="3800" b="1" dirty="0">
                <a:ea typeface="Verdana" panose="020B0604030504040204" pitchFamily="34" charset="0"/>
                <a:cs typeface="Verdana" panose="020B0604030504040204" pitchFamily="34" charset="0"/>
              </a:rPr>
              <a:t>Accountability and Judgement</a:t>
            </a:r>
            <a:endParaRPr lang="en-US" sz="3800" b="1" dirty="0">
              <a:effectLst/>
              <a:ea typeface="Verdana" panose="020B0604030504040204" pitchFamily="34" charset="0"/>
              <a:cs typeface="Verdana" panose="020B0604030504040204" pitchFamily="34" charset="0"/>
            </a:endParaRPr>
          </a:p>
          <a:p>
            <a:pPr marL="0" marR="0" indent="0" fontAlgn="base">
              <a:lnSpc>
                <a:spcPct val="120000"/>
              </a:lnSpc>
              <a:spcBef>
                <a:spcPts val="0"/>
              </a:spcBef>
              <a:spcAft>
                <a:spcPts val="0"/>
              </a:spcAft>
              <a:buNone/>
            </a:pPr>
            <a:endParaRPr lang="en-US" sz="1600" dirty="0">
              <a:effectLst/>
              <a:ea typeface="Verdana" panose="020B0604030504040204" pitchFamily="34" charset="0"/>
              <a:cs typeface="Verdana" panose="020B0604030504040204" pitchFamily="34" charset="0"/>
            </a:endParaRPr>
          </a:p>
          <a:p>
            <a:pPr marL="0" marR="0" indent="0" fontAlgn="base">
              <a:lnSpc>
                <a:spcPct val="120000"/>
              </a:lnSpc>
              <a:spcBef>
                <a:spcPts val="0"/>
              </a:spcBef>
              <a:spcAft>
                <a:spcPts val="0"/>
              </a:spcAft>
              <a:buNone/>
            </a:pPr>
            <a:r>
              <a:rPr lang="en-US" sz="3800" dirty="0">
                <a:effectLst/>
                <a:ea typeface="Verdana" panose="020B0604030504040204" pitchFamily="34" charset="0"/>
                <a:cs typeface="Verdana" panose="020B0604030504040204" pitchFamily="34" charset="0"/>
              </a:rPr>
              <a:t>Now after a long time the master of those servants came and settled accounts with them. Matt. 25:19</a:t>
            </a:r>
          </a:p>
        </p:txBody>
      </p:sp>
    </p:spTree>
    <p:extLst>
      <p:ext uri="{BB962C8B-B14F-4D97-AF65-F5344CB8AC3E}">
        <p14:creationId xmlns:p14="http://schemas.microsoft.com/office/powerpoint/2010/main" val="380781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D5A41-FD6C-37E2-6F95-84B3A3DF0CF1}"/>
              </a:ext>
            </a:extLst>
          </p:cNvPr>
          <p:cNvSpPr>
            <a:spLocks noGrp="1"/>
          </p:cNvSpPr>
          <p:nvPr>
            <p:ph idx="1"/>
          </p:nvPr>
        </p:nvSpPr>
        <p:spPr>
          <a:xfrm>
            <a:off x="204952" y="165538"/>
            <a:ext cx="8734096" cy="6526923"/>
          </a:xfrm>
        </p:spPr>
        <p:txBody>
          <a:bodyPr>
            <a:normAutofit/>
          </a:bodyPr>
          <a:lstStyle/>
          <a:p>
            <a:pPr marL="0" marR="0" indent="0" fontAlgn="base">
              <a:spcBef>
                <a:spcPts val="0"/>
              </a:spcBef>
              <a:spcAft>
                <a:spcPts val="2100"/>
              </a:spcAft>
              <a:buNone/>
            </a:pPr>
            <a:r>
              <a:rPr lang="en-US" sz="3600" dirty="0">
                <a:solidFill>
                  <a:srgbClr val="1B1B1B"/>
                </a:solidFill>
                <a:effectLst/>
                <a:ea typeface="Verdana" panose="020B0604030504040204" pitchFamily="34" charset="0"/>
                <a:cs typeface="Verdana" panose="020B0604030504040204" pitchFamily="34" charset="0"/>
              </a:rPr>
              <a:t>If you understand the purpose of the parable, it’s not hard to </a:t>
            </a:r>
            <a:r>
              <a:rPr lang="en-US" sz="3600" b="1" dirty="0">
                <a:solidFill>
                  <a:srgbClr val="1B1B1B"/>
                </a:solidFill>
                <a:effectLst/>
                <a:ea typeface="Verdana" panose="020B0604030504040204" pitchFamily="34" charset="0"/>
                <a:cs typeface="Verdana" panose="020B0604030504040204" pitchFamily="34" charset="0"/>
              </a:rPr>
              <a:t>identify the characters</a:t>
            </a:r>
            <a:r>
              <a:rPr lang="en-US" sz="3600" dirty="0">
                <a:solidFill>
                  <a:srgbClr val="1B1B1B"/>
                </a:solidFill>
                <a:effectLst/>
                <a:ea typeface="Verdana" panose="020B0604030504040204" pitchFamily="34" charset="0"/>
                <a:cs typeface="Verdana" panose="020B0604030504040204" pitchFamily="34" charset="0"/>
              </a:rPr>
              <a:t>:</a:t>
            </a:r>
            <a:endParaRPr lang="en-US" sz="3600" dirty="0">
              <a:effectLst/>
              <a:ea typeface="Verdana" panose="020B0604030504040204" pitchFamily="34" charset="0"/>
              <a:cs typeface="Verdana" panose="020B0604030504040204" pitchFamily="34" charset="0"/>
            </a:endParaRPr>
          </a:p>
          <a:p>
            <a:pPr marL="0" marR="0" indent="0" fontAlgn="base">
              <a:lnSpc>
                <a:spcPct val="100000"/>
              </a:lnSpc>
              <a:spcBef>
                <a:spcPts val="0"/>
              </a:spcBef>
              <a:spcAft>
                <a:spcPts val="0"/>
              </a:spcAft>
              <a:buNone/>
            </a:pPr>
            <a:r>
              <a:rPr lang="en-US" sz="3600" b="1" dirty="0">
                <a:solidFill>
                  <a:schemeClr val="accent1"/>
                </a:solidFill>
                <a:effectLst/>
                <a:ea typeface="Verdana" panose="020B0604030504040204" pitchFamily="34" charset="0"/>
                <a:cs typeface="Arial" panose="020B0604020202020204" pitchFamily="34" charset="0"/>
              </a:rPr>
              <a:t>The Master </a:t>
            </a:r>
            <a:r>
              <a:rPr lang="en-US" sz="3600" dirty="0">
                <a:solidFill>
                  <a:srgbClr val="1B1B1B"/>
                </a:solidFill>
                <a:effectLst/>
                <a:ea typeface="Verdana" panose="020B0604030504040204" pitchFamily="34" charset="0"/>
                <a:cs typeface="Arial" panose="020B0604020202020204" pitchFamily="34" charset="0"/>
              </a:rPr>
              <a:t>is Jesus.</a:t>
            </a:r>
          </a:p>
          <a:p>
            <a:pPr marL="0" marR="0" indent="0" fontAlgn="base">
              <a:lnSpc>
                <a:spcPct val="100000"/>
              </a:lnSpc>
              <a:spcBef>
                <a:spcPts val="0"/>
              </a:spcBef>
              <a:spcAft>
                <a:spcPts val="0"/>
              </a:spcAft>
              <a:buNone/>
            </a:pPr>
            <a:endParaRPr lang="en-US" sz="1400" b="1" dirty="0">
              <a:solidFill>
                <a:schemeClr val="accent1"/>
              </a:solidFill>
              <a:effectLst/>
              <a:ea typeface="Verdana" panose="020B0604030504040204" pitchFamily="34" charset="0"/>
              <a:cs typeface="Arial" panose="020B0604020202020204" pitchFamily="34" charset="0"/>
            </a:endParaRPr>
          </a:p>
          <a:p>
            <a:pPr marL="0" marR="0" indent="0" fontAlgn="base">
              <a:lnSpc>
                <a:spcPct val="100000"/>
              </a:lnSpc>
              <a:spcBef>
                <a:spcPts val="0"/>
              </a:spcBef>
              <a:spcAft>
                <a:spcPts val="2100"/>
              </a:spcAft>
              <a:buNone/>
            </a:pPr>
            <a:r>
              <a:rPr lang="en-US" sz="3600" b="1" dirty="0">
                <a:solidFill>
                  <a:schemeClr val="accent1"/>
                </a:solidFill>
                <a:effectLst/>
                <a:ea typeface="Verdana" panose="020B0604030504040204" pitchFamily="34" charset="0"/>
                <a:cs typeface="Arial" panose="020B0604020202020204" pitchFamily="34" charset="0"/>
              </a:rPr>
              <a:t>The Servants </a:t>
            </a:r>
            <a:r>
              <a:rPr lang="en-US" sz="3600" dirty="0">
                <a:solidFill>
                  <a:srgbClr val="1B1B1B"/>
                </a:solidFill>
                <a:effectLst/>
                <a:ea typeface="Verdana" panose="020B0604030504040204" pitchFamily="34" charset="0"/>
                <a:cs typeface="Arial" panose="020B0604020202020204" pitchFamily="34" charset="0"/>
              </a:rPr>
              <a:t>would be us.</a:t>
            </a:r>
            <a:endParaRPr lang="en-US" sz="3600" b="1" dirty="0">
              <a:solidFill>
                <a:schemeClr val="accent1"/>
              </a:solidFill>
              <a:effectLst/>
              <a:ea typeface="Verdana" panose="020B0604030504040204" pitchFamily="34" charset="0"/>
              <a:cs typeface="Arial" panose="020B0604020202020204" pitchFamily="34" charset="0"/>
            </a:endParaRPr>
          </a:p>
          <a:p>
            <a:pPr marL="0" marR="0" indent="0" fontAlgn="base">
              <a:lnSpc>
                <a:spcPct val="100000"/>
              </a:lnSpc>
              <a:spcBef>
                <a:spcPts val="0"/>
              </a:spcBef>
              <a:spcAft>
                <a:spcPts val="2100"/>
              </a:spcAft>
              <a:buNone/>
            </a:pPr>
            <a:r>
              <a:rPr lang="en-US" sz="3600" b="1" dirty="0">
                <a:solidFill>
                  <a:schemeClr val="accent1"/>
                </a:solidFill>
                <a:effectLst/>
                <a:ea typeface="Verdana" panose="020B0604030504040204" pitchFamily="34" charset="0"/>
                <a:cs typeface="Arial" panose="020B0604020202020204" pitchFamily="34" charset="0"/>
              </a:rPr>
              <a:t>The Talents </a:t>
            </a:r>
            <a:r>
              <a:rPr lang="en-US" sz="3600" dirty="0">
                <a:solidFill>
                  <a:srgbClr val="1B1B1B"/>
                </a:solidFill>
                <a:effectLst/>
                <a:ea typeface="Verdana" panose="020B0604030504040204" pitchFamily="34" charset="0"/>
                <a:cs typeface="Arial" panose="020B0604020202020204" pitchFamily="34" charset="0"/>
              </a:rPr>
              <a:t>are the abilities and opportunities Jesus provides.                                             </a:t>
            </a:r>
            <a:endParaRPr lang="en-US" sz="3600" b="1" dirty="0">
              <a:solidFill>
                <a:schemeClr val="accent1"/>
              </a:solidFill>
              <a:effectLst/>
              <a:ea typeface="Verdana" panose="020B0604030504040204" pitchFamily="34" charset="0"/>
              <a:cs typeface="Arial" panose="020B0604020202020204" pitchFamily="34" charset="0"/>
            </a:endParaRPr>
          </a:p>
          <a:p>
            <a:pPr marL="0" marR="0" indent="0" fontAlgn="base">
              <a:lnSpc>
                <a:spcPct val="100000"/>
              </a:lnSpc>
              <a:spcBef>
                <a:spcPts val="0"/>
              </a:spcBef>
              <a:spcAft>
                <a:spcPts val="2100"/>
              </a:spcAft>
              <a:buNone/>
            </a:pPr>
            <a:r>
              <a:rPr lang="en-US" sz="3600" b="1" dirty="0">
                <a:solidFill>
                  <a:schemeClr val="accent1"/>
                </a:solidFill>
                <a:effectLst/>
                <a:ea typeface="Verdana" panose="020B0604030504040204" pitchFamily="34" charset="0"/>
                <a:cs typeface="Arial" panose="020B0604020202020204" pitchFamily="34" charset="0"/>
              </a:rPr>
              <a:t>The Accounting</a:t>
            </a:r>
            <a:r>
              <a:rPr lang="en-US" sz="3600" b="1" dirty="0">
                <a:solidFill>
                  <a:srgbClr val="1B1B1B"/>
                </a:solidFill>
                <a:effectLst/>
                <a:ea typeface="Verdana" panose="020B0604030504040204" pitchFamily="34" charset="0"/>
                <a:cs typeface="Arial" panose="020B0604020202020204" pitchFamily="34" charset="0"/>
              </a:rPr>
              <a:t> is the judgment</a:t>
            </a:r>
            <a:r>
              <a:rPr lang="en-US" sz="3600" dirty="0">
                <a:solidFill>
                  <a:srgbClr val="1B1B1B"/>
                </a:solidFill>
                <a:effectLst/>
                <a:ea typeface="Verdana" panose="020B0604030504040204" pitchFamily="34" charset="0"/>
                <a:cs typeface="Arial" panose="020B0604020202020204" pitchFamily="34" charset="0"/>
              </a:rPr>
              <a:t> that is certain to come. </a:t>
            </a:r>
            <a:endParaRPr lang="en-US" sz="3600" dirty="0">
              <a:effectLst/>
              <a:ea typeface="Verdana" panose="020B0604030504040204" pitchFamily="34" charset="0"/>
              <a:cs typeface="Arial" panose="020B0604020202020204" pitchFamily="34" charset="0"/>
            </a:endParaRPr>
          </a:p>
          <a:p>
            <a:pPr marL="0" marR="0" indent="0" fontAlgn="base">
              <a:spcBef>
                <a:spcPts val="0"/>
              </a:spcBef>
              <a:spcAft>
                <a:spcPts val="0"/>
              </a:spcAft>
              <a:buNone/>
            </a:pPr>
            <a:r>
              <a:rPr lang="en-US" sz="3200"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a:t>
            </a:r>
            <a:endParaRPr lang="en-US" sz="32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7917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D5A41-FD6C-37E2-6F95-84B3A3DF0CF1}"/>
              </a:ext>
            </a:extLst>
          </p:cNvPr>
          <p:cNvSpPr>
            <a:spLocks noGrp="1"/>
          </p:cNvSpPr>
          <p:nvPr>
            <p:ph idx="1"/>
          </p:nvPr>
        </p:nvSpPr>
        <p:spPr>
          <a:xfrm>
            <a:off x="210207" y="147145"/>
            <a:ext cx="8734096" cy="6526923"/>
          </a:xfrm>
        </p:spPr>
        <p:txBody>
          <a:bodyPr>
            <a:normAutofit fontScale="92500" lnSpcReduction="10000"/>
          </a:bodyPr>
          <a:lstStyle/>
          <a:p>
            <a:pPr marL="0" marR="0" indent="0" fontAlgn="base">
              <a:spcBef>
                <a:spcPts val="0"/>
              </a:spcBef>
              <a:spcAft>
                <a:spcPts val="2100"/>
              </a:spcAft>
              <a:buNone/>
            </a:pPr>
            <a:r>
              <a:rPr lang="en-US" sz="3200" b="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Talents Utilized/Applied…            </a:t>
            </a:r>
          </a:p>
          <a:p>
            <a:pPr marL="0" marR="0" indent="0" fontAlgn="base">
              <a:spcBef>
                <a:spcPts val="0"/>
              </a:spcBef>
              <a:spcAft>
                <a:spcPts val="2100"/>
              </a:spcAft>
              <a:buNone/>
            </a:pPr>
            <a:r>
              <a:rPr lang="en-US" sz="3200" b="1" dirty="0">
                <a:solidFill>
                  <a:srgbClr val="1B1B1B"/>
                </a:solidFill>
                <a:effectLst/>
                <a:latin typeface="Arial" panose="020B0604020202020204" pitchFamily="34" charset="0"/>
                <a:ea typeface="Verdana" panose="020B0604030504040204" pitchFamily="34" charset="0"/>
                <a:cs typeface="Arial" panose="020B0604020202020204" pitchFamily="34" charset="0"/>
              </a:rPr>
              <a:t>Matt 25:20-23</a:t>
            </a:r>
          </a:p>
          <a:p>
            <a:pPr marL="0" marR="0" indent="0" fontAlgn="base">
              <a:spcBef>
                <a:spcPts val="0"/>
              </a:spcBef>
              <a:spcAft>
                <a:spcPts val="2100"/>
              </a:spcAft>
              <a:buNone/>
            </a:pPr>
            <a:r>
              <a:rPr lang="en-US" sz="3400" dirty="0">
                <a:solidFill>
                  <a:srgbClr val="1B1B1B"/>
                </a:solidFill>
                <a:effectLst/>
                <a:latin typeface="Calibri" panose="020F0502020204030204" pitchFamily="34" charset="0"/>
                <a:ea typeface="Verdana" panose="020B0604030504040204" pitchFamily="34" charset="0"/>
                <a:cs typeface="Calibri" panose="020F0502020204030204" pitchFamily="34" charset="0"/>
              </a:rPr>
              <a:t>And he who had received the five talents came forward, bringing five talents more, saying, </a:t>
            </a:r>
            <a:r>
              <a:rPr lang="en-US" sz="3400" dirty="0">
                <a:solidFill>
                  <a:schemeClr val="accent1"/>
                </a:solidFill>
                <a:effectLst/>
                <a:latin typeface="Calibri" panose="020F0502020204030204" pitchFamily="34" charset="0"/>
                <a:ea typeface="Verdana" panose="020B0604030504040204" pitchFamily="34" charset="0"/>
                <a:cs typeface="Calibri" panose="020F0502020204030204" pitchFamily="34" charset="0"/>
              </a:rPr>
              <a:t>‘Master, you delivered to me five talents; here, I have made five talents more.’ </a:t>
            </a:r>
            <a:r>
              <a:rPr lang="en-US" sz="3400" dirty="0">
                <a:solidFill>
                  <a:srgbClr val="1B1B1B"/>
                </a:solidFill>
                <a:effectLst/>
                <a:latin typeface="Calibri" panose="020F0502020204030204" pitchFamily="34" charset="0"/>
                <a:ea typeface="Verdana" panose="020B0604030504040204" pitchFamily="34" charset="0"/>
                <a:cs typeface="Calibri" panose="020F0502020204030204" pitchFamily="34" charset="0"/>
              </a:rPr>
              <a:t>His master said to him, ‘Well done, good and faithful servant. You have been faithful over a little; I will set you over much. Enter into the joy of your master.’ And he also who had the two talents came forward, saying, </a:t>
            </a:r>
            <a:r>
              <a:rPr lang="en-US" sz="3400" dirty="0">
                <a:solidFill>
                  <a:schemeClr val="accent1"/>
                </a:solidFill>
                <a:effectLst/>
                <a:latin typeface="Calibri" panose="020F0502020204030204" pitchFamily="34" charset="0"/>
                <a:ea typeface="Verdana" panose="020B0604030504040204" pitchFamily="34" charset="0"/>
                <a:cs typeface="Calibri" panose="020F0502020204030204" pitchFamily="34" charset="0"/>
              </a:rPr>
              <a:t>‘Master, you delivered to me two talents; here, I have made two talents more.’ </a:t>
            </a:r>
            <a:r>
              <a:rPr lang="en-US" sz="3400" dirty="0">
                <a:solidFill>
                  <a:srgbClr val="1B1B1B"/>
                </a:solidFill>
                <a:effectLst/>
                <a:latin typeface="Calibri" panose="020F0502020204030204" pitchFamily="34" charset="0"/>
                <a:ea typeface="Verdana" panose="020B0604030504040204" pitchFamily="34" charset="0"/>
                <a:cs typeface="Calibri" panose="020F0502020204030204" pitchFamily="34" charset="0"/>
              </a:rPr>
              <a:t>His master said to him, ‘Well done, good and faithful servant. You have been faithful over a little; I will set you over much. Enter into the joy of your master.’</a:t>
            </a:r>
          </a:p>
          <a:p>
            <a:pPr marL="0" marR="0" indent="0" fontAlgn="base">
              <a:spcBef>
                <a:spcPts val="0"/>
              </a:spcBef>
              <a:spcAft>
                <a:spcPts val="2100"/>
              </a:spcAft>
              <a:buNone/>
            </a:pPr>
            <a:endParaRPr lang="en-US" sz="32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32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97616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15A597-68F5-767B-DBB3-96ABB2D3BD89}"/>
              </a:ext>
            </a:extLst>
          </p:cNvPr>
          <p:cNvSpPr>
            <a:spLocks noGrp="1"/>
          </p:cNvSpPr>
          <p:nvPr>
            <p:ph idx="1"/>
          </p:nvPr>
        </p:nvSpPr>
        <p:spPr>
          <a:xfrm>
            <a:off x="192947" y="159391"/>
            <a:ext cx="8749717" cy="6535024"/>
          </a:xfrm>
        </p:spPr>
        <p:txBody>
          <a:bodyPr>
            <a:normAutofit/>
          </a:bodyPr>
          <a:lstStyle/>
          <a:p>
            <a:pPr marL="0" marR="0" indent="0" fontAlgn="base">
              <a:spcBef>
                <a:spcPts val="0"/>
              </a:spcBef>
              <a:spcAft>
                <a:spcPts val="0"/>
              </a:spcAft>
              <a:buNone/>
            </a:pPr>
            <a:endParaRPr lang="en-US" sz="2800" dirty="0">
              <a:solidFill>
                <a:srgbClr val="1B1B1B"/>
              </a:solidFill>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2100"/>
              </a:spcAft>
              <a:buNone/>
            </a:pPr>
            <a:r>
              <a:rPr lang="en-US" sz="2800" b="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Talent Purposefully Buried…                               Matt 25:24-25</a:t>
            </a:r>
          </a:p>
          <a:p>
            <a:pPr marL="0" marR="0" indent="0" fontAlgn="base">
              <a:spcBef>
                <a:spcPts val="0"/>
              </a:spcBef>
              <a:spcAft>
                <a:spcPts val="2100"/>
              </a:spcAft>
              <a:buNone/>
            </a:pPr>
            <a:r>
              <a:rPr lang="en-US" sz="2800" dirty="0">
                <a:effectLst/>
                <a:latin typeface="Verdana" panose="020B0604030504040204" pitchFamily="34" charset="0"/>
                <a:ea typeface="Verdana" panose="020B0604030504040204" pitchFamily="34" charset="0"/>
                <a:cs typeface="Verdana" panose="020B0604030504040204" pitchFamily="34" charset="0"/>
              </a:rPr>
              <a:t>He also who had received the one talent came forward, saying, </a:t>
            </a:r>
            <a:r>
              <a:rPr lang="en-US" sz="2800" dirty="0">
                <a:solidFill>
                  <a:schemeClr val="accent1"/>
                </a:solidFill>
                <a:effectLst/>
                <a:latin typeface="Verdana" panose="020B0604030504040204" pitchFamily="34" charset="0"/>
                <a:ea typeface="Verdana" panose="020B0604030504040204" pitchFamily="34" charset="0"/>
                <a:cs typeface="Verdana" panose="020B0604030504040204" pitchFamily="34" charset="0"/>
              </a:rPr>
              <a:t>‘Master, I knew you to be a hard man, reaping where you did not sow, and gathering where you scattered no seed, so I was afraid, and I went and hid your talent in the ground.</a:t>
            </a:r>
            <a:r>
              <a:rPr lang="en-US" sz="2800" dirty="0">
                <a:effectLst/>
                <a:latin typeface="Verdana" panose="020B0604030504040204" pitchFamily="34" charset="0"/>
                <a:ea typeface="Verdana" panose="020B0604030504040204" pitchFamily="34" charset="0"/>
                <a:cs typeface="Verdana" panose="020B0604030504040204" pitchFamily="34" charset="0"/>
              </a:rPr>
              <a:t> Here, you have what is yours.’</a:t>
            </a:r>
          </a:p>
          <a:p>
            <a:pPr marL="0" indent="0">
              <a:buNone/>
            </a:pPr>
            <a:r>
              <a:rPr lang="en-US" sz="2800" b="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The One-Talent </a:t>
            </a:r>
            <a:r>
              <a:rPr lang="en-US" sz="2800" b="1" dirty="0">
                <a:solidFill>
                  <a:srgbClr val="1B1B1B"/>
                </a:solidFill>
                <a:latin typeface="Verdana" panose="020B0604030504040204" pitchFamily="34" charset="0"/>
                <a:ea typeface="Verdana" panose="020B0604030504040204" pitchFamily="34" charset="0"/>
                <a:cs typeface="Verdana" panose="020B0604030504040204" pitchFamily="34" charset="0"/>
              </a:rPr>
              <a:t>S</a:t>
            </a:r>
            <a:r>
              <a:rPr lang="en-US" sz="2800" b="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ervant</a:t>
            </a:r>
            <a:r>
              <a:rPr lang="en-US" sz="2800"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who hid his money is a major part of the parable.</a:t>
            </a:r>
            <a:r>
              <a:rPr lang="en-US" sz="2800" dirty="0">
                <a:effectLst/>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sz="2800" b="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Blames His Master</a:t>
            </a:r>
            <a:r>
              <a:rPr lang="en-US" sz="2800"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a:t>
            </a:r>
            <a:r>
              <a:rPr lang="en-US" sz="2800" i="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“Lord, I knew you to be a hard man, reaping where you have not sown…</a:t>
            </a:r>
            <a:r>
              <a:rPr lang="en-US" sz="2800"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a:t>
            </a:r>
            <a:endParaRPr lang="en-US" sz="28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140214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D5A41-FD6C-37E2-6F95-84B3A3DF0CF1}"/>
              </a:ext>
            </a:extLst>
          </p:cNvPr>
          <p:cNvSpPr>
            <a:spLocks noGrp="1"/>
          </p:cNvSpPr>
          <p:nvPr>
            <p:ph idx="1"/>
          </p:nvPr>
        </p:nvSpPr>
        <p:spPr>
          <a:xfrm>
            <a:off x="210207" y="147145"/>
            <a:ext cx="8734096" cy="6526923"/>
          </a:xfrm>
        </p:spPr>
        <p:txBody>
          <a:bodyPr>
            <a:normAutofit/>
          </a:bodyPr>
          <a:lstStyle/>
          <a:p>
            <a:pPr marL="0" indent="0">
              <a:buNone/>
            </a:pPr>
            <a:r>
              <a:rPr lang="en-US" sz="3200" b="1" dirty="0">
                <a:solidFill>
                  <a:srgbClr val="1B1B1B"/>
                </a:solidFill>
                <a:effectLst/>
                <a:latin typeface="Verdana" panose="020B0604030504040204" pitchFamily="34" charset="0"/>
                <a:ea typeface="Times New Roman" panose="02020603050405020304" pitchFamily="18" charset="0"/>
                <a:cs typeface="Calibri" panose="020F0502020204030204" pitchFamily="34" charset="0"/>
              </a:rPr>
              <a:t>Why does he feel the master was unfair?</a:t>
            </a:r>
            <a:r>
              <a:rPr lang="en-US" sz="3200" dirty="0">
                <a:solidFill>
                  <a:srgbClr val="1B1B1B"/>
                </a:solidFill>
                <a:effectLst/>
                <a:latin typeface="Verdana" panose="020B0604030504040204" pitchFamily="34" charset="0"/>
                <a:ea typeface="Times New Roman" panose="02020603050405020304" pitchFamily="18" charset="0"/>
                <a:cs typeface="Calibri" panose="020F0502020204030204" pitchFamily="34" charset="0"/>
              </a:rPr>
              <a:t> </a:t>
            </a:r>
            <a:endParaRPr lang="en-US" sz="3200" b="1" dirty="0">
              <a:solidFill>
                <a:srgbClr val="1B1B1B"/>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00" b="1" dirty="0">
              <a:solidFill>
                <a:srgbClr val="1B1B1B"/>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b="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How do you react when you see others with more ability</a:t>
            </a:r>
            <a:r>
              <a:rPr lang="en-US" sz="3200"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a:t>
            </a:r>
            <a:r>
              <a:rPr lang="en-US" sz="3200" b="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blessings or opportunity than you?</a:t>
            </a:r>
            <a:r>
              <a:rPr lang="en-US" sz="3200"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a:t>
            </a:r>
            <a:r>
              <a:rPr lang="en-US" sz="3200" b="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3200" b="1" dirty="0">
              <a:solidFill>
                <a:srgbClr val="1B1B1B"/>
              </a:solidFill>
              <a:effectLs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b="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He did nothing.</a:t>
            </a:r>
          </a:p>
          <a:p>
            <a:pPr marL="0" indent="0" fontAlgn="base">
              <a:spcBef>
                <a:spcPts val="0"/>
              </a:spcBef>
              <a:buNone/>
            </a:pPr>
            <a:endParaRPr lang="en-US" sz="3200" b="1" dirty="0">
              <a:solidFill>
                <a:srgbClr val="1B1B1B"/>
              </a:solidFill>
              <a:effectLst/>
              <a:latin typeface="Verdana" panose="020B0604030504040204" pitchFamily="34" charset="0"/>
              <a:ea typeface="Verdana" panose="020B0604030504040204" pitchFamily="34" charset="0"/>
              <a:cs typeface="Verdana" panose="020B0604030504040204" pitchFamily="34" charset="0"/>
            </a:endParaRPr>
          </a:p>
          <a:p>
            <a:pPr marL="0" indent="0" fontAlgn="base">
              <a:spcBef>
                <a:spcPts val="0"/>
              </a:spcBef>
              <a:buNone/>
            </a:pPr>
            <a:endParaRPr lang="en-US" sz="1400" b="1" dirty="0">
              <a:solidFill>
                <a:srgbClr val="1B1B1B"/>
              </a:solidFill>
              <a:effectLst/>
              <a:latin typeface="Verdana" panose="020B0604030504040204" pitchFamily="34" charset="0"/>
              <a:ea typeface="Verdana" panose="020B0604030504040204" pitchFamily="34" charset="0"/>
              <a:cs typeface="Verdana" panose="020B0604030504040204" pitchFamily="34" charset="0"/>
            </a:endParaRPr>
          </a:p>
          <a:p>
            <a:pPr marL="0" indent="0" fontAlgn="base">
              <a:spcBef>
                <a:spcPts val="0"/>
              </a:spcBef>
              <a:buNone/>
            </a:pPr>
            <a:r>
              <a:rPr lang="en-US" sz="3200" b="1"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He excuses his disobedience because of fear</a:t>
            </a:r>
            <a:r>
              <a:rPr lang="en-US" sz="3200"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 </a:t>
            </a:r>
            <a:r>
              <a:rPr lang="en-US" sz="3200" i="1" dirty="0">
                <a:solidFill>
                  <a:schemeClr val="accent1"/>
                </a:solidFill>
                <a:effectLst/>
                <a:latin typeface="Verdana" panose="020B0604030504040204" pitchFamily="34" charset="0"/>
                <a:ea typeface="Times New Roman" panose="02020603050405020304" pitchFamily="18" charset="0"/>
                <a:cs typeface="Calibri" panose="020F0502020204030204" pitchFamily="34" charset="0"/>
              </a:rPr>
              <a:t>“I was afraid and went and hid your talent in the ground.”</a:t>
            </a:r>
            <a:r>
              <a:rPr lang="en-US" sz="3200" dirty="0">
                <a:solidFill>
                  <a:schemeClr val="accent1"/>
                </a:solidFill>
                <a:effectLst/>
                <a:latin typeface="Verdana" panose="020B0604030504040204" pitchFamily="34" charset="0"/>
                <a:ea typeface="Times New Roman" panose="02020603050405020304" pitchFamily="18" charset="0"/>
                <a:cs typeface="Calibri" panose="020F0502020204030204" pitchFamily="34" charset="0"/>
              </a:rPr>
              <a:t> </a:t>
            </a:r>
            <a:endParaRPr lang="en-US" sz="3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spcBef>
                <a:spcPts val="0"/>
              </a:spcBef>
              <a:spcAft>
                <a:spcPts val="0"/>
              </a:spcAft>
              <a:buNone/>
            </a:pPr>
            <a:endParaRPr lang="en-US" sz="32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32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9906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D5A41-FD6C-37E2-6F95-84B3A3DF0CF1}"/>
              </a:ext>
            </a:extLst>
          </p:cNvPr>
          <p:cNvSpPr>
            <a:spLocks noGrp="1"/>
          </p:cNvSpPr>
          <p:nvPr>
            <p:ph idx="1"/>
          </p:nvPr>
        </p:nvSpPr>
        <p:spPr>
          <a:xfrm>
            <a:off x="109057" y="83890"/>
            <a:ext cx="8925886" cy="6686025"/>
          </a:xfrm>
        </p:spPr>
        <p:txBody>
          <a:bodyPr>
            <a:normAutofit fontScale="25000" lnSpcReduction="20000"/>
          </a:bodyPr>
          <a:lstStyle/>
          <a:p>
            <a:pPr marL="0" marR="0" indent="0" fontAlgn="base">
              <a:spcBef>
                <a:spcPts val="0"/>
              </a:spcBef>
              <a:spcAft>
                <a:spcPts val="2100"/>
              </a:spcAft>
              <a:buNone/>
            </a:pPr>
            <a:endParaRPr lang="en-US" sz="5600" b="1" dirty="0">
              <a:solidFill>
                <a:srgbClr val="1B1B1B"/>
              </a:solidFill>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2100"/>
              </a:spcAft>
              <a:buNone/>
            </a:pPr>
            <a:r>
              <a:rPr lang="en-US" sz="16000" b="1" dirty="0">
                <a:solidFill>
                  <a:srgbClr val="1B1B1B"/>
                </a:solidFill>
                <a:effectLst/>
                <a:ea typeface="Verdana" panose="020B0604030504040204" pitchFamily="34" charset="0"/>
                <a:cs typeface="Verdana" panose="020B0604030504040204" pitchFamily="34" charset="0"/>
              </a:rPr>
              <a:t>He tries to satisfy the Lord by returning what he had been given</a:t>
            </a:r>
            <a:r>
              <a:rPr lang="en-US" sz="16000" dirty="0">
                <a:solidFill>
                  <a:srgbClr val="1B1B1B"/>
                </a:solidFill>
                <a:effectLst/>
                <a:ea typeface="Verdana" panose="020B0604030504040204" pitchFamily="34" charset="0"/>
                <a:cs typeface="Verdana" panose="020B0604030504040204" pitchFamily="34" charset="0"/>
              </a:rPr>
              <a:t>: “</a:t>
            </a:r>
            <a:r>
              <a:rPr lang="en-US" sz="16000" i="1" dirty="0">
                <a:solidFill>
                  <a:srgbClr val="1B1B1B"/>
                </a:solidFill>
                <a:effectLst/>
                <a:ea typeface="Verdana" panose="020B0604030504040204" pitchFamily="34" charset="0"/>
                <a:cs typeface="Verdana" panose="020B0604030504040204" pitchFamily="34" charset="0"/>
              </a:rPr>
              <a:t>Look, there you have what is yours.”</a:t>
            </a:r>
            <a:r>
              <a:rPr lang="en-US" sz="16000" dirty="0">
                <a:solidFill>
                  <a:srgbClr val="1B1B1B"/>
                </a:solidFill>
                <a:effectLst/>
                <a:ea typeface="Verdana" panose="020B0604030504040204" pitchFamily="34" charset="0"/>
                <a:cs typeface="Verdana" panose="020B0604030504040204" pitchFamily="34" charset="0"/>
              </a:rPr>
              <a:t> </a:t>
            </a:r>
            <a:endParaRPr lang="en-US" sz="16000" b="1" dirty="0">
              <a:solidFill>
                <a:srgbClr val="1B1B1B"/>
              </a:solidFill>
              <a:effectLst/>
              <a:ea typeface="Times New Roman" panose="02020603050405020304" pitchFamily="18" charset="0"/>
              <a:cs typeface="Calibri" panose="020F0502020204030204" pitchFamily="34" charset="0"/>
            </a:endParaRPr>
          </a:p>
          <a:p>
            <a:pPr marL="0" indent="0" fontAlgn="base">
              <a:spcBef>
                <a:spcPts val="0"/>
              </a:spcBef>
              <a:spcAft>
                <a:spcPts val="2100"/>
              </a:spcAft>
              <a:buNone/>
            </a:pPr>
            <a:r>
              <a:rPr lang="en-US" sz="16000" b="1" dirty="0">
                <a:solidFill>
                  <a:srgbClr val="1B1B1B"/>
                </a:solidFill>
                <a:effectLst/>
                <a:ea typeface="Verdana" panose="020B0604030504040204" pitchFamily="34" charset="0"/>
                <a:cs typeface="Verdana" panose="020B0604030504040204" pitchFamily="34" charset="0"/>
              </a:rPr>
              <a:t>Matt 25:26</a:t>
            </a:r>
            <a:r>
              <a:rPr lang="en-US" sz="16000" dirty="0">
                <a:solidFill>
                  <a:srgbClr val="1B1B1B"/>
                </a:solidFill>
                <a:effectLst/>
                <a:ea typeface="Verdana" panose="020B0604030504040204" pitchFamily="34" charset="0"/>
                <a:cs typeface="Verdana" panose="020B0604030504040204" pitchFamily="34" charset="0"/>
              </a:rPr>
              <a:t> “</a:t>
            </a:r>
            <a:r>
              <a:rPr lang="en-US" sz="16000" i="1" dirty="0">
                <a:solidFill>
                  <a:srgbClr val="1B1B1B"/>
                </a:solidFill>
                <a:effectLst/>
                <a:ea typeface="Verdana" panose="020B0604030504040204" pitchFamily="34" charset="0"/>
                <a:cs typeface="Verdana" panose="020B0604030504040204" pitchFamily="34" charset="0"/>
              </a:rPr>
              <a:t>You wicked and lazy servant”.</a:t>
            </a:r>
            <a:endParaRPr lang="en-US" sz="16000" dirty="0">
              <a:effectLst/>
              <a:ea typeface="Verdana" panose="020B0604030504040204" pitchFamily="34" charset="0"/>
              <a:cs typeface="Verdana" panose="020B0604030504040204" pitchFamily="34" charset="0"/>
            </a:endParaRPr>
          </a:p>
          <a:p>
            <a:pPr marL="0" marR="0" indent="0" fontAlgn="base">
              <a:spcBef>
                <a:spcPts val="0"/>
              </a:spcBef>
              <a:spcAft>
                <a:spcPts val="2100"/>
              </a:spcAft>
              <a:buNone/>
            </a:pPr>
            <a:r>
              <a:rPr lang="en-US" sz="16000" b="1" dirty="0">
                <a:solidFill>
                  <a:srgbClr val="1B1B1B"/>
                </a:solidFill>
                <a:effectLst/>
                <a:ea typeface="Verdana" panose="020B0604030504040204" pitchFamily="34" charset="0"/>
                <a:cs typeface="Verdana" panose="020B0604030504040204" pitchFamily="34" charset="0"/>
              </a:rPr>
              <a:t>Everything, we have comes from God, </a:t>
            </a:r>
            <a:r>
              <a:rPr lang="en-US" sz="16000" dirty="0">
                <a:solidFill>
                  <a:srgbClr val="1B1B1B"/>
                </a:solidFill>
                <a:effectLst/>
                <a:ea typeface="Verdana" panose="020B0604030504040204" pitchFamily="34" charset="0"/>
                <a:cs typeface="Verdana" panose="020B0604030504040204" pitchFamily="34" charset="0"/>
              </a:rPr>
              <a:t>and we are obligated to use it to serve Him.</a:t>
            </a:r>
          </a:p>
          <a:p>
            <a:pPr marL="0" indent="0" fontAlgn="base">
              <a:spcBef>
                <a:spcPts val="0"/>
              </a:spcBef>
              <a:spcAft>
                <a:spcPts val="2100"/>
              </a:spcAft>
              <a:buNone/>
            </a:pPr>
            <a:r>
              <a:rPr lang="en-US" sz="16000" b="1" dirty="0">
                <a:solidFill>
                  <a:srgbClr val="1B1B1B"/>
                </a:solidFill>
                <a:effectLst/>
                <a:ea typeface="Verdana" panose="020B0604030504040204" pitchFamily="34" charset="0"/>
                <a:cs typeface="Verdana" panose="020B0604030504040204" pitchFamily="34" charset="0"/>
              </a:rPr>
              <a:t>Rom 14:10</a:t>
            </a:r>
            <a:r>
              <a:rPr lang="en-US" sz="16000" dirty="0">
                <a:solidFill>
                  <a:srgbClr val="1B1B1B"/>
                </a:solidFill>
                <a:effectLst/>
                <a:ea typeface="Verdana" panose="020B0604030504040204" pitchFamily="34" charset="0"/>
                <a:cs typeface="Verdana" panose="020B0604030504040204" pitchFamily="34" charset="0"/>
              </a:rPr>
              <a:t> </a:t>
            </a:r>
            <a:r>
              <a:rPr lang="en-US" sz="16000" i="1" dirty="0">
                <a:solidFill>
                  <a:srgbClr val="1B1B1B"/>
                </a:solidFill>
                <a:effectLst/>
                <a:ea typeface="Verdana" panose="020B0604030504040204" pitchFamily="34" charset="0"/>
                <a:cs typeface="Verdana" panose="020B0604030504040204" pitchFamily="34" charset="0"/>
              </a:rPr>
              <a:t>For we shall all stand before the judgment seat of Christ</a:t>
            </a:r>
            <a:r>
              <a:rPr lang="en-US" sz="16000" dirty="0">
                <a:solidFill>
                  <a:srgbClr val="1B1B1B"/>
                </a:solidFill>
                <a:effectLst/>
                <a:ea typeface="Verdana" panose="020B0604030504040204" pitchFamily="34" charset="0"/>
                <a:cs typeface="Verdana" panose="020B0604030504040204" pitchFamily="34" charset="0"/>
              </a:rPr>
              <a:t>.</a:t>
            </a:r>
            <a:endParaRPr lang="en-US" sz="16000" dirty="0">
              <a:effectLst/>
              <a:ea typeface="Verdana" panose="020B0604030504040204" pitchFamily="34" charset="0"/>
              <a:cs typeface="Verdana" panose="020B0604030504040204" pitchFamily="34" charset="0"/>
            </a:endParaRPr>
          </a:p>
          <a:p>
            <a:pPr marL="0" marR="0" indent="0" fontAlgn="base">
              <a:spcBef>
                <a:spcPts val="0"/>
              </a:spcBef>
              <a:spcAft>
                <a:spcPts val="0"/>
              </a:spcAft>
              <a:buNone/>
            </a:pPr>
            <a:r>
              <a:rPr lang="en-US" sz="16000" b="1" dirty="0">
                <a:solidFill>
                  <a:srgbClr val="1B1B1B"/>
                </a:solidFill>
                <a:effectLst/>
                <a:ea typeface="Verdana" panose="020B0604030504040204" pitchFamily="34" charset="0"/>
                <a:cs typeface="Verdana" panose="020B0604030504040204" pitchFamily="34" charset="0"/>
              </a:rPr>
              <a:t>God grants talents according to our ability to use them.</a:t>
            </a:r>
            <a:r>
              <a:rPr lang="en-US" sz="16000" dirty="0">
                <a:solidFill>
                  <a:srgbClr val="1B1B1B"/>
                </a:solidFill>
                <a:effectLst/>
                <a:ea typeface="Verdana" panose="020B0604030504040204" pitchFamily="34" charset="0"/>
                <a:cs typeface="Verdana" panose="020B0604030504040204" pitchFamily="34" charset="0"/>
              </a:rPr>
              <a:t> </a:t>
            </a:r>
          </a:p>
          <a:p>
            <a:pPr marL="0" marR="0" indent="0" fontAlgn="base">
              <a:spcBef>
                <a:spcPts val="0"/>
              </a:spcBef>
              <a:spcAft>
                <a:spcPts val="0"/>
              </a:spcAft>
              <a:buNone/>
            </a:pPr>
            <a:endParaRPr lang="en-US" sz="3200" dirty="0">
              <a:effectLst/>
              <a:ea typeface="Verdana" panose="020B0604030504040204" pitchFamily="34" charset="0"/>
              <a:cs typeface="Verdana" panose="020B0604030504040204" pitchFamily="34" charset="0"/>
            </a:endParaRPr>
          </a:p>
          <a:p>
            <a:pPr marL="0" marR="0" indent="0" fontAlgn="base">
              <a:spcBef>
                <a:spcPts val="0"/>
              </a:spcBef>
              <a:spcAft>
                <a:spcPts val="0"/>
              </a:spcAft>
              <a:buNone/>
            </a:pPr>
            <a:endParaRPr lang="en-US" sz="3200" dirty="0">
              <a:effectLst/>
              <a:ea typeface="Verdana" panose="020B0604030504040204" pitchFamily="34" charset="0"/>
              <a:cs typeface="Verdana" panose="020B0604030504040204" pitchFamily="34" charset="0"/>
            </a:endParaRPr>
          </a:p>
          <a:p>
            <a:pPr marL="0" marR="0" indent="0" fontAlgn="base">
              <a:spcBef>
                <a:spcPts val="0"/>
              </a:spcBef>
              <a:spcAft>
                <a:spcPts val="2100"/>
              </a:spcAft>
              <a:buNone/>
            </a:pPr>
            <a:endParaRPr lang="en-US" sz="3200" dirty="0">
              <a:effectLst/>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2100"/>
              </a:spcAft>
              <a:buNone/>
            </a:pPr>
            <a:endParaRPr lang="en-US" sz="3200" dirty="0">
              <a:effectLst/>
              <a:latin typeface="Verdana" panose="020B0604030504040204" pitchFamily="34" charset="0"/>
              <a:ea typeface="Verdana" panose="020B0604030504040204" pitchFamily="34" charset="0"/>
              <a:cs typeface="Verdana" panose="020B0604030504040204" pitchFamily="34" charset="0"/>
            </a:endParaRPr>
          </a:p>
          <a:p>
            <a:pPr marL="0" marR="0" indent="0" fontAlgn="base">
              <a:spcBef>
                <a:spcPts val="0"/>
              </a:spcBef>
              <a:spcAft>
                <a:spcPts val="0"/>
              </a:spcAft>
              <a:buNone/>
            </a:pPr>
            <a:r>
              <a:rPr lang="en-US" sz="3200" dirty="0">
                <a:solidFill>
                  <a:srgbClr val="1B1B1B"/>
                </a:solidFill>
                <a:effectLst/>
                <a:latin typeface="Verdana" panose="020B0604030504040204" pitchFamily="34" charset="0"/>
                <a:ea typeface="Verdana" panose="020B0604030504040204" pitchFamily="34" charset="0"/>
                <a:cs typeface="Verdana" panose="020B0604030504040204" pitchFamily="34" charset="0"/>
              </a:rPr>
              <a:t> </a:t>
            </a:r>
            <a:endParaRPr lang="en-US" sz="32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6282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BD5A41-FD6C-37E2-6F95-84B3A3DF0CF1}"/>
              </a:ext>
            </a:extLst>
          </p:cNvPr>
          <p:cNvSpPr>
            <a:spLocks noGrp="1"/>
          </p:cNvSpPr>
          <p:nvPr>
            <p:ph idx="1"/>
          </p:nvPr>
        </p:nvSpPr>
        <p:spPr>
          <a:xfrm>
            <a:off x="210207" y="147145"/>
            <a:ext cx="8734096" cy="6526923"/>
          </a:xfrm>
        </p:spPr>
        <p:txBody>
          <a:bodyPr/>
          <a:lstStyle/>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According to the grace of God given to me, like a skilled master builder I laid a foundation, and someone else is building upon it. Let each one take care how he builds upon it. 1 Cor 3:10</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But by the grace of God I am what I am, and his grace toward me was not in vain. On the contrary, I worked harder than any of them, though it was not I, but the grace of God that is with me. 1 Cor. 15:10</a:t>
            </a:r>
          </a:p>
          <a:p>
            <a:pPr marL="0" indent="0">
              <a:buNone/>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dirty="0">
                <a:latin typeface="Verdana" panose="020B0604030504040204" pitchFamily="34" charset="0"/>
                <a:ea typeface="Verdana" panose="020B0604030504040204" pitchFamily="34" charset="0"/>
                <a:cs typeface="Verdana" panose="020B0604030504040204" pitchFamily="34" charset="0"/>
              </a:rPr>
              <a:t>He also uses this phrase about us.</a:t>
            </a: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Having gifts that differ according to the grace given to us, </a:t>
            </a:r>
            <a:r>
              <a:rPr lang="en-US" dirty="0">
                <a:solidFill>
                  <a:schemeClr val="accent1"/>
                </a:solidFill>
                <a:latin typeface="Verdana" panose="020B0604030504040204" pitchFamily="34" charset="0"/>
                <a:ea typeface="Verdana" panose="020B0604030504040204" pitchFamily="34" charset="0"/>
                <a:cs typeface="Verdana" panose="020B0604030504040204" pitchFamily="34" charset="0"/>
              </a:rPr>
              <a:t>let us use them</a:t>
            </a:r>
            <a:r>
              <a:rPr lang="en-US" dirty="0">
                <a:latin typeface="Verdana" panose="020B0604030504040204" pitchFamily="34" charset="0"/>
                <a:ea typeface="Verdana" panose="020B0604030504040204" pitchFamily="34" charset="0"/>
                <a:cs typeface="Verdana" panose="020B0604030504040204" pitchFamily="34" charset="0"/>
              </a:rPr>
              <a:t>: if prophecy, in proportion to our faith; 1 Cor. 12:6</a:t>
            </a:r>
          </a:p>
        </p:txBody>
      </p:sp>
    </p:spTree>
    <p:extLst>
      <p:ext uri="{BB962C8B-B14F-4D97-AF65-F5344CB8AC3E}">
        <p14:creationId xmlns:p14="http://schemas.microsoft.com/office/powerpoint/2010/main" val="350469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1382</TotalTime>
  <Words>1033</Words>
  <Application>Microsoft Macintosh PowerPoint</Application>
  <PresentationFormat>On-screen Show (4:3)</PresentationFormat>
  <Paragraphs>77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Verdana</vt:lpstr>
      <vt:lpstr>Office Theme</vt:lpstr>
      <vt:lpstr> God’s View of Our Talents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God’s View of Our Talents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God’s View of Our Talents</dc:title>
  <dc:creator>Steve Garrett</dc:creator>
  <cp:lastModifiedBy>Steve Garrett</cp:lastModifiedBy>
  <cp:revision>8</cp:revision>
  <dcterms:created xsi:type="dcterms:W3CDTF">2022-10-01T12:43:22Z</dcterms:created>
  <dcterms:modified xsi:type="dcterms:W3CDTF">2022-10-02T13:25:12Z</dcterms:modified>
</cp:coreProperties>
</file>