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8"/>
  </p:notesMasterIdLst>
  <p:sldIdLst>
    <p:sldId id="257" r:id="rId2"/>
    <p:sldId id="258" r:id="rId3"/>
    <p:sldId id="259" r:id="rId4"/>
    <p:sldId id="260" r:id="rId5"/>
    <p:sldId id="261" r:id="rId6"/>
    <p:sldId id="262" r:id="rId7"/>
    <p:sldId id="263" r:id="rId8"/>
    <p:sldId id="458" r:id="rId9"/>
    <p:sldId id="459" r:id="rId10"/>
    <p:sldId id="460" r:id="rId11"/>
    <p:sldId id="461" r:id="rId12"/>
    <p:sldId id="462" r:id="rId13"/>
    <p:sldId id="463" r:id="rId14"/>
    <p:sldId id="464" r:id="rId15"/>
    <p:sldId id="465" r:id="rId16"/>
    <p:sldId id="4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26" autoAdjust="0"/>
    <p:restoredTop sz="86325" autoAdjust="0"/>
  </p:normalViewPr>
  <p:slideViewPr>
    <p:cSldViewPr>
      <p:cViewPr varScale="1">
        <p:scale>
          <a:sx n="93" d="100"/>
          <a:sy n="93" d="100"/>
        </p:scale>
        <p:origin x="16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smtClean="0"/>
              <a:pPr/>
              <a:t>10/17/2022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10464C-0E15-5A4B-BCF3-5E084E52FABB}"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CEA8-AE2A-4B4F-8590-7164C0B014F2}" type="slidenum">
              <a:rPr lang="en-US" smtClean="0"/>
              <a:t>‹#›</a:t>
            </a:fld>
            <a:endParaRPr lang="en-US"/>
          </a:p>
        </p:txBody>
      </p:sp>
    </p:spTree>
    <p:extLst>
      <p:ext uri="{BB962C8B-B14F-4D97-AF65-F5344CB8AC3E}">
        <p14:creationId xmlns:p14="http://schemas.microsoft.com/office/powerpoint/2010/main" val="2952282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10464C-0E15-5A4B-BCF3-5E084E52FABB}"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CEA8-AE2A-4B4F-8590-7164C0B014F2}" type="slidenum">
              <a:rPr lang="en-US" smtClean="0"/>
              <a:t>‹#›</a:t>
            </a:fld>
            <a:endParaRPr lang="en-US"/>
          </a:p>
        </p:txBody>
      </p:sp>
    </p:spTree>
    <p:extLst>
      <p:ext uri="{BB962C8B-B14F-4D97-AF65-F5344CB8AC3E}">
        <p14:creationId xmlns:p14="http://schemas.microsoft.com/office/powerpoint/2010/main" val="1246007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10464C-0E15-5A4B-BCF3-5E084E52FABB}"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CEA8-AE2A-4B4F-8590-7164C0B014F2}" type="slidenum">
              <a:rPr lang="en-US" smtClean="0"/>
              <a:t>‹#›</a:t>
            </a:fld>
            <a:endParaRPr lang="en-US"/>
          </a:p>
        </p:txBody>
      </p:sp>
    </p:spTree>
    <p:extLst>
      <p:ext uri="{BB962C8B-B14F-4D97-AF65-F5344CB8AC3E}">
        <p14:creationId xmlns:p14="http://schemas.microsoft.com/office/powerpoint/2010/main" val="1926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10464C-0E15-5A4B-BCF3-5E084E52FABB}"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CEA8-AE2A-4B4F-8590-7164C0B014F2}" type="slidenum">
              <a:rPr lang="en-US" smtClean="0"/>
              <a:t>‹#›</a:t>
            </a:fld>
            <a:endParaRPr lang="en-US"/>
          </a:p>
        </p:txBody>
      </p:sp>
    </p:spTree>
    <p:extLst>
      <p:ext uri="{BB962C8B-B14F-4D97-AF65-F5344CB8AC3E}">
        <p14:creationId xmlns:p14="http://schemas.microsoft.com/office/powerpoint/2010/main" val="1513956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10464C-0E15-5A4B-BCF3-5E084E52FABB}"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4CEA8-AE2A-4B4F-8590-7164C0B014F2}" type="slidenum">
              <a:rPr lang="en-US" smtClean="0"/>
              <a:t>‹#›</a:t>
            </a:fld>
            <a:endParaRPr lang="en-US"/>
          </a:p>
        </p:txBody>
      </p:sp>
    </p:spTree>
    <p:extLst>
      <p:ext uri="{BB962C8B-B14F-4D97-AF65-F5344CB8AC3E}">
        <p14:creationId xmlns:p14="http://schemas.microsoft.com/office/powerpoint/2010/main" val="631603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10464C-0E15-5A4B-BCF3-5E084E52FABB}"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4CEA8-AE2A-4B4F-8590-7164C0B014F2}" type="slidenum">
              <a:rPr lang="en-US" smtClean="0"/>
              <a:t>‹#›</a:t>
            </a:fld>
            <a:endParaRPr lang="en-US"/>
          </a:p>
        </p:txBody>
      </p:sp>
    </p:spTree>
    <p:extLst>
      <p:ext uri="{BB962C8B-B14F-4D97-AF65-F5344CB8AC3E}">
        <p14:creationId xmlns:p14="http://schemas.microsoft.com/office/powerpoint/2010/main" val="156904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10464C-0E15-5A4B-BCF3-5E084E52FABB}" type="datetimeFigureOut">
              <a:rPr lang="en-US" smtClean="0"/>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A4CEA8-AE2A-4B4F-8590-7164C0B014F2}" type="slidenum">
              <a:rPr lang="en-US" smtClean="0"/>
              <a:t>‹#›</a:t>
            </a:fld>
            <a:endParaRPr lang="en-US"/>
          </a:p>
        </p:txBody>
      </p:sp>
    </p:spTree>
    <p:extLst>
      <p:ext uri="{BB962C8B-B14F-4D97-AF65-F5344CB8AC3E}">
        <p14:creationId xmlns:p14="http://schemas.microsoft.com/office/powerpoint/2010/main" val="71393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10464C-0E15-5A4B-BCF3-5E084E52FABB}" type="datetimeFigureOut">
              <a:rPr lang="en-US" smtClean="0"/>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A4CEA8-AE2A-4B4F-8590-7164C0B014F2}" type="slidenum">
              <a:rPr lang="en-US" smtClean="0"/>
              <a:t>‹#›</a:t>
            </a:fld>
            <a:endParaRPr lang="en-US"/>
          </a:p>
        </p:txBody>
      </p:sp>
    </p:spTree>
    <p:extLst>
      <p:ext uri="{BB962C8B-B14F-4D97-AF65-F5344CB8AC3E}">
        <p14:creationId xmlns:p14="http://schemas.microsoft.com/office/powerpoint/2010/main" val="551906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0464C-0E15-5A4B-BCF3-5E084E52FABB}" type="datetimeFigureOut">
              <a:rPr lang="en-US" smtClean="0"/>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4CEA8-AE2A-4B4F-8590-7164C0B014F2}" type="slidenum">
              <a:rPr lang="en-US" smtClean="0"/>
              <a:t>‹#›</a:t>
            </a:fld>
            <a:endParaRPr lang="en-US"/>
          </a:p>
        </p:txBody>
      </p:sp>
    </p:spTree>
    <p:extLst>
      <p:ext uri="{BB962C8B-B14F-4D97-AF65-F5344CB8AC3E}">
        <p14:creationId xmlns:p14="http://schemas.microsoft.com/office/powerpoint/2010/main" val="345519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10464C-0E15-5A4B-BCF3-5E084E52FABB}"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4CEA8-AE2A-4B4F-8590-7164C0B014F2}" type="slidenum">
              <a:rPr lang="en-US" smtClean="0"/>
              <a:t>‹#›</a:t>
            </a:fld>
            <a:endParaRPr lang="en-US"/>
          </a:p>
        </p:txBody>
      </p:sp>
    </p:spTree>
    <p:extLst>
      <p:ext uri="{BB962C8B-B14F-4D97-AF65-F5344CB8AC3E}">
        <p14:creationId xmlns:p14="http://schemas.microsoft.com/office/powerpoint/2010/main" val="3369737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10464C-0E15-5A4B-BCF3-5E084E52FABB}"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4CEA8-AE2A-4B4F-8590-7164C0B014F2}" type="slidenum">
              <a:rPr lang="en-US" smtClean="0"/>
              <a:t>‹#›</a:t>
            </a:fld>
            <a:endParaRPr lang="en-US"/>
          </a:p>
        </p:txBody>
      </p:sp>
    </p:spTree>
    <p:extLst>
      <p:ext uri="{BB962C8B-B14F-4D97-AF65-F5344CB8AC3E}">
        <p14:creationId xmlns:p14="http://schemas.microsoft.com/office/powerpoint/2010/main" val="148779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0464C-0E15-5A4B-BCF3-5E084E52FABB}" type="datetimeFigureOut">
              <a:rPr lang="en-US" smtClean="0"/>
              <a:t>10/17/2022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4CEA8-AE2A-4B4F-8590-7164C0B014F2}" type="slidenum">
              <a:rPr lang="en-US" smtClean="0"/>
              <a:t>‹#›</a:t>
            </a:fld>
            <a:endParaRPr lang="en-US"/>
          </a:p>
        </p:txBody>
      </p:sp>
    </p:spTree>
    <p:extLst>
      <p:ext uri="{BB962C8B-B14F-4D97-AF65-F5344CB8AC3E}">
        <p14:creationId xmlns:p14="http://schemas.microsoft.com/office/powerpoint/2010/main" val="117454797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34DCAF-222D-9BE5-35D7-281C30059A60}"/>
              </a:ext>
            </a:extLst>
          </p:cNvPr>
          <p:cNvPicPr>
            <a:picLocks noChangeAspect="1"/>
          </p:cNvPicPr>
          <p:nvPr/>
        </p:nvPicPr>
        <p:blipFill>
          <a:blip r:embed="rId2"/>
          <a:stretch>
            <a:fillRect/>
          </a:stretch>
        </p:blipFill>
        <p:spPr>
          <a:xfrm>
            <a:off x="0" y="1"/>
            <a:ext cx="9144000" cy="6828210"/>
          </a:xfrm>
          <a:prstGeom prst="rect">
            <a:avLst/>
          </a:prstGeom>
        </p:spPr>
      </p:pic>
    </p:spTree>
    <p:extLst>
      <p:ext uri="{BB962C8B-B14F-4D97-AF65-F5344CB8AC3E}">
        <p14:creationId xmlns:p14="http://schemas.microsoft.com/office/powerpoint/2010/main" val="305385772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45627-F3DF-916A-D67C-B94B20730A89}"/>
              </a:ext>
            </a:extLst>
          </p:cNvPr>
          <p:cNvSpPr>
            <a:spLocks noGrp="1"/>
          </p:cNvSpPr>
          <p:nvPr>
            <p:ph idx="1"/>
          </p:nvPr>
        </p:nvSpPr>
        <p:spPr>
          <a:xfrm>
            <a:off x="283779" y="325822"/>
            <a:ext cx="8597462" cy="6211612"/>
          </a:xfrm>
        </p:spPr>
        <p:txBody>
          <a:bodyPr>
            <a:normAutofit/>
          </a:bodyPr>
          <a:lstStyle/>
          <a:p>
            <a:pPr marL="0" indent="0">
              <a:buNone/>
            </a:pPr>
            <a:endParaRPr lang="en-US" sz="14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32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The mercy of God is also manifested toward us in the forgiveness of sins</a:t>
            </a:r>
            <a:r>
              <a:rPr lang="en-US" sz="32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b="1"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3200" b="1" dirty="0">
                <a:latin typeface="Arial" panose="020B0604020202020204" pitchFamily="34" charset="0"/>
                <a:ea typeface="Times New Roman" panose="02020603050405020304" pitchFamily="18" charset="0"/>
                <a:cs typeface="Arial" panose="020B0604020202020204" pitchFamily="34" charset="0"/>
              </a:rPr>
              <a:t>J</a:t>
            </a:r>
            <a:r>
              <a:rPr lang="en-US" sz="3200" b="1" dirty="0">
                <a:effectLst/>
                <a:latin typeface="Arial" panose="020B0604020202020204" pitchFamily="34" charset="0"/>
                <a:ea typeface="Times New Roman" panose="02020603050405020304" pitchFamily="18" charset="0"/>
                <a:cs typeface="Arial" panose="020B0604020202020204" pitchFamily="34" charset="0"/>
              </a:rPr>
              <a:t>udgment w/o mercy is the result of sin w/o the work of Christ</a:t>
            </a:r>
            <a:r>
              <a:rPr lang="en-US" sz="3200" b="1" i="1" dirty="0">
                <a:effectLst/>
                <a:latin typeface="Arial" panose="020B0604020202020204" pitchFamily="34" charset="0"/>
                <a:ea typeface="Times New Roman" panose="02020603050405020304" pitchFamily="18"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3200" dirty="0">
                <a:effectLst/>
                <a:latin typeface="Arial" panose="020B0604020202020204" pitchFamily="34" charset="0"/>
                <a:ea typeface="Calibri" panose="020F0502020204030204" pitchFamily="34" charset="0"/>
                <a:cs typeface="Arial" panose="020B0604020202020204" pitchFamily="34" charset="0"/>
              </a:rPr>
              <a:t>For if we go on sinning deliberately after receiving the knowledge of the truth, there no longer remains a sacrifice for sins, but a fearful expectation of judgment, and a fury of fire that will consume the adversaries. Anyone who has set aside the law of Moses dies without mercy on the evidence of two or three witnesses. Heb.10:26-29</a:t>
            </a:r>
          </a:p>
          <a:p>
            <a:pPr marL="0" indent="0">
              <a:buNone/>
            </a:pPr>
            <a:endParaRPr lang="en-US" dirty="0"/>
          </a:p>
        </p:txBody>
      </p:sp>
    </p:spTree>
    <p:extLst>
      <p:ext uri="{BB962C8B-B14F-4D97-AF65-F5344CB8AC3E}">
        <p14:creationId xmlns:p14="http://schemas.microsoft.com/office/powerpoint/2010/main" val="2889096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edg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45627-F3DF-916A-D67C-B94B20730A89}"/>
              </a:ext>
            </a:extLst>
          </p:cNvPr>
          <p:cNvSpPr>
            <a:spLocks noGrp="1"/>
          </p:cNvSpPr>
          <p:nvPr>
            <p:ph idx="1"/>
          </p:nvPr>
        </p:nvSpPr>
        <p:spPr>
          <a:xfrm>
            <a:off x="283779" y="325822"/>
            <a:ext cx="8597462" cy="6211612"/>
          </a:xfrm>
        </p:spPr>
        <p:txBody>
          <a:bodyPr>
            <a:normAutofit/>
          </a:bodyPr>
          <a:lstStyle/>
          <a:p>
            <a:pPr marL="0" indent="0">
              <a:buNone/>
            </a:pPr>
            <a:r>
              <a:rPr lang="en-US" sz="3200" dirty="0">
                <a:latin typeface="Arial" panose="020B0604020202020204" pitchFamily="34" charset="0"/>
                <a:cs typeface="Arial" panose="020B0604020202020204" pitchFamily="34" charset="0"/>
              </a:rPr>
              <a:t>In him we have redemption through his blood, the forgiveness of our trespasses, according to the riches of his grace, which he lavished upon us, in all wisdom and insight. Eph. 1:7-8</a:t>
            </a:r>
          </a:p>
          <a:p>
            <a:pPr marL="0" indent="0">
              <a:buNone/>
            </a:pPr>
            <a:endParaRPr lang="en-US" sz="32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But God, being rich in mercy, because of the great love with which he loved us, even when we were dead in our trespasses, made us alive together with Christ, by grace you have been saved… Eph. 2:4-5</a:t>
            </a:r>
          </a:p>
        </p:txBody>
      </p:sp>
    </p:spTree>
    <p:extLst>
      <p:ext uri="{BB962C8B-B14F-4D97-AF65-F5344CB8AC3E}">
        <p14:creationId xmlns:p14="http://schemas.microsoft.com/office/powerpoint/2010/main" val="29348472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trips(down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45627-F3DF-916A-D67C-B94B20730A89}"/>
              </a:ext>
            </a:extLst>
          </p:cNvPr>
          <p:cNvSpPr>
            <a:spLocks noGrp="1"/>
          </p:cNvSpPr>
          <p:nvPr>
            <p:ph idx="1"/>
          </p:nvPr>
        </p:nvSpPr>
        <p:spPr>
          <a:xfrm>
            <a:off x="283779" y="325822"/>
            <a:ext cx="8597462" cy="6211612"/>
          </a:xfrm>
        </p:spPr>
        <p:txBody>
          <a:bodyPr/>
          <a:lstStyle/>
          <a:p>
            <a:pPr marL="0" marR="0" indent="0" fontAlgn="base">
              <a:spcBef>
                <a:spcPts val="0"/>
              </a:spcBef>
              <a:spcAft>
                <a:spcPts val="2100"/>
              </a:spcAft>
              <a:buNone/>
            </a:pP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God’s love is unconditional.</a:t>
            </a:r>
            <a:endParaRPr lang="en-US" sz="3600" dirty="0">
              <a:latin typeface="Arial" panose="020B0604020202020204" pitchFamily="34" charset="0"/>
              <a:ea typeface="Times New Roman" panose="02020603050405020304" pitchFamily="18" charset="0"/>
              <a:cs typeface="Arial" panose="020B0604020202020204" pitchFamily="34" charset="0"/>
            </a:endParaRPr>
          </a:p>
          <a:p>
            <a:pPr marL="0" marR="0" indent="0" fontAlgn="base">
              <a:spcBef>
                <a:spcPts val="0"/>
              </a:spcBef>
              <a:spcAft>
                <a:spcPts val="2100"/>
              </a:spcAft>
              <a:buNone/>
            </a:pP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Receiving God’s mercy is not. </a:t>
            </a:r>
            <a:endParaRPr lang="en-US" sz="3600" dirty="0">
              <a:latin typeface="Arial" panose="020B0604020202020204" pitchFamily="34" charset="0"/>
              <a:ea typeface="Times New Roman" panose="02020603050405020304" pitchFamily="18" charset="0"/>
              <a:cs typeface="Arial" panose="020B0604020202020204" pitchFamily="34" charset="0"/>
            </a:endParaRPr>
          </a:p>
          <a:p>
            <a:pPr marL="0" marR="0" indent="0" fontAlgn="base">
              <a:spcBef>
                <a:spcPts val="0"/>
              </a:spcBef>
              <a:spcAft>
                <a:spcPts val="2100"/>
              </a:spcAft>
              <a:buNone/>
            </a:pP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All men are sinners (God loves them all) </a:t>
            </a:r>
          </a:p>
          <a:p>
            <a:pPr marL="0" marR="0" indent="0" fontAlgn="base">
              <a:spcBef>
                <a:spcPts val="0"/>
              </a:spcBef>
              <a:spcAft>
                <a:spcPts val="2100"/>
              </a:spcAft>
              <a:buNone/>
            </a:pP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But not all men are forgiven.</a:t>
            </a:r>
          </a:p>
          <a:p>
            <a:pPr marL="0" marR="0" indent="0" fontAlgn="base">
              <a:spcBef>
                <a:spcPts val="0"/>
              </a:spcBef>
              <a:spcAft>
                <a:spcPts val="2100"/>
              </a:spcAft>
              <a:buNone/>
            </a:pPr>
            <a:r>
              <a:rPr lang="en-US" sz="40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Mercy is not</a:t>
            </a:r>
            <a:r>
              <a:rPr lang="en-US" sz="40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a:p>
            <a:pPr marL="0" marR="0" indent="0" fontAlgn="base">
              <a:spcBef>
                <a:spcPts val="0"/>
              </a:spcBef>
              <a:spcAft>
                <a:spcPts val="2100"/>
              </a:spcAft>
              <a:buNone/>
            </a:pPr>
            <a:r>
              <a:rPr lang="en-US" sz="40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Apathy</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40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Disregard for law or justice</a:t>
            </a:r>
            <a:r>
              <a:rPr lang="en-US" sz="40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2100"/>
              </a:spcAft>
              <a:buNone/>
            </a:pP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227394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45627-F3DF-916A-D67C-B94B20730A89}"/>
              </a:ext>
            </a:extLst>
          </p:cNvPr>
          <p:cNvSpPr>
            <a:spLocks noGrp="1"/>
          </p:cNvSpPr>
          <p:nvPr>
            <p:ph idx="1"/>
          </p:nvPr>
        </p:nvSpPr>
        <p:spPr>
          <a:xfrm>
            <a:off x="283779" y="325822"/>
            <a:ext cx="8597462" cy="6211612"/>
          </a:xfrm>
        </p:spPr>
        <p:txBody>
          <a:bodyPr>
            <a:normAutofit fontScale="92500" lnSpcReduction="10000"/>
          </a:bodyPr>
          <a:lstStyle/>
          <a:p>
            <a:pPr marL="0" marR="0" indent="0" fontAlgn="base">
              <a:spcBef>
                <a:spcPts val="0"/>
              </a:spcBef>
              <a:spcAft>
                <a:spcPts val="0"/>
              </a:spcAft>
              <a:buNone/>
            </a:pPr>
            <a:r>
              <a:rPr lang="en-US" sz="36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If God is merciful, how can He be just?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We Have A Merciful High Priest:</a:t>
            </a: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And he came and preached peace to you who were far off and peace to those who were near.  Heb. 2:17</a:t>
            </a:r>
          </a:p>
          <a:p>
            <a:pPr marL="0" marR="0" indent="0" fontAlgn="base">
              <a:spcBef>
                <a:spcPts val="0"/>
              </a:spcBef>
              <a:spcAft>
                <a:spcPts val="0"/>
              </a:spcAft>
              <a:buNone/>
            </a:pPr>
            <a:endParaRPr lang="en-US" sz="3600" dirty="0">
              <a:solidFill>
                <a:srgbClr val="1B1B1B"/>
              </a:solidFill>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b="1" dirty="0">
                <a:solidFill>
                  <a:srgbClr val="7030A0"/>
                </a:solidFill>
                <a:effectLst/>
                <a:latin typeface="Verdana" panose="020B0604030504040204" pitchFamily="34" charset="0"/>
                <a:ea typeface="Times New Roman" panose="02020603050405020304" pitchFamily="18" charset="0"/>
                <a:cs typeface="Times New Roman" panose="02020603050405020304" pitchFamily="18" charset="0"/>
              </a:rPr>
              <a:t>Compassion + Action= Mercy</a:t>
            </a:r>
            <a:r>
              <a:rPr lang="en-US" sz="3600" b="1" dirty="0">
                <a:solidFill>
                  <a:srgbClr val="7030A0"/>
                </a:solidFill>
                <a:effectLst/>
              </a:rPr>
              <a:t> </a:t>
            </a:r>
            <a:endParaRPr lang="en-US" sz="3600" b="1" dirty="0">
              <a:solidFill>
                <a:srgbClr val="7030A0"/>
              </a:solidFill>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endParaRPr lang="en-US" sz="1800" i="1" dirty="0">
              <a:solidFill>
                <a:srgbClr val="4472C4"/>
              </a:solidFill>
              <a:effectLst/>
              <a:latin typeface="Verdana" panose="020B0604030504040204" pitchFamily="34" charset="0"/>
              <a:ea typeface="Times New Roman" panose="02020603050405020304" pitchFamily="18" charset="0"/>
              <a:cs typeface="Times New Roman" panose="02020603050405020304" pitchFamily="18" charset="0"/>
            </a:endParaRPr>
          </a:p>
          <a:p>
            <a:pPr marL="0" marR="0" indent="0" fontAlgn="base">
              <a:spcBef>
                <a:spcPts val="0"/>
              </a:spcBef>
              <a:spcAft>
                <a:spcPts val="0"/>
              </a:spcAft>
              <a:buNone/>
            </a:pPr>
            <a:r>
              <a:rPr lang="en-US" i="1" dirty="0">
                <a:solidFill>
                  <a:srgbClr val="4472C4"/>
                </a:solidFill>
                <a:effectLst/>
                <a:latin typeface="Verdana" panose="020B0604030504040204" pitchFamily="34" charset="0"/>
                <a:ea typeface="Times New Roman" panose="02020603050405020304" pitchFamily="18" charset="0"/>
                <a:cs typeface="Times New Roman" panose="02020603050405020304" pitchFamily="18" charset="0"/>
              </a:rPr>
              <a:t>In every true act of mercy, someone pays the price. God did, the Good Samaritan did, and so do we.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0" marR="0" indent="0" fontAlgn="base">
              <a:spcBef>
                <a:spcPts val="0"/>
              </a:spcBef>
              <a:spcAft>
                <a:spcPts val="0"/>
              </a:spcAft>
              <a:buNone/>
            </a:pPr>
            <a:endParaRPr lang="en-US" i="1" dirty="0">
              <a:solidFill>
                <a:srgbClr val="1B1B1B"/>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fontAlgn="base">
              <a:spcBef>
                <a:spcPts val="0"/>
              </a:spcBef>
              <a:spcAft>
                <a:spcPts val="0"/>
              </a:spcAft>
              <a:buNone/>
            </a:pPr>
            <a:r>
              <a:rPr lang="en-US" sz="3500" i="1" dirty="0">
                <a:solidFill>
                  <a:srgbClr val="1B1B1B"/>
                </a:solidFill>
                <a:effectLst/>
                <a:latin typeface="Verdana" panose="020B0604030504040204" pitchFamily="34" charset="0"/>
                <a:ea typeface="Times New Roman" panose="02020603050405020304" pitchFamily="18" charset="0"/>
                <a:cs typeface="Times New Roman" panose="02020603050405020304" pitchFamily="18" charset="0"/>
              </a:rPr>
              <a:t>To be merciful is to bear the load for someone else.</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273402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p:cTn id="1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 calcmode="lin" valueType="num">
                                      <p:cBhvr>
                                        <p:cTn id="2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45627-F3DF-916A-D67C-B94B20730A89}"/>
              </a:ext>
            </a:extLst>
          </p:cNvPr>
          <p:cNvSpPr>
            <a:spLocks noGrp="1"/>
          </p:cNvSpPr>
          <p:nvPr>
            <p:ph idx="1"/>
          </p:nvPr>
        </p:nvSpPr>
        <p:spPr>
          <a:xfrm>
            <a:off x="283779" y="325822"/>
            <a:ext cx="8597462" cy="6211612"/>
          </a:xfrm>
        </p:spPr>
        <p:txBody>
          <a:bodyPr/>
          <a:lstStyle/>
          <a:p>
            <a:pPr marL="0" marR="0" indent="0">
              <a:spcBef>
                <a:spcPts val="0"/>
              </a:spcBef>
              <a:spcAft>
                <a:spcPts val="0"/>
              </a:spcAft>
              <a:buNone/>
            </a:pPr>
            <a:r>
              <a:rPr lang="en-US" sz="32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Mercy that ignores sin is not true mercy.</a:t>
            </a:r>
            <a:r>
              <a:rPr lang="en-US" sz="32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endParaRPr lang="en-US" sz="32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fontAlgn="base">
              <a:spcBef>
                <a:spcPts val="0"/>
              </a:spcBef>
              <a:spcAft>
                <a:spcPts val="0"/>
              </a:spcAft>
              <a:buNone/>
            </a:pPr>
            <a:r>
              <a:rPr lang="en-US" sz="32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God’s mercy pays the price.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2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Mercy demands that we deal with our own conduct.</a:t>
            </a:r>
            <a:r>
              <a:rPr lang="en-US" sz="32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p>
          <a:p>
            <a:pPr marL="0" marR="0" indent="0" fontAlgn="base">
              <a:spcBef>
                <a:spcPts val="0"/>
              </a:spcBef>
              <a:spcAft>
                <a:spcPts val="2100"/>
              </a:spcAft>
              <a:buNone/>
            </a:pPr>
            <a:endParaRPr lang="en-US" sz="32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fontAlgn="base">
              <a:spcBef>
                <a:spcPts val="0"/>
              </a:spcBef>
              <a:spcAft>
                <a:spcPts val="2100"/>
              </a:spcAft>
              <a:buNone/>
            </a:pPr>
            <a:r>
              <a:rPr lang="en-US" sz="32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Luke 13:3 – </a:t>
            </a:r>
            <a:r>
              <a:rPr lang="en-US" sz="3200" i="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I tell you, no; but unless you repent you will all likewise perish.</a:t>
            </a:r>
            <a:endParaRPr lang="en-US" sz="3200" i="1" dirty="0">
              <a:latin typeface="Arial" panose="020B0604020202020204" pitchFamily="34" charset="0"/>
              <a:ea typeface="Times New Roman" panose="02020603050405020304" pitchFamily="18" charset="0"/>
              <a:cs typeface="Arial" panose="020B0604020202020204" pitchFamily="34" charset="0"/>
            </a:endParaRPr>
          </a:p>
          <a:p>
            <a:pPr marL="0" marR="0" indent="0" fontAlgn="base">
              <a:spcBef>
                <a:spcPts val="0"/>
              </a:spcBef>
              <a:spcAft>
                <a:spcPts val="2100"/>
              </a:spcAft>
              <a:buNone/>
            </a:pPr>
            <a:r>
              <a:rPr lang="en-US" sz="32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The good news of the gospel is that God is merciful.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92316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45627-F3DF-916A-D67C-B94B20730A89}"/>
              </a:ext>
            </a:extLst>
          </p:cNvPr>
          <p:cNvSpPr>
            <a:spLocks noGrp="1"/>
          </p:cNvSpPr>
          <p:nvPr>
            <p:ph idx="1"/>
          </p:nvPr>
        </p:nvSpPr>
        <p:spPr>
          <a:xfrm>
            <a:off x="283779" y="325822"/>
            <a:ext cx="8597462" cy="6211612"/>
          </a:xfrm>
        </p:spPr>
        <p:txBody>
          <a:bodyPr/>
          <a:lstStyle/>
          <a:p>
            <a:pPr marL="0" marR="0" indent="0" fontAlgn="base">
              <a:spcBef>
                <a:spcPts val="0"/>
              </a:spcBef>
              <a:spcAft>
                <a:spcPts val="2100"/>
              </a:spcAft>
              <a:buNone/>
            </a:pPr>
            <a:endParaRPr lang="en-US" sz="44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fontAlgn="base">
              <a:spcBef>
                <a:spcPts val="0"/>
              </a:spcBef>
              <a:spcAft>
                <a:spcPts val="2100"/>
              </a:spcAft>
              <a:buNone/>
            </a:pPr>
            <a:endParaRPr lang="en-US" sz="4400" dirty="0">
              <a:solidFill>
                <a:srgbClr val="1B1B1B"/>
              </a:solidFill>
              <a:latin typeface="Arial" panose="020B0604020202020204" pitchFamily="34" charset="0"/>
              <a:ea typeface="Times New Roman" panose="02020603050405020304" pitchFamily="18" charset="0"/>
              <a:cs typeface="Arial" panose="020B0604020202020204" pitchFamily="34" charset="0"/>
            </a:endParaRPr>
          </a:p>
          <a:p>
            <a:pPr marL="0" marR="0" indent="0" fontAlgn="base">
              <a:spcBef>
                <a:spcPts val="0"/>
              </a:spcBef>
              <a:spcAft>
                <a:spcPts val="2100"/>
              </a:spcAft>
              <a:buNone/>
            </a:pPr>
            <a:r>
              <a:rPr lang="en-US" sz="44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Jesus told them, </a:t>
            </a:r>
            <a:r>
              <a:rPr lang="en-US" sz="44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“Go and learn what </a:t>
            </a:r>
            <a:r>
              <a:rPr lang="en-US" sz="4400" b="1" i="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this </a:t>
            </a:r>
            <a:r>
              <a:rPr lang="en-US" sz="44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means: </a:t>
            </a:r>
            <a:r>
              <a:rPr lang="en-US" sz="4400" b="1" i="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‘I desire mercy and not sacrifice’”.</a:t>
            </a:r>
            <a:r>
              <a:rPr lang="en-US" sz="44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    </a:t>
            </a:r>
            <a:r>
              <a:rPr lang="en-US" sz="44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a:t>
            </a:r>
            <a:r>
              <a:rPr lang="en-US" sz="44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Matt 9:13). </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59202709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34DCAF-222D-9BE5-35D7-281C30059A60}"/>
              </a:ext>
            </a:extLst>
          </p:cNvPr>
          <p:cNvPicPr>
            <a:picLocks noChangeAspect="1"/>
          </p:cNvPicPr>
          <p:nvPr/>
        </p:nvPicPr>
        <p:blipFill>
          <a:blip r:embed="rId2"/>
          <a:stretch>
            <a:fillRect/>
          </a:stretch>
        </p:blipFill>
        <p:spPr>
          <a:xfrm>
            <a:off x="0" y="1"/>
            <a:ext cx="9144000" cy="6828210"/>
          </a:xfrm>
          <a:prstGeom prst="rect">
            <a:avLst/>
          </a:prstGeom>
        </p:spPr>
      </p:pic>
    </p:spTree>
    <p:extLst>
      <p:ext uri="{BB962C8B-B14F-4D97-AF65-F5344CB8AC3E}">
        <p14:creationId xmlns:p14="http://schemas.microsoft.com/office/powerpoint/2010/main" val="195128018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FF63-17C9-6A7F-8986-90E568087991}"/>
              </a:ext>
            </a:extLst>
          </p:cNvPr>
          <p:cNvSpPr>
            <a:spLocks noGrp="1"/>
          </p:cNvSpPr>
          <p:nvPr>
            <p:ph type="title"/>
          </p:nvPr>
        </p:nvSpPr>
        <p:spPr/>
        <p:txBody>
          <a:bodyPr>
            <a:normAutofit fontScale="90000"/>
          </a:bodyPr>
          <a:lstStyle/>
          <a:p>
            <a:pPr algn="ctr"/>
            <a:br>
              <a:rPr lang="en-US" sz="48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br>
            <a:r>
              <a:rPr lang="en-US" sz="48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His Great Love That Offers Mercy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3DEEF4A-E88C-2053-EA20-0760EC8AF077}"/>
              </a:ext>
            </a:extLst>
          </p:cNvPr>
          <p:cNvSpPr>
            <a:spLocks noGrp="1"/>
          </p:cNvSpPr>
          <p:nvPr>
            <p:ph idx="1"/>
          </p:nvPr>
        </p:nvSpPr>
        <p:spPr>
          <a:xfrm>
            <a:off x="241738" y="1825625"/>
            <a:ext cx="8607972" cy="4351338"/>
          </a:xfrm>
        </p:spPr>
        <p:txBody>
          <a:bodyPr/>
          <a:lstStyle/>
          <a:p>
            <a:pPr marL="0" indent="0">
              <a:buNone/>
            </a:pPr>
            <a:r>
              <a:rPr lang="en-US" sz="36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Matthew 5:7</a:t>
            </a: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i="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Blessed are the merciful, for they shall obtain mercy. </a:t>
            </a:r>
            <a:r>
              <a:rPr lang="en-US" sz="36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p>
          <a:p>
            <a:pPr marL="0" marR="0" indent="0">
              <a:spcBef>
                <a:spcPts val="0"/>
              </a:spcBef>
              <a:spcAft>
                <a:spcPts val="0"/>
              </a:spcAft>
              <a:buNone/>
            </a:pPr>
            <a:endParaRPr lang="en-US" sz="36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r>
              <a:rPr lang="en-US" sz="36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What is mercy?  </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endParaRPr lang="en-US" sz="36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fontAlgn="base">
              <a:spcBef>
                <a:spcPts val="0"/>
              </a:spcBef>
              <a:spcAft>
                <a:spcPts val="0"/>
              </a:spcAft>
              <a:buNone/>
            </a:pPr>
            <a:r>
              <a:rPr lang="en-US" sz="36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Compassion + </a:t>
            </a:r>
            <a:r>
              <a:rPr lang="en-US" sz="36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Action</a:t>
            </a:r>
            <a:r>
              <a:rPr lang="en-US" sz="36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 = </a:t>
            </a:r>
            <a:r>
              <a:rPr lang="en-US" sz="36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Mercy </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Mercy is compassion in action</a:t>
            </a: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391694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45627-F3DF-916A-D67C-B94B20730A89}"/>
              </a:ext>
            </a:extLst>
          </p:cNvPr>
          <p:cNvSpPr>
            <a:spLocks noGrp="1"/>
          </p:cNvSpPr>
          <p:nvPr>
            <p:ph idx="1"/>
          </p:nvPr>
        </p:nvSpPr>
        <p:spPr>
          <a:xfrm>
            <a:off x="273269" y="241738"/>
            <a:ext cx="8597462" cy="6442840"/>
          </a:xfrm>
        </p:spPr>
        <p:txBody>
          <a:bodyPr>
            <a:normAutofit fontScale="92500"/>
          </a:bodyPr>
          <a:lstStyle/>
          <a:p>
            <a:pPr marL="0" indent="0">
              <a:buNone/>
            </a:pP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Mercy is from a Hebrew word </a:t>
            </a:r>
            <a:r>
              <a:rPr lang="en-US" sz="3600" b="1" i="1" dirty="0" err="1">
                <a:solidFill>
                  <a:srgbClr val="1B1B1B"/>
                </a:solidFill>
                <a:effectLst/>
                <a:latin typeface="Arial" panose="020B0604020202020204" pitchFamily="34" charset="0"/>
                <a:ea typeface="Times New Roman" panose="02020603050405020304" pitchFamily="18" charset="0"/>
                <a:cs typeface="Arial" panose="020B0604020202020204" pitchFamily="34" charset="0"/>
              </a:rPr>
              <a:t>checed</a:t>
            </a:r>
            <a:r>
              <a:rPr lang="en-US" sz="3600" b="1" i="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r>
              <a:rPr lang="en-US" sz="3600" i="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a:t>
            </a:r>
            <a:r>
              <a:rPr lang="en-US" sz="3600" i="1" dirty="0" err="1">
                <a:solidFill>
                  <a:srgbClr val="1B1B1B"/>
                </a:solidFill>
                <a:effectLst/>
                <a:latin typeface="Arial" panose="020B0604020202020204" pitchFamily="34" charset="0"/>
                <a:ea typeface="Times New Roman" panose="02020603050405020304" pitchFamily="18" charset="0"/>
                <a:cs typeface="Arial" panose="020B0604020202020204" pitchFamily="34" charset="0"/>
              </a:rPr>
              <a:t>Ces-sid</a:t>
            </a:r>
            <a:r>
              <a:rPr lang="en-US" sz="3600" i="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a:t>
            </a: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which is often rendered as goodness, </a:t>
            </a:r>
            <a:r>
              <a:rPr lang="en-US" sz="3600" i="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kindness, or loving kindness</a:t>
            </a: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a:p>
            <a:pPr marL="0" indent="0">
              <a:buNone/>
            </a:pPr>
            <a:r>
              <a:rPr lang="en-US" sz="3000" dirty="0">
                <a:latin typeface="Arial" panose="020B0604020202020204" pitchFamily="34" charset="0"/>
                <a:cs typeface="Arial" panose="020B0604020202020204" pitchFamily="34" charset="0"/>
              </a:rPr>
              <a:t>The LORD descended in the cloud and stood with him there, and proclaimed the name of the LORD. The LORD passed before him and proclaimed, “The LORD, the LORD, a God merciful and gracious, slow to anger, and abounding in steadfast love and faithfulness, keeping steadfast love for thousands, forgiving iniquity and transgression and sin, but who will by no means clear the guilty, visiting the iniquity of the fathers on the children and the children's children, to the third and the fourth generation.”     Ex. 34:5-7</a:t>
            </a:r>
          </a:p>
        </p:txBody>
      </p:sp>
    </p:spTree>
    <p:extLst>
      <p:ext uri="{BB962C8B-B14F-4D97-AF65-F5344CB8AC3E}">
        <p14:creationId xmlns:p14="http://schemas.microsoft.com/office/powerpoint/2010/main" val="24244076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45627-F3DF-916A-D67C-B94B20730A89}"/>
              </a:ext>
            </a:extLst>
          </p:cNvPr>
          <p:cNvSpPr>
            <a:spLocks noGrp="1"/>
          </p:cNvSpPr>
          <p:nvPr>
            <p:ph idx="1"/>
          </p:nvPr>
        </p:nvSpPr>
        <p:spPr>
          <a:xfrm>
            <a:off x="283779" y="325822"/>
            <a:ext cx="8597462" cy="6211612"/>
          </a:xfrm>
        </p:spPr>
        <p:txBody>
          <a:bodyPr/>
          <a:lstStyle/>
          <a:p>
            <a:pPr marL="0" indent="0" algn="ctr">
              <a:buNone/>
            </a:pPr>
            <a:endPar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ctr">
              <a:buNone/>
            </a:pPr>
            <a:endParaRPr lang="en-US" sz="1800" dirty="0">
              <a:solidFill>
                <a:srgbClr val="1B1B1B"/>
              </a:solidFill>
              <a:latin typeface="Arial" panose="020B0604020202020204" pitchFamily="34" charset="0"/>
              <a:ea typeface="Times New Roman" panose="02020603050405020304" pitchFamily="18" charset="0"/>
              <a:cs typeface="Arial" panose="020B0604020202020204" pitchFamily="34" charset="0"/>
            </a:endParaRPr>
          </a:p>
          <a:p>
            <a:pPr marL="0" indent="0" algn="ctr">
              <a:buNone/>
            </a:pP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Mercy creates a longsuffering, patient, enduring, selfless, tolerance.</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It “</a:t>
            </a:r>
            <a:r>
              <a:rPr lang="en-US" sz="3600" i="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is the outward manifestation of pity; it assumes need on the part of him who receives it, and resources adequate to meet the need on the part of him who shows it. </a:t>
            </a: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(Vines) </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18162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45627-F3DF-916A-D67C-B94B20730A89}"/>
              </a:ext>
            </a:extLst>
          </p:cNvPr>
          <p:cNvSpPr>
            <a:spLocks noGrp="1"/>
          </p:cNvSpPr>
          <p:nvPr>
            <p:ph idx="1"/>
          </p:nvPr>
        </p:nvSpPr>
        <p:spPr>
          <a:xfrm>
            <a:off x="283779" y="325822"/>
            <a:ext cx="8597462" cy="6211612"/>
          </a:xfrm>
        </p:spPr>
        <p:txBody>
          <a:bodyPr>
            <a:normAutofit lnSpcReduction="10000"/>
          </a:bodyPr>
          <a:lstStyle/>
          <a:p>
            <a:pPr marL="0" marR="0" indent="0" fontAlgn="base">
              <a:spcBef>
                <a:spcPts val="0"/>
              </a:spcBef>
              <a:spcAft>
                <a:spcPts val="2100"/>
              </a:spcAft>
              <a:buNone/>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 was mercy coupled with love that led Abraham to rescue his selfish nephew Lot. </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It was mercy coupled with love that led Joseph to forgive his brothers and to provide them food for their families. </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It was mercy coupled with love that led Moses to plead with the Lord to remove the leprosy of his sister Miriam. </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Mercy coupled with love led David to spare the life of Saul.</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336580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45627-F3DF-916A-D67C-B94B20730A89}"/>
              </a:ext>
            </a:extLst>
          </p:cNvPr>
          <p:cNvSpPr>
            <a:spLocks noGrp="1"/>
          </p:cNvSpPr>
          <p:nvPr>
            <p:ph idx="1"/>
          </p:nvPr>
        </p:nvSpPr>
        <p:spPr>
          <a:xfrm>
            <a:off x="283779" y="325822"/>
            <a:ext cx="8597462" cy="6211612"/>
          </a:xfrm>
        </p:spPr>
        <p:txBody>
          <a:bodyPr>
            <a:normAutofit/>
          </a:bodyPr>
          <a:lstStyle/>
          <a:p>
            <a:pPr marL="0" indent="0" algn="ctr">
              <a:buNone/>
            </a:pPr>
            <a:r>
              <a:rPr lang="en-US" sz="36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God is Merciful: </a:t>
            </a:r>
            <a:r>
              <a:rPr lang="en-US" sz="3600" dirty="0">
                <a:effectLst/>
                <a:latin typeface="Arial" panose="020B0604020202020204" pitchFamily="34" charset="0"/>
                <a:cs typeface="Arial" panose="020B0604020202020204" pitchFamily="34" charset="0"/>
              </a:rPr>
              <a:t> </a:t>
            </a:r>
          </a:p>
          <a:p>
            <a:pPr marL="0" indent="0">
              <a:buNone/>
            </a:pPr>
            <a:r>
              <a:rPr lang="en-US" sz="3200" dirty="0">
                <a:latin typeface="Arial" panose="020B0604020202020204" pitchFamily="34" charset="0"/>
                <a:cs typeface="Arial" panose="020B0604020202020204" pitchFamily="34" charset="0"/>
              </a:rPr>
              <a:t>Who is a God like you, pardoning iniquity</a:t>
            </a:r>
          </a:p>
          <a:p>
            <a:pPr marL="0" indent="0">
              <a:buNone/>
            </a:pPr>
            <a:r>
              <a:rPr lang="en-US" sz="3200" dirty="0">
                <a:latin typeface="Arial" panose="020B0604020202020204" pitchFamily="34" charset="0"/>
                <a:cs typeface="Arial" panose="020B0604020202020204" pitchFamily="34" charset="0"/>
              </a:rPr>
              <a:t>and passing over transgression</a:t>
            </a:r>
          </a:p>
          <a:p>
            <a:pPr marL="0" indent="0">
              <a:buNone/>
            </a:pPr>
            <a:r>
              <a:rPr lang="en-US" sz="3200" dirty="0">
                <a:latin typeface="Arial" panose="020B0604020202020204" pitchFamily="34" charset="0"/>
                <a:cs typeface="Arial" panose="020B0604020202020204" pitchFamily="34" charset="0"/>
              </a:rPr>
              <a:t>for the remnant of his inheritance?</a:t>
            </a:r>
          </a:p>
          <a:p>
            <a:pPr marL="0" indent="0">
              <a:buNone/>
            </a:pPr>
            <a:r>
              <a:rPr lang="en-US" sz="3200" dirty="0">
                <a:latin typeface="Arial" panose="020B0604020202020204" pitchFamily="34" charset="0"/>
                <a:cs typeface="Arial" panose="020B0604020202020204" pitchFamily="34" charset="0"/>
              </a:rPr>
              <a:t>He does not retain his anger forever,</a:t>
            </a:r>
          </a:p>
          <a:p>
            <a:pPr marL="0" indent="0">
              <a:buNone/>
            </a:pPr>
            <a:r>
              <a:rPr lang="en-US" sz="3200" dirty="0">
                <a:latin typeface="Arial" panose="020B0604020202020204" pitchFamily="34" charset="0"/>
                <a:cs typeface="Arial" panose="020B0604020202020204" pitchFamily="34" charset="0"/>
              </a:rPr>
              <a:t>because he delights in steadfast love.</a:t>
            </a:r>
          </a:p>
          <a:p>
            <a:pPr marL="0" indent="0">
              <a:buNone/>
            </a:pPr>
            <a:r>
              <a:rPr lang="en-US" sz="3200" dirty="0">
                <a:latin typeface="Arial" panose="020B0604020202020204" pitchFamily="34" charset="0"/>
                <a:cs typeface="Arial" panose="020B0604020202020204" pitchFamily="34" charset="0"/>
              </a:rPr>
              <a:t>He will again have compassion on us;</a:t>
            </a:r>
          </a:p>
          <a:p>
            <a:pPr marL="0" indent="0">
              <a:buNone/>
            </a:pPr>
            <a:r>
              <a:rPr lang="en-US" sz="3200" dirty="0">
                <a:latin typeface="Arial" panose="020B0604020202020204" pitchFamily="34" charset="0"/>
                <a:cs typeface="Arial" panose="020B0604020202020204" pitchFamily="34" charset="0"/>
              </a:rPr>
              <a:t>he will tread our iniquities underfoot.</a:t>
            </a:r>
          </a:p>
          <a:p>
            <a:pPr marL="0" indent="0">
              <a:buNone/>
            </a:pPr>
            <a:r>
              <a:rPr lang="en-US" sz="3200" dirty="0">
                <a:latin typeface="Arial" panose="020B0604020202020204" pitchFamily="34" charset="0"/>
                <a:cs typeface="Arial" panose="020B0604020202020204" pitchFamily="34" charset="0"/>
              </a:rPr>
              <a:t>You will cast all our sins</a:t>
            </a:r>
          </a:p>
          <a:p>
            <a:pPr marL="0" indent="0">
              <a:buNone/>
            </a:pPr>
            <a:r>
              <a:rPr lang="en-US" sz="3200" dirty="0">
                <a:latin typeface="Arial" panose="020B0604020202020204" pitchFamily="34" charset="0"/>
                <a:cs typeface="Arial" panose="020B0604020202020204" pitchFamily="34" charset="0"/>
              </a:rPr>
              <a:t>into the depths of the sea. Micah 7:18-19</a:t>
            </a:r>
          </a:p>
        </p:txBody>
      </p:sp>
    </p:spTree>
    <p:extLst>
      <p:ext uri="{BB962C8B-B14F-4D97-AF65-F5344CB8AC3E}">
        <p14:creationId xmlns:p14="http://schemas.microsoft.com/office/powerpoint/2010/main" val="585731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45627-F3DF-916A-D67C-B94B20730A89}"/>
              </a:ext>
            </a:extLst>
          </p:cNvPr>
          <p:cNvSpPr>
            <a:spLocks noGrp="1"/>
          </p:cNvSpPr>
          <p:nvPr>
            <p:ph idx="1"/>
          </p:nvPr>
        </p:nvSpPr>
        <p:spPr>
          <a:xfrm>
            <a:off x="283779" y="325822"/>
            <a:ext cx="8597462" cy="6211612"/>
          </a:xfrm>
        </p:spPr>
        <p:txBody>
          <a:bodyPr>
            <a:normAutofit/>
          </a:bodyPr>
          <a:lstStyle/>
          <a:p>
            <a:pPr marL="0" indent="0">
              <a:buNone/>
            </a:pPr>
            <a:r>
              <a:rPr lang="en-US" sz="36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In the O.T. God’s special treatment of those who are</a:t>
            </a: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His is Mercy coupled with Love</a:t>
            </a:r>
            <a:r>
              <a:rPr lang="en-US" sz="36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a:effectLst/>
                <a:latin typeface="Arial" panose="020B0604020202020204" pitchFamily="34" charset="0"/>
                <a:cs typeface="Arial" panose="020B0604020202020204" pitchFamily="34" charset="0"/>
              </a:rPr>
              <a:t> </a:t>
            </a:r>
          </a:p>
          <a:p>
            <a:pPr marL="0" marR="0" indent="0" fontAlgn="base">
              <a:spcBef>
                <a:spcPts val="0"/>
              </a:spcBef>
              <a:spcAft>
                <a:spcPts val="0"/>
              </a:spcAft>
              <a:buNone/>
            </a:pPr>
            <a:endParaRPr lang="en-US" sz="3200" i="1" dirty="0">
              <a:solidFill>
                <a:srgbClr val="1B1B1B"/>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fontAlgn="base">
              <a:spcBef>
                <a:spcPts val="0"/>
              </a:spcBef>
              <a:spcAft>
                <a:spcPts val="0"/>
              </a:spcAft>
              <a:buNone/>
            </a:pPr>
            <a:r>
              <a:rPr lang="en-US" sz="3200" i="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“The association of </a:t>
            </a:r>
            <a:r>
              <a:rPr lang="en-US" sz="3200" i="1" dirty="0" err="1">
                <a:solidFill>
                  <a:srgbClr val="1B1B1B"/>
                </a:solidFill>
                <a:effectLst/>
                <a:latin typeface="Arial" panose="020B0604020202020204" pitchFamily="34" charset="0"/>
                <a:ea typeface="Times New Roman" panose="02020603050405020304" pitchFamily="18" charset="0"/>
                <a:cs typeface="Arial" panose="020B0604020202020204" pitchFamily="34" charset="0"/>
              </a:rPr>
              <a:t>checed</a:t>
            </a:r>
            <a:r>
              <a:rPr lang="en-US" sz="3200" i="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r>
              <a:rPr lang="en-US" sz="3200" i="1" dirty="0" err="1">
                <a:solidFill>
                  <a:srgbClr val="1B1B1B"/>
                </a:solidFill>
                <a:effectLst/>
                <a:latin typeface="Arial" panose="020B0604020202020204" pitchFamily="34" charset="0"/>
                <a:ea typeface="Times New Roman" panose="02020603050405020304" pitchFamily="18" charset="0"/>
                <a:cs typeface="Arial" panose="020B0604020202020204" pitchFamily="34" charset="0"/>
              </a:rPr>
              <a:t>ces-sid</a:t>
            </a:r>
            <a:r>
              <a:rPr lang="en-US" sz="3200" i="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with “covenant” keeps it from being misunderstood as mere providence or love for all creatures; it applies primarily to God’s particular love for His chosen and covenanted people”</a:t>
            </a:r>
            <a:r>
              <a:rPr lang="en-US" sz="3200"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(Vines</a:t>
            </a:r>
            <a:r>
              <a:rPr lang="en-US" sz="32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0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 </a:t>
            </a:r>
            <a:endParaRPr lang="en-US" sz="30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US" sz="36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1. God does not abandon His people</a:t>
            </a:r>
            <a:r>
              <a:rPr lang="en-US" sz="36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even when they rebel against Him…</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32030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45627-F3DF-916A-D67C-B94B20730A89}"/>
              </a:ext>
            </a:extLst>
          </p:cNvPr>
          <p:cNvSpPr>
            <a:spLocks noGrp="1"/>
          </p:cNvSpPr>
          <p:nvPr>
            <p:ph idx="1"/>
          </p:nvPr>
        </p:nvSpPr>
        <p:spPr>
          <a:xfrm>
            <a:off x="283779" y="325822"/>
            <a:ext cx="8597462" cy="6211612"/>
          </a:xfrm>
        </p:spPr>
        <p:txBody>
          <a:bodyPr/>
          <a:lstStyle/>
          <a:p>
            <a:pPr marL="0" indent="0">
              <a:buNone/>
            </a:pPr>
            <a:r>
              <a:rPr lang="en-US" dirty="0"/>
              <a:t>But from there you will seek the LORD your God and you will find him, if you search after him with all your heart and with all your soul. When you are in tribulation, and all these things come upon you in the latter days, you will return to the LORD your God and obey his voice. For the LORD your God is a merciful God. He will not leave you or destroy you or forget the covenant with your fathers that he swore to them.  Deut. 4:29-31</a:t>
            </a:r>
          </a:p>
          <a:p>
            <a:pPr marL="0" marR="0" indent="0" fontAlgn="base">
              <a:spcBef>
                <a:spcPts val="0"/>
              </a:spcBef>
              <a:spcAft>
                <a:spcPts val="2100"/>
              </a:spcAft>
              <a:buNone/>
            </a:pPr>
            <a:endParaRPr lang="en-US" sz="1800" b="1" dirty="0">
              <a:solidFill>
                <a:srgbClr val="1B1B1B"/>
              </a:solidFill>
              <a:effectLst/>
              <a:latin typeface="Verdana" panose="020B0604030504040204" pitchFamily="34" charset="0"/>
              <a:ea typeface="Times New Roman" panose="02020603050405020304" pitchFamily="18" charset="0"/>
              <a:cs typeface="Times New Roman" panose="02020603050405020304" pitchFamily="18" charset="0"/>
            </a:endParaRPr>
          </a:p>
          <a:p>
            <a:pPr marL="0" marR="0" indent="0" fontAlgn="base">
              <a:spcBef>
                <a:spcPts val="0"/>
              </a:spcBef>
              <a:spcAft>
                <a:spcPts val="2100"/>
              </a:spcAft>
              <a:buNone/>
            </a:pPr>
            <a:r>
              <a:rPr lang="en-US" sz="3200" b="1" dirty="0">
                <a:solidFill>
                  <a:srgbClr val="1B1B1B"/>
                </a:solidFill>
                <a:effectLst/>
                <a:latin typeface="Arial" panose="020B0604020202020204" pitchFamily="34" charset="0"/>
                <a:ea typeface="Times New Roman" panose="02020603050405020304" pitchFamily="18" charset="0"/>
                <a:cs typeface="Arial" panose="020B0604020202020204" pitchFamily="34" charset="0"/>
              </a:rPr>
              <a:t>The mercy of God toward us is manifested in two profound ways:</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200" b="1"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1.  God provides comfort and help when we are distressed</a:t>
            </a:r>
            <a:r>
              <a:rPr lang="en-US" sz="32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40373897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45627-F3DF-916A-D67C-B94B20730A89}"/>
              </a:ext>
            </a:extLst>
          </p:cNvPr>
          <p:cNvSpPr>
            <a:spLocks noGrp="1"/>
          </p:cNvSpPr>
          <p:nvPr>
            <p:ph idx="1"/>
          </p:nvPr>
        </p:nvSpPr>
        <p:spPr>
          <a:xfrm>
            <a:off x="283779" y="325822"/>
            <a:ext cx="8597462" cy="6211612"/>
          </a:xfrm>
        </p:spPr>
        <p:txBody>
          <a:bodyPr/>
          <a:lstStyle/>
          <a:p>
            <a:pPr marL="0" marR="0" indent="0" fontAlgn="base">
              <a:spcBef>
                <a:spcPts val="0"/>
              </a:spcBef>
              <a:spcAft>
                <a:spcPts val="2100"/>
              </a:spcAft>
              <a:buNone/>
            </a:pPr>
            <a:r>
              <a:rPr lang="en-US" sz="36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God was merciful in creation (v. 6-9), </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He was merciful when he led Israel across the Red Sea and rescued them from their enemies (v. 10-20) </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He was merciful when He gave them the land of Canaan for a home and a heritage. (20-24) </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indent="0" fontAlgn="base">
              <a:spcBef>
                <a:spcPts val="0"/>
              </a:spcBef>
              <a:spcAft>
                <a:spcPts val="0"/>
              </a:spcAft>
              <a:buNone/>
            </a:pPr>
            <a:r>
              <a:rPr lang="en-US" sz="3600" dirty="0">
                <a:solidFill>
                  <a:srgbClr val="4472C4"/>
                </a:solidFill>
                <a:effectLst/>
                <a:latin typeface="Arial" panose="020B0604020202020204" pitchFamily="34" charset="0"/>
                <a:ea typeface="Times New Roman" panose="02020603050405020304" pitchFamily="18" charset="0"/>
                <a:cs typeface="Arial" panose="020B0604020202020204" pitchFamily="34" charset="0"/>
              </a:rPr>
              <a:t>He was merciful even in their daily provision of food (v. 25)</a:t>
            </a:r>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5886278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trips(down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strips(downLeft)">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1017</Words>
  <Application>Microsoft Office PowerPoint</Application>
  <PresentationFormat>On-screen Show (4:3)</PresentationFormat>
  <Paragraphs>83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Verdana</vt:lpstr>
      <vt:lpstr>3_Office Theme</vt:lpstr>
      <vt:lpstr>PowerPoint Presentation</vt:lpstr>
      <vt:lpstr> His Great Love That Offers Mercy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Robert McDonald</cp:lastModifiedBy>
  <cp:revision>17</cp:revision>
  <dcterms:created xsi:type="dcterms:W3CDTF">2008-03-16T18:22:36Z</dcterms:created>
  <dcterms:modified xsi:type="dcterms:W3CDTF">2022-10-17T18:53:02Z</dcterms:modified>
</cp:coreProperties>
</file>