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300" r:id="rId2"/>
    <p:sldId id="295" r:id="rId3"/>
    <p:sldId id="293" r:id="rId4"/>
    <p:sldId id="296" r:id="rId5"/>
    <p:sldId id="299" r:id="rId6"/>
    <p:sldId id="302" r:id="rId7"/>
    <p:sldId id="290" r:id="rId8"/>
    <p:sldId id="304" r:id="rId9"/>
    <p:sldId id="303" r:id="rId10"/>
    <p:sldId id="291" r:id="rId11"/>
    <p:sldId id="307" r:id="rId12"/>
    <p:sldId id="283" r:id="rId13"/>
    <p:sldId id="306" r:id="rId14"/>
    <p:sldId id="278" r:id="rId15"/>
    <p:sldId id="30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542C"/>
    <a:srgbClr val="007742"/>
    <a:srgbClr val="254021"/>
    <a:srgbClr val="31512A"/>
    <a:srgbClr val="FF8AD8"/>
    <a:srgbClr val="315F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420"/>
    <p:restoredTop sz="89729"/>
  </p:normalViewPr>
  <p:slideViewPr>
    <p:cSldViewPr snapToGrid="0" snapToObjects="1">
      <p:cViewPr varScale="1">
        <p:scale>
          <a:sx n="92" d="100"/>
          <a:sy n="92" d="100"/>
        </p:scale>
        <p:origin x="208" y="176"/>
      </p:cViewPr>
      <p:guideLst/>
    </p:cSldViewPr>
  </p:slideViewPr>
  <p:notesTextViewPr>
    <p:cViewPr>
      <p:scale>
        <a:sx n="1" d="1"/>
        <a:sy n="1" d="1"/>
      </p:scale>
      <p:origin x="0" y="-184"/>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F4948C45-0859-0448-96C3-D28121D79812}" type="datetimeFigureOut">
              <a:rPr lang="en-US" smtClean="0"/>
              <a:t>10/29/22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454B55-0CDD-254F-B31F-2AD79CA27993}" type="slidenum">
              <a:rPr lang="en-US" smtClean="0"/>
              <a:t>‹#›</a:t>
            </a:fld>
            <a:endParaRPr lang="en-US"/>
          </a:p>
        </p:txBody>
      </p:sp>
    </p:spTree>
    <p:extLst>
      <p:ext uri="{BB962C8B-B14F-4D97-AF65-F5344CB8AC3E}">
        <p14:creationId xmlns:p14="http://schemas.microsoft.com/office/powerpoint/2010/main" val="270684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F5D27E70-911F-BE48-86DC-EB5E39400A6B}" type="datetimeFigureOut">
              <a:rPr lang="en-US" smtClean="0"/>
              <a:t>10/29/22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57263A39-C63A-7246-8FD1-1B0EDC7011B8}" type="slidenum">
              <a:rPr lang="en-US" smtClean="0"/>
              <a:t>‹#›</a:t>
            </a:fld>
            <a:endParaRPr lang="en-US"/>
          </a:p>
        </p:txBody>
      </p:sp>
    </p:spTree>
    <p:extLst>
      <p:ext uri="{BB962C8B-B14F-4D97-AF65-F5344CB8AC3E}">
        <p14:creationId xmlns:p14="http://schemas.microsoft.com/office/powerpoint/2010/main" val="106198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Read the verse</a:t>
            </a:r>
          </a:p>
          <a:p>
            <a:pPr marL="171450" indent="-171450">
              <a:buFont typeface="Arial" charset="0"/>
              <a:buChar char="•"/>
            </a:pPr>
            <a:r>
              <a:rPr lang="en-US" dirty="0" smtClean="0"/>
              <a:t>God created the heavenly</a:t>
            </a:r>
            <a:r>
              <a:rPr lang="en-US" baseline="0" dirty="0" smtClean="0"/>
              <a:t> lights (sun, moon, and stars) to mark time </a:t>
            </a:r>
            <a:r>
              <a:rPr lang="mr-IN" baseline="0" dirty="0" smtClean="0"/>
              <a:t>–</a:t>
            </a:r>
            <a:r>
              <a:rPr lang="en-US" baseline="0" dirty="0" smtClean="0"/>
              <a:t> signs and seasons. </a:t>
            </a:r>
          </a:p>
          <a:p>
            <a:pPr marL="171450" indent="-171450">
              <a:buFont typeface="Arial" charset="0"/>
              <a:buChar char="•"/>
            </a:pPr>
            <a:r>
              <a:rPr lang="en-US" baseline="0" dirty="0" smtClean="0"/>
              <a:t>Cycles and rhythms of days, weeks, months and years was created by God for a purpose. </a:t>
            </a:r>
          </a:p>
          <a:p>
            <a:pPr marL="171450" indent="-171450">
              <a:buFont typeface="Arial" charset="0"/>
              <a:buChar char="•"/>
            </a:pPr>
            <a:r>
              <a:rPr lang="en-US" dirty="0" smtClean="0"/>
              <a:t>We experience that in our lives (holidays</a:t>
            </a:r>
            <a:r>
              <a:rPr lang="en-US" baseline="0" dirty="0" smtClean="0"/>
              <a:t> approaching), and God built it in to the Law of Moses.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Remember that the cornerstone</a:t>
            </a:r>
            <a:r>
              <a:rPr lang="en-US" baseline="0" dirty="0" smtClean="0"/>
              <a:t> of the Hebrew calendar was the Sabbath—the weekly rest and remembrance of what God had done for His people on every seventh day. </a:t>
            </a:r>
          </a:p>
          <a:p>
            <a:pPr marL="171450" indent="-171450">
              <a:buFont typeface="Arial" charset="0"/>
              <a:buChar char="•"/>
            </a:pPr>
            <a:r>
              <a:rPr lang="en-US" dirty="0" smtClean="0"/>
              <a:t>But</a:t>
            </a:r>
            <a:r>
              <a:rPr lang="mr-IN" dirty="0" smtClean="0"/>
              <a:t>…</a:t>
            </a:r>
            <a:r>
              <a:rPr lang="en-US" dirty="0" smtClean="0"/>
              <a:t> (next slide)</a:t>
            </a:r>
            <a:endParaRPr lang="en-US" dirty="0"/>
          </a:p>
        </p:txBody>
      </p:sp>
      <p:sp>
        <p:nvSpPr>
          <p:cNvPr id="4" name="Slide Number Placeholder 3"/>
          <p:cNvSpPr>
            <a:spLocks noGrp="1"/>
          </p:cNvSpPr>
          <p:nvPr>
            <p:ph type="sldNum" sz="quarter" idx="10"/>
          </p:nvPr>
        </p:nvSpPr>
        <p:spPr/>
        <p:txBody>
          <a:bodyPr/>
          <a:lstStyle/>
          <a:p>
            <a:fld id="{57263A39-C63A-7246-8FD1-1B0EDC7011B8}" type="slidenum">
              <a:rPr lang="en-US" smtClean="0"/>
              <a:t>1</a:t>
            </a:fld>
            <a:endParaRPr lang="en-US"/>
          </a:p>
        </p:txBody>
      </p:sp>
    </p:spTree>
    <p:extLst>
      <p:ext uri="{BB962C8B-B14F-4D97-AF65-F5344CB8AC3E}">
        <p14:creationId xmlns:p14="http://schemas.microsoft.com/office/powerpoint/2010/main" val="243316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Every</a:t>
            </a:r>
            <a:r>
              <a:rPr lang="en-US" baseline="0" dirty="0" smtClean="0"/>
              <a:t> year, the people rejoiced in the blessings of God who dwelled with them, anticipating more blessings to come, looking forward to a time when God would pour out the fullness of joy </a:t>
            </a:r>
          </a:p>
          <a:p>
            <a:pPr marL="171450" indent="-171450">
              <a:buFont typeface="Arial" charset="0"/>
              <a:buChar char="•"/>
            </a:pPr>
            <a:r>
              <a:rPr lang="en-US" b="1" baseline="0" dirty="0" smtClean="0"/>
              <a:t>John 1:14 </a:t>
            </a:r>
            <a:r>
              <a:rPr lang="mr-IN" baseline="0" dirty="0" smtClean="0"/>
              <a:t>–</a:t>
            </a:r>
            <a:r>
              <a:rPr lang="en-US" baseline="0" dirty="0" smtClean="0"/>
              <a:t> </a:t>
            </a:r>
            <a:r>
              <a:rPr lang="en-US" i="1" baseline="0" dirty="0" smtClean="0"/>
              <a:t>And the Word became flesh, and dwelt among us, and we saw His glory, glory as of the only begotten from the Father, full of grace and truth</a:t>
            </a:r>
            <a:r>
              <a:rPr lang="en-US" baseline="0" dirty="0" smtClean="0"/>
              <a:t>.</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57263A39-C63A-7246-8FD1-1B0EDC7011B8}" type="slidenum">
              <a:rPr lang="en-US" smtClean="0"/>
              <a:t>10</a:t>
            </a:fld>
            <a:endParaRPr lang="en-US"/>
          </a:p>
        </p:txBody>
      </p:sp>
    </p:spTree>
    <p:extLst>
      <p:ext uri="{BB962C8B-B14F-4D97-AF65-F5344CB8AC3E}">
        <p14:creationId xmlns:p14="http://schemas.microsoft.com/office/powerpoint/2010/main" val="8483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050" b="1" dirty="0" smtClean="0"/>
              <a:t>2 Corinthians 3:18 </a:t>
            </a:r>
            <a:r>
              <a:rPr lang="en-US" sz="1050" dirty="0" smtClean="0"/>
              <a:t>- </a:t>
            </a:r>
            <a:r>
              <a:rPr lang="en-US" sz="1050" i="1" dirty="0" smtClean="0"/>
              <a:t>But we all, with unveiled face, beholding as in a mirror the glory of the Lord, are being transformed into the same image from glory to glory, just as from the Lord, the Spirit</a:t>
            </a:r>
            <a:r>
              <a:rPr lang="en-US" sz="1050" dirty="0" smtClean="0"/>
              <a:t>.</a:t>
            </a:r>
          </a:p>
          <a:p>
            <a:pPr marL="171450" indent="-171450">
              <a:buFont typeface="Arial" charset="0"/>
              <a:buChar char="•"/>
            </a:pPr>
            <a:r>
              <a:rPr lang="en-US" sz="1050" b="1" dirty="0" smtClean="0"/>
              <a:t>4:6-7</a:t>
            </a:r>
            <a:r>
              <a:rPr lang="en-US" sz="1050" baseline="0" dirty="0" smtClean="0"/>
              <a:t> - </a:t>
            </a:r>
            <a:r>
              <a:rPr lang="en-US" sz="1050" i="1" baseline="0" dirty="0" smtClean="0"/>
              <a:t>For God, who said, “Light shall shine out of darkness,” is the One who has shone in our hearts to give the Light of the knowledge of the glory of God in the face of Christ.7 But we have this treasure in earthen vessels, so that the surpassing greatness of the power will be of God and not from ourselves</a:t>
            </a:r>
            <a:r>
              <a:rPr lang="en-US" sz="1050" baseline="0" dirty="0" smtClean="0"/>
              <a:t>.</a:t>
            </a:r>
          </a:p>
          <a:p>
            <a:pPr marL="171450" indent="-171450">
              <a:buFont typeface="Arial" charset="0"/>
              <a:buChar char="•"/>
            </a:pPr>
            <a:r>
              <a:rPr lang="en-US" sz="1050" b="1" dirty="0" smtClean="0"/>
              <a:t>4:16-18</a:t>
            </a:r>
            <a:r>
              <a:rPr lang="en-US" sz="1050" dirty="0" smtClean="0"/>
              <a:t> - </a:t>
            </a:r>
            <a:r>
              <a:rPr lang="en-US" sz="1050" i="1" dirty="0" smtClean="0"/>
              <a:t>Therefore we do not lose heart, but though our outer man is decaying, yet our inner man is being renewed day by day. 17 For momentary, light affliction is producing for us an eternal weight of glory far beyond all comparison, 18 while we look not at the things which are seen, but at the things which are not seen; for the things which are seen are temporal, but the things which are not seen are eternal</a:t>
            </a:r>
            <a:r>
              <a:rPr lang="en-US" sz="1050" dirty="0" smtClean="0"/>
              <a:t>.</a:t>
            </a:r>
          </a:p>
          <a:p>
            <a:pPr marL="171450" indent="-171450">
              <a:buFont typeface="Arial" charset="0"/>
              <a:buChar char="•"/>
            </a:pPr>
            <a:r>
              <a:rPr lang="en-US" sz="1050" b="1" dirty="0" smtClean="0"/>
              <a:t>5:1-5</a:t>
            </a:r>
            <a:r>
              <a:rPr lang="en-US" sz="1050" baseline="0" dirty="0" smtClean="0"/>
              <a:t> - </a:t>
            </a:r>
            <a:r>
              <a:rPr lang="en-US" sz="1050" i="1" baseline="0" dirty="0" smtClean="0"/>
              <a:t>For we know that if the earthly tent which is our house is torn down, we have a building from God, a house not made with hands, eternal in the heavens. 2 For indeed in this house we groan, longing to be clothed with our dwelling from heaven, 3 inasmuch as we, having put it on, will not be found naked. 4 For indeed while we are in this tent, we groan, being burdened, because we do not want to be unclothed but to be clothed, so that what is mortal will be swallowed up by life. 5 Now He who prepared us for this very purpose is God, who gave to us the Spirit as a pledge</a:t>
            </a:r>
            <a:r>
              <a:rPr lang="en-US" sz="1050" baseline="0" dirty="0" smtClean="0"/>
              <a:t>.</a:t>
            </a:r>
            <a:endParaRPr lang="en-US" sz="1050" dirty="0"/>
          </a:p>
        </p:txBody>
      </p:sp>
      <p:sp>
        <p:nvSpPr>
          <p:cNvPr id="4" name="Slide Number Placeholder 3"/>
          <p:cNvSpPr>
            <a:spLocks noGrp="1"/>
          </p:cNvSpPr>
          <p:nvPr>
            <p:ph type="sldNum" sz="quarter" idx="10"/>
          </p:nvPr>
        </p:nvSpPr>
        <p:spPr/>
        <p:txBody>
          <a:bodyPr/>
          <a:lstStyle/>
          <a:p>
            <a:fld id="{57263A39-C63A-7246-8FD1-1B0EDC7011B8}" type="slidenum">
              <a:rPr lang="en-US" smtClean="0"/>
              <a:t>11</a:t>
            </a:fld>
            <a:endParaRPr lang="en-US"/>
          </a:p>
        </p:txBody>
      </p:sp>
    </p:spTree>
    <p:extLst>
      <p:ext uri="{BB962C8B-B14F-4D97-AF65-F5344CB8AC3E}">
        <p14:creationId xmlns:p14="http://schemas.microsoft.com/office/powerpoint/2010/main" val="1007244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63A39-C63A-7246-8FD1-1B0EDC7011B8}" type="slidenum">
              <a:rPr lang="en-US" smtClean="0"/>
              <a:t>12</a:t>
            </a:fld>
            <a:endParaRPr lang="en-US"/>
          </a:p>
        </p:txBody>
      </p:sp>
    </p:spTree>
    <p:extLst>
      <p:ext uri="{BB962C8B-B14F-4D97-AF65-F5344CB8AC3E}">
        <p14:creationId xmlns:p14="http://schemas.microsoft.com/office/powerpoint/2010/main" val="2045212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63A39-C63A-7246-8FD1-1B0EDC7011B8}" type="slidenum">
              <a:rPr lang="en-US" smtClean="0"/>
              <a:t>13</a:t>
            </a:fld>
            <a:endParaRPr lang="en-US"/>
          </a:p>
        </p:txBody>
      </p:sp>
    </p:spTree>
    <p:extLst>
      <p:ext uri="{BB962C8B-B14F-4D97-AF65-F5344CB8AC3E}">
        <p14:creationId xmlns:p14="http://schemas.microsoft.com/office/powerpoint/2010/main" val="126041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63A39-C63A-7246-8FD1-1B0EDC7011B8}" type="slidenum">
              <a:rPr lang="en-US" smtClean="0"/>
              <a:t>14</a:t>
            </a:fld>
            <a:endParaRPr lang="en-US"/>
          </a:p>
        </p:txBody>
      </p:sp>
    </p:spTree>
    <p:extLst>
      <p:ext uri="{BB962C8B-B14F-4D97-AF65-F5344CB8AC3E}">
        <p14:creationId xmlns:p14="http://schemas.microsoft.com/office/powerpoint/2010/main" val="932881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63A39-C63A-7246-8FD1-1B0EDC7011B8}" type="slidenum">
              <a:rPr lang="en-US" smtClean="0"/>
              <a:t>15</a:t>
            </a:fld>
            <a:endParaRPr lang="en-US"/>
          </a:p>
        </p:txBody>
      </p:sp>
    </p:spTree>
    <p:extLst>
      <p:ext uri="{BB962C8B-B14F-4D97-AF65-F5344CB8AC3E}">
        <p14:creationId xmlns:p14="http://schemas.microsoft.com/office/powerpoint/2010/main" val="208446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100" baseline="0" dirty="0" smtClean="0"/>
              <a:t>God made a calendar that starts in the Spring (when they came out of Egypt), with Passover kicking off three consecutive feasts </a:t>
            </a:r>
            <a:r>
              <a:rPr lang="mr-IN" sz="1100" baseline="0" dirty="0" smtClean="0"/>
              <a:t>–</a:t>
            </a:r>
            <a:r>
              <a:rPr lang="en-US" sz="1100" baseline="0" dirty="0" smtClean="0"/>
              <a:t> Unleavened Bread for seven days and </a:t>
            </a:r>
            <a:r>
              <a:rPr lang="en-US" sz="1100" baseline="0" dirty="0" err="1" smtClean="0"/>
              <a:t>Firstfruits</a:t>
            </a:r>
            <a:r>
              <a:rPr lang="en-US" sz="1100" baseline="0" dirty="0" smtClean="0"/>
              <a:t> on the first day of the week after the Feast of Unleavened Bread begins. </a:t>
            </a:r>
          </a:p>
          <a:p>
            <a:pPr marL="171450" lvl="0" indent="-171450">
              <a:buFont typeface="Arial" charset="0"/>
              <a:buChar char="•"/>
            </a:pPr>
            <a:r>
              <a:rPr lang="en-US" sz="1100" baseline="0" dirty="0" smtClean="0"/>
              <a:t>In early Summer, there is Pentecost (fifty days after Passover) also known as the Feast of Weeks (7 weeks after Passover) </a:t>
            </a:r>
          </a:p>
          <a:p>
            <a:pPr marL="171450" lvl="0" indent="-171450">
              <a:buFont typeface="Arial" charset="0"/>
              <a:buChar char="•"/>
            </a:pPr>
            <a:r>
              <a:rPr lang="en-US" sz="1100" baseline="0" dirty="0" smtClean="0"/>
              <a:t>Then in the Fall, in the seventh month of the year, there were three final appointed days—the Day of Trumpets, leading up to the Day of Atonement, and then the Feast of Tabernacles as the final Holy Day on the calendar. </a:t>
            </a:r>
          </a:p>
          <a:p>
            <a:pPr marL="171450" lvl="0" indent="-171450">
              <a:buFont typeface="Arial" charset="0"/>
              <a:buChar char="•"/>
            </a:pPr>
            <a:r>
              <a:rPr lang="en-US" sz="1100" baseline="0" dirty="0" smtClean="0"/>
              <a:t>There are a couple general lessons we would take from this:</a:t>
            </a:r>
          </a:p>
          <a:p>
            <a:pPr marL="171450" lvl="0" indent="-171450">
              <a:buFont typeface="Arial" charset="0"/>
              <a:buChar char="•"/>
            </a:pPr>
            <a:r>
              <a:rPr lang="en-US" sz="1100" baseline="0" dirty="0" smtClean="0"/>
              <a:t>One is that God always wanted His people to stop on a regular basis to reflect and to worship—even to gather with others in order to do that. </a:t>
            </a:r>
          </a:p>
          <a:p>
            <a:pPr marL="171450" lvl="0" indent="-171450">
              <a:buFont typeface="Arial" charset="0"/>
              <a:buChar char="•"/>
            </a:pPr>
            <a:r>
              <a:rPr lang="en-US" sz="1100" baseline="0" dirty="0" smtClean="0"/>
              <a:t>The other, though, is that these rhythms of the year point to a bigger timeline, a larger story that God wanted His people to be telling themselves repeatedly. A story that would remind them of what He had done for them, and remind them who they were. </a:t>
            </a:r>
          </a:p>
          <a:p>
            <a:pPr marL="171450" lvl="0" indent="-171450">
              <a:buFont typeface="Arial" charset="0"/>
              <a:buChar char="•"/>
            </a:pPr>
            <a:r>
              <a:rPr lang="en-US" sz="1100" baseline="0" dirty="0" smtClean="0"/>
              <a:t>Let’s look at the last feast how it fits into the story of God’s salvation. </a:t>
            </a:r>
          </a:p>
          <a:p>
            <a:pPr marL="171450" lvl="0" indent="-171450">
              <a:buFont typeface="Arial" charset="0"/>
              <a:buChar char="•"/>
            </a:pPr>
            <a:r>
              <a:rPr lang="en-US" sz="1100" baseline="0" dirty="0" smtClean="0"/>
              <a:t>As Alex said earlier, we are directing our thoughts this morning to the taking of the Lord’s Supper. So after we look at this particular feast, we’ll sing a song then prepare our minds for communion by looking at how all these appointed days tell the story we tell ourselves in the taking of the Lord’s Supper. </a:t>
            </a:r>
          </a:p>
          <a:p>
            <a:pPr marL="628650" lvl="1"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57263A39-C63A-7246-8FD1-1B0EDC7011B8}" type="slidenum">
              <a:rPr lang="en-US" smtClean="0"/>
              <a:t>2</a:t>
            </a:fld>
            <a:endParaRPr lang="en-US"/>
          </a:p>
        </p:txBody>
      </p:sp>
    </p:spTree>
    <p:extLst>
      <p:ext uri="{BB962C8B-B14F-4D97-AF65-F5344CB8AC3E}">
        <p14:creationId xmlns:p14="http://schemas.microsoft.com/office/powerpoint/2010/main" val="1705818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Like</a:t>
            </a:r>
            <a:r>
              <a:rPr lang="en-US" baseline="0" dirty="0" smtClean="0"/>
              <a:t> some of the other feasts, this one is referred to in a few different ways. </a:t>
            </a:r>
          </a:p>
          <a:p>
            <a:pPr marL="171450" indent="-171450">
              <a:buFont typeface="Arial" charset="0"/>
              <a:buChar char="•"/>
            </a:pPr>
            <a:r>
              <a:rPr lang="en-US" baseline="0" dirty="0" smtClean="0"/>
              <a:t>It is called the feast of tabernacles, a word that really just means tent. And this is not a reference to the Tabernacle—the holy tent where God dwelled--but a reference to tents. </a:t>
            </a:r>
          </a:p>
          <a:p>
            <a:pPr marL="171450" indent="-171450">
              <a:buFont typeface="Arial" charset="0"/>
              <a:buChar char="•"/>
            </a:pPr>
            <a:r>
              <a:rPr lang="en-US" baseline="0" dirty="0" smtClean="0"/>
              <a:t>That’s why it’s also translated in some versions as the Feast of Booths. The Booths are the tents, or temporary shelters. </a:t>
            </a:r>
            <a:endParaRPr lang="en-US" dirty="0"/>
          </a:p>
        </p:txBody>
      </p:sp>
      <p:sp>
        <p:nvSpPr>
          <p:cNvPr id="4" name="Slide Number Placeholder 3"/>
          <p:cNvSpPr>
            <a:spLocks noGrp="1"/>
          </p:cNvSpPr>
          <p:nvPr>
            <p:ph type="sldNum" sz="quarter" idx="10"/>
          </p:nvPr>
        </p:nvSpPr>
        <p:spPr/>
        <p:txBody>
          <a:bodyPr/>
          <a:lstStyle/>
          <a:p>
            <a:fld id="{57263A39-C63A-7246-8FD1-1B0EDC7011B8}" type="slidenum">
              <a:rPr lang="en-US" smtClean="0"/>
              <a:t>3</a:t>
            </a:fld>
            <a:endParaRPr lang="en-US"/>
          </a:p>
        </p:txBody>
      </p:sp>
    </p:spTree>
    <p:extLst>
      <p:ext uri="{BB962C8B-B14F-4D97-AF65-F5344CB8AC3E}">
        <p14:creationId xmlns:p14="http://schemas.microsoft.com/office/powerpoint/2010/main" val="77779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But the very first reference</a:t>
            </a:r>
            <a:r>
              <a:rPr lang="en-US" baseline="0" dirty="0" smtClean="0"/>
              <a:t> to this feast in the Torah calls it the Feast of Ingathering.</a:t>
            </a:r>
            <a:endParaRPr lang="en-US" dirty="0" smtClean="0"/>
          </a:p>
          <a:p>
            <a:pPr marL="171450" indent="-171450">
              <a:buFont typeface="Arial" charset="0"/>
              <a:buChar char="•"/>
            </a:pPr>
            <a:r>
              <a:rPr lang="en-US" b="1" dirty="0" smtClean="0"/>
              <a:t>Exodus </a:t>
            </a:r>
            <a:r>
              <a:rPr lang="en-US" b="1" dirty="0" smtClean="0"/>
              <a:t>34:22 </a:t>
            </a:r>
            <a:r>
              <a:rPr lang="en-US" dirty="0" smtClean="0"/>
              <a:t>- </a:t>
            </a:r>
            <a:r>
              <a:rPr lang="en-US" i="1" dirty="0" smtClean="0"/>
              <a:t>You shall celebrate the Feast of Weeks, that is, the first fruits of the wheat harvest, and the Feast of Ingathering at the turn of the year</a:t>
            </a:r>
            <a:r>
              <a:rPr lang="en-US" dirty="0" smtClean="0"/>
              <a:t>.</a:t>
            </a:r>
          </a:p>
          <a:p>
            <a:pPr marL="171450" indent="-171450">
              <a:buFont typeface="Arial" charset="0"/>
              <a:buChar char="•"/>
            </a:pPr>
            <a:r>
              <a:rPr lang="en-US" dirty="0" smtClean="0"/>
              <a:t>It’s called</a:t>
            </a:r>
            <a:r>
              <a:rPr lang="en-US" baseline="0" dirty="0" smtClean="0"/>
              <a:t> this because it marked the end (turn) of the agricultural year, and the culmination of the harvest.</a:t>
            </a:r>
          </a:p>
          <a:p>
            <a:pPr marL="171450" indent="-171450">
              <a:buFont typeface="Arial" charset="0"/>
              <a:buChar char="•"/>
            </a:pPr>
            <a:r>
              <a:rPr lang="en-US" baseline="0" dirty="0" smtClean="0"/>
              <a:t>Remember that these feasts were tied to the agricultural cycle in Israel, something this ancient society would have been dependent on and always aware of. </a:t>
            </a:r>
            <a:endParaRPr lang="en-US" dirty="0" smtClean="0"/>
          </a:p>
        </p:txBody>
      </p:sp>
      <p:sp>
        <p:nvSpPr>
          <p:cNvPr id="4" name="Slide Number Placeholder 3"/>
          <p:cNvSpPr>
            <a:spLocks noGrp="1"/>
          </p:cNvSpPr>
          <p:nvPr>
            <p:ph type="sldNum" sz="quarter" idx="10"/>
          </p:nvPr>
        </p:nvSpPr>
        <p:spPr/>
        <p:txBody>
          <a:bodyPr/>
          <a:lstStyle/>
          <a:p>
            <a:fld id="{57263A39-C63A-7246-8FD1-1B0EDC7011B8}" type="slidenum">
              <a:rPr lang="en-US" smtClean="0"/>
              <a:t>4</a:t>
            </a:fld>
            <a:endParaRPr lang="en-US"/>
          </a:p>
        </p:txBody>
      </p:sp>
    </p:spTree>
    <p:extLst>
      <p:ext uri="{BB962C8B-B14F-4D97-AF65-F5344CB8AC3E}">
        <p14:creationId xmlns:p14="http://schemas.microsoft.com/office/powerpoint/2010/main" val="1091238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050" b="0" dirty="0" smtClean="0"/>
              <a:t>After the harvest</a:t>
            </a:r>
            <a:r>
              <a:rPr lang="en-US" sz="1050" b="0" baseline="0" dirty="0" smtClean="0"/>
              <a:t>s of grain earlier in the year, the Fall is when the harvest of the vine comes in—the olives and grapes—which are abundant and hugely important in Israel. </a:t>
            </a:r>
          </a:p>
          <a:p>
            <a:pPr marL="171450" indent="-171450">
              <a:buFont typeface="Arial" charset="0"/>
              <a:buChar char="•"/>
            </a:pPr>
            <a:r>
              <a:rPr lang="en-US" sz="1050" b="0" baseline="0" dirty="0" smtClean="0"/>
              <a:t>Also, the grain takes time to process (thresh) before it is gathered into the barns. So the 7</a:t>
            </a:r>
            <a:r>
              <a:rPr lang="en-US" sz="1050" b="0" baseline="30000" dirty="0" smtClean="0"/>
              <a:t>th</a:t>
            </a:r>
            <a:r>
              <a:rPr lang="en-US" sz="1050" b="0" baseline="0" dirty="0" smtClean="0"/>
              <a:t> month is when the final crops are harvested AND the grain is finally brought in. </a:t>
            </a:r>
            <a:endParaRPr lang="en-US" sz="1050" b="0" dirty="0" smtClean="0"/>
          </a:p>
          <a:p>
            <a:pPr marL="171450" indent="-171450">
              <a:buFont typeface="Arial" charset="0"/>
              <a:buChar char="•"/>
            </a:pPr>
            <a:r>
              <a:rPr lang="en-US" sz="1050" b="1" dirty="0" smtClean="0"/>
              <a:t>Deuteronomy 13:13-15 </a:t>
            </a:r>
            <a:r>
              <a:rPr lang="en-US" sz="1050" dirty="0" smtClean="0"/>
              <a:t>- “</a:t>
            </a:r>
            <a:r>
              <a:rPr lang="en-US" sz="1050" i="1" dirty="0" smtClean="0"/>
              <a:t>You shall celebrate the Feast of Booths seven days after you have gathered in from your threshing floor and your wine vat; 14 and you shall rejoice in your feast, you and your son and your daughter and your male and female servants and the Levite and the stranger and the orphan and the widow who are in your towns. 15 Seven days you shall celebrate a feast to the Lord your God in the place which the Lord chooses, because the Lord your God will bless you in all your produce and in all the work of your hands, so that you will be altogether joyful</a:t>
            </a:r>
            <a:r>
              <a:rPr lang="en-US" sz="1050" dirty="0" smtClean="0"/>
              <a:t>.</a:t>
            </a:r>
          </a:p>
          <a:p>
            <a:pPr marL="171450" indent="-171450">
              <a:buFont typeface="Arial" charset="0"/>
              <a:buChar char="•"/>
            </a:pPr>
            <a:r>
              <a:rPr lang="en-US" sz="1050" dirty="0" smtClean="0"/>
              <a:t>Notice the language of celebration</a:t>
            </a:r>
            <a:r>
              <a:rPr lang="en-US" sz="1050" baseline="0" dirty="0" smtClean="0"/>
              <a:t>/joy. What joy it would be to bring it all in another year.</a:t>
            </a:r>
          </a:p>
          <a:p>
            <a:pPr marL="171450" indent="-171450">
              <a:buFont typeface="Arial" charset="0"/>
              <a:buChar char="•"/>
            </a:pPr>
            <a:r>
              <a:rPr lang="en-US" sz="1050" dirty="0" smtClean="0"/>
              <a:t>But the other thing going on at</a:t>
            </a:r>
            <a:r>
              <a:rPr lang="en-US" sz="1050" baseline="0" dirty="0" smtClean="0"/>
              <a:t> this “turn” of the year is that the seeds are in the ground and the people are waiting for the yearly rains. It basically never rains before the Feast of Ingathering, but the rain would come in the winter to restart the cycle of growth. So at this feast the people would be praying for and anticipating the rains to bring new life. </a:t>
            </a:r>
            <a:endParaRPr lang="en-US" sz="1050" dirty="0" smtClean="0"/>
          </a:p>
          <a:p>
            <a:pPr marL="171450" indent="-171450">
              <a:buFont typeface="Arial" charset="0"/>
              <a:buChar char="•"/>
            </a:pPr>
            <a:r>
              <a:rPr lang="en-US" sz="1050" b="1" dirty="0" smtClean="0"/>
              <a:t>Deuteronomy 11:14-16 </a:t>
            </a:r>
            <a:r>
              <a:rPr lang="en-US" sz="1050" dirty="0" smtClean="0"/>
              <a:t>-  </a:t>
            </a:r>
            <a:r>
              <a:rPr lang="en-US" sz="1050" i="1" dirty="0" smtClean="0"/>
              <a:t>that </a:t>
            </a:r>
            <a:r>
              <a:rPr lang="en-US" sz="1050" i="1" dirty="0" smtClean="0"/>
              <a:t>He will give the rain for your land in its season, the early and late rain, that you may gather in your grain and your new wine and your oil. 15 He will give grass in your fields for your cattle, and you will eat and be satisfied. 16 Beware that your hearts are not deceived, and that you do not turn away and serve other gods and worship them</a:t>
            </a:r>
            <a:r>
              <a:rPr lang="en-US" sz="1050" dirty="0" smtClean="0"/>
              <a:t>.</a:t>
            </a:r>
            <a:endParaRPr lang="en-US" sz="1050" dirty="0"/>
          </a:p>
        </p:txBody>
      </p:sp>
      <p:sp>
        <p:nvSpPr>
          <p:cNvPr id="4" name="Slide Number Placeholder 3"/>
          <p:cNvSpPr>
            <a:spLocks noGrp="1"/>
          </p:cNvSpPr>
          <p:nvPr>
            <p:ph type="sldNum" sz="quarter" idx="10"/>
          </p:nvPr>
        </p:nvSpPr>
        <p:spPr/>
        <p:txBody>
          <a:bodyPr/>
          <a:lstStyle/>
          <a:p>
            <a:fld id="{57263A39-C63A-7246-8FD1-1B0EDC7011B8}" type="slidenum">
              <a:rPr lang="en-US" smtClean="0"/>
              <a:t>5</a:t>
            </a:fld>
            <a:endParaRPr lang="en-US"/>
          </a:p>
        </p:txBody>
      </p:sp>
    </p:spTree>
    <p:extLst>
      <p:ext uri="{BB962C8B-B14F-4D97-AF65-F5344CB8AC3E}">
        <p14:creationId xmlns:p14="http://schemas.microsoft.com/office/powerpoint/2010/main" val="77415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050" b="1" dirty="0" smtClean="0"/>
              <a:t>Leviticus </a:t>
            </a:r>
            <a:r>
              <a:rPr lang="en-US" sz="1050" b="1" dirty="0" smtClean="0"/>
              <a:t>23:34-43</a:t>
            </a:r>
            <a:r>
              <a:rPr lang="en-US" sz="1050" b="1" baseline="0" dirty="0" smtClean="0"/>
              <a:t> </a:t>
            </a:r>
            <a:r>
              <a:rPr lang="en-US" sz="1050" baseline="0" dirty="0" smtClean="0"/>
              <a:t>- </a:t>
            </a:r>
            <a:r>
              <a:rPr lang="en-US" sz="1050" i="1" baseline="0" dirty="0" smtClean="0"/>
              <a:t>“</a:t>
            </a:r>
            <a:r>
              <a:rPr lang="en-US" sz="1050" i="1" baseline="0" dirty="0" smtClean="0"/>
              <a:t>Speak to the sons of Israel, saying, ‘On the fifteenth of this seventh month is the Feast of Booths for seven days to the Lord. 35 On the first day is a holy convocation; you shall do no laborious work of any kind. 36 For seven days you shall present an offering by fire to the Lord. On the eighth day you shall have a holy convocation and present an offering by fire to the Lord; it is an assembly. You shall do no laborious </a:t>
            </a:r>
            <a:r>
              <a:rPr lang="en-US" sz="1050" i="1" baseline="0" dirty="0" smtClean="0"/>
              <a:t>work. </a:t>
            </a:r>
            <a:r>
              <a:rPr lang="mr-IN" sz="1050" i="1" baseline="0" dirty="0" smtClean="0"/>
              <a:t>…</a:t>
            </a:r>
            <a:r>
              <a:rPr lang="en-US" sz="1050" i="1" baseline="0" dirty="0" smtClean="0"/>
              <a:t> 39 </a:t>
            </a:r>
            <a:r>
              <a:rPr lang="en-US" sz="1050" i="1" baseline="0" dirty="0" smtClean="0"/>
              <a:t>‘On exactly the fifteenth day of the seventh month, when you have gathered in the crops of the land, you shall celebrate the feast of the Lord for seven days, with a rest on the first day and a rest on the eighth day. 40 Now on the first day you shall take for yourselves the foliage of beautiful trees, palm branches and boughs of leafy trees and willows of the brook, and you shall rejoice before the Lord your God for seven days. 41 You shall thus celebrate it as a feast to the Lord for seven days in the year. It shall be a perpetual statute throughout your generations; you shall celebrate it in the seventh month. 42 You shall live in booths for seven days; all the native-born in Israel shall live in booths, 43 so that your generations may know that I had the sons of Israel live in booths when I brought them out from the land of Egypt. I am the Lord your God</a:t>
            </a:r>
            <a:r>
              <a:rPr lang="en-US" sz="1050" baseline="0" dirty="0" smtClean="0"/>
              <a:t>.’”</a:t>
            </a:r>
          </a:p>
          <a:p>
            <a:pPr marL="171450" indent="-171450">
              <a:buFont typeface="Arial" charset="0"/>
              <a:buChar char="•"/>
            </a:pPr>
            <a:r>
              <a:rPr lang="en-US" sz="1050" baseline="0" dirty="0" smtClean="0"/>
              <a:t>Sabbath/assembly on Day 1, seven days of offerings, </a:t>
            </a:r>
            <a:r>
              <a:rPr lang="en-US" sz="1050" baseline="0" dirty="0" err="1" smtClean="0"/>
              <a:t>sabbath</a:t>
            </a:r>
            <a:r>
              <a:rPr lang="en-US" sz="1050" baseline="0" dirty="0" smtClean="0"/>
              <a:t>/assembly on Day 8. </a:t>
            </a:r>
          </a:p>
          <a:p>
            <a:pPr marL="171450" indent="-171450">
              <a:buFont typeface="Arial" charset="0"/>
              <a:buChar char="•"/>
            </a:pPr>
            <a:r>
              <a:rPr lang="en-US" sz="1050" baseline="0" dirty="0" smtClean="0"/>
              <a:t>They were to take foliage, make temporary shelters to live in for the duration of the feast. The branches were also used to celebrate (think pom-poms). All in memorial of their days in the wilderness, when the people lived in tents as they traveled toward the Promised Land. </a:t>
            </a:r>
          </a:p>
          <a:p>
            <a:pPr marL="171450" indent="-171450">
              <a:buFont typeface="Arial" charset="0"/>
              <a:buChar char="•"/>
            </a:pPr>
            <a:r>
              <a:rPr lang="en-US" sz="1050" baseline="0" dirty="0" smtClean="0"/>
              <a:t>A bit of an irony, but there joy for two things: God was with them, (still is). (progression from Yom Kippur)</a:t>
            </a:r>
          </a:p>
          <a:p>
            <a:pPr marL="171450" indent="-171450">
              <a:buFont typeface="Arial" charset="0"/>
              <a:buChar char="•"/>
            </a:pPr>
            <a:r>
              <a:rPr lang="en-US" sz="1050" dirty="0" smtClean="0"/>
              <a:t>And God was providing for everything they needed (and still is </a:t>
            </a:r>
            <a:r>
              <a:rPr lang="mr-IN" sz="1050" dirty="0" smtClean="0"/>
              <a:t>–</a:t>
            </a:r>
            <a:r>
              <a:rPr lang="en-US" sz="1050" dirty="0" smtClean="0"/>
              <a:t> see the harvest) </a:t>
            </a:r>
            <a:endParaRPr lang="en-US" sz="1050" dirty="0"/>
          </a:p>
        </p:txBody>
      </p:sp>
      <p:sp>
        <p:nvSpPr>
          <p:cNvPr id="4" name="Slide Number Placeholder 3"/>
          <p:cNvSpPr>
            <a:spLocks noGrp="1"/>
          </p:cNvSpPr>
          <p:nvPr>
            <p:ph type="sldNum" sz="quarter" idx="10"/>
          </p:nvPr>
        </p:nvSpPr>
        <p:spPr/>
        <p:txBody>
          <a:bodyPr/>
          <a:lstStyle/>
          <a:p>
            <a:fld id="{57263A39-C63A-7246-8FD1-1B0EDC7011B8}" type="slidenum">
              <a:rPr lang="en-US" smtClean="0"/>
              <a:t>6</a:t>
            </a:fld>
            <a:endParaRPr lang="en-US"/>
          </a:p>
        </p:txBody>
      </p:sp>
    </p:spTree>
    <p:extLst>
      <p:ext uri="{BB962C8B-B14F-4D97-AF65-F5344CB8AC3E}">
        <p14:creationId xmlns:p14="http://schemas.microsoft.com/office/powerpoint/2010/main" val="1259420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What</a:t>
            </a:r>
            <a:r>
              <a:rPr lang="en-US" baseline="0" dirty="0" smtClean="0"/>
              <a:t> were demonstrations of God’s presence and provision in the wilderness?</a:t>
            </a:r>
          </a:p>
          <a:p>
            <a:pPr marL="171450" indent="-171450">
              <a:buFont typeface="Arial" charset="0"/>
              <a:buChar char="•"/>
            </a:pPr>
            <a:r>
              <a:rPr lang="en-US" b="1" baseline="0" dirty="0" smtClean="0"/>
              <a:t>Presence</a:t>
            </a:r>
            <a:r>
              <a:rPr lang="en-US" baseline="0" dirty="0" smtClean="0"/>
              <a:t> </a:t>
            </a:r>
            <a:r>
              <a:rPr lang="mr-IN" baseline="0" dirty="0" smtClean="0"/>
              <a:t>–</a:t>
            </a:r>
            <a:r>
              <a:rPr lang="en-US" baseline="0" dirty="0" smtClean="0"/>
              <a:t> the pillar of fire/cloud that rested on the tabernacle, moved with them. </a:t>
            </a:r>
          </a:p>
          <a:p>
            <a:pPr marL="171450" indent="-171450">
              <a:buFont typeface="Arial" charset="0"/>
              <a:buChar char="•"/>
            </a:pPr>
            <a:r>
              <a:rPr lang="en-US" b="1" baseline="0" dirty="0" smtClean="0"/>
              <a:t>Provision</a:t>
            </a:r>
            <a:r>
              <a:rPr lang="en-US" baseline="0" dirty="0" smtClean="0"/>
              <a:t> </a:t>
            </a:r>
            <a:r>
              <a:rPr lang="mr-IN" baseline="0" dirty="0" smtClean="0"/>
              <a:t>–</a:t>
            </a:r>
            <a:r>
              <a:rPr lang="en-US" baseline="0" dirty="0" smtClean="0"/>
              <a:t> the nourishment God gave them in barren wasteland, namely water (which is life) flowing from the rock. </a:t>
            </a:r>
          </a:p>
          <a:p>
            <a:pPr marL="171450" indent="-171450">
              <a:buFont typeface="Arial" charset="0"/>
              <a:buChar char="•"/>
            </a:pPr>
            <a:r>
              <a:rPr lang="en-US" baseline="0" dirty="0" smtClean="0"/>
              <a:t>These images came to have a strong association with this Feast, which became the most joyful of all the feast days celebrated by the people of Israel. </a:t>
            </a:r>
          </a:p>
          <a:p>
            <a:pPr marL="171450" indent="-171450">
              <a:buFont typeface="Arial" charset="0"/>
              <a:buChar char="•"/>
            </a:pPr>
            <a:r>
              <a:rPr lang="en-US" dirty="0" smtClean="0"/>
              <a:t>Over time, Jewish history tells us that two traditions developed</a:t>
            </a:r>
            <a:r>
              <a:rPr lang="en-US" baseline="0" dirty="0" smtClean="0"/>
              <a:t> in the celebration of the Feast of Tabernacles.</a:t>
            </a:r>
            <a:endParaRPr lang="en-US" dirty="0" smtClean="0"/>
          </a:p>
          <a:p>
            <a:pPr marL="171450" indent="-171450">
              <a:buFont typeface="Arial" charset="0"/>
              <a:buChar char="•"/>
            </a:pPr>
            <a:r>
              <a:rPr lang="en-US" dirty="0" smtClean="0"/>
              <a:t>One was the ceremony of lights</a:t>
            </a:r>
            <a:r>
              <a:rPr lang="en-US" baseline="0" dirty="0" smtClean="0"/>
              <a:t> </a:t>
            </a:r>
            <a:r>
              <a:rPr lang="mr-IN" baseline="0" dirty="0" smtClean="0"/>
              <a:t>–</a:t>
            </a:r>
            <a:r>
              <a:rPr lang="en-US" baseline="0" dirty="0" smtClean="0"/>
              <a:t> the lighting of huge torch candelabras on big pillars, which would light up the entire city of Jerusalem. It recalled that fire in the wilderness, and the presence of God, guiding/protecting His people. </a:t>
            </a:r>
          </a:p>
          <a:p>
            <a:pPr marL="171450" indent="-171450">
              <a:buFont typeface="Arial" charset="0"/>
              <a:buChar char="•"/>
            </a:pPr>
            <a:r>
              <a:rPr lang="en-US" baseline="0" dirty="0" smtClean="0"/>
              <a:t>The other was the water-drawing ceremony, in which the High Priest would go down to the pool of Siloam and draw a pitcher of water, carry it back to the temple and pour it over the altar. It remembered the water from the rock in the wilderness, and also anticipated the rains they prayed would be poured out on their land in winter. </a:t>
            </a:r>
            <a:endParaRPr lang="en-US" dirty="0" smtClean="0"/>
          </a:p>
          <a:p>
            <a:pPr marL="171450" indent="-171450">
              <a:buFont typeface="Arial" charset="0"/>
              <a:buChar char="•"/>
            </a:pPr>
            <a:r>
              <a:rPr lang="en-US" dirty="0" smtClean="0"/>
              <a:t>After the Temple was destroyed, the rabbis reflected on this celebration and said, “He who has not seen the rejoicing at the place of the water-drawing has never seen rejoicing in his life” (Talmud Sukkah 51b).</a:t>
            </a:r>
          </a:p>
          <a:p>
            <a:pPr marL="171450" indent="-171450">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57263A39-C63A-7246-8FD1-1B0EDC7011B8}" type="slidenum">
              <a:rPr lang="en-US" smtClean="0"/>
              <a:t>7</a:t>
            </a:fld>
            <a:endParaRPr lang="en-US"/>
          </a:p>
        </p:txBody>
      </p:sp>
    </p:spTree>
    <p:extLst>
      <p:ext uri="{BB962C8B-B14F-4D97-AF65-F5344CB8AC3E}">
        <p14:creationId xmlns:p14="http://schemas.microsoft.com/office/powerpoint/2010/main" val="150349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050" dirty="0" smtClean="0"/>
              <a:t>Th</a:t>
            </a:r>
            <a:r>
              <a:rPr lang="en-US" sz="1050" baseline="0" dirty="0" smtClean="0"/>
              <a:t>e fact that this was the most joyful feast for the Jews is also apparent in Biblical history. </a:t>
            </a:r>
            <a:endParaRPr lang="en-US" sz="1050" dirty="0" smtClean="0"/>
          </a:p>
          <a:p>
            <a:pPr marL="171450" indent="-171450">
              <a:buFont typeface="Arial" charset="0"/>
              <a:buChar char="•"/>
            </a:pPr>
            <a:r>
              <a:rPr lang="en-US" sz="1050" dirty="0" smtClean="0"/>
              <a:t>When Solomon</a:t>
            </a:r>
            <a:r>
              <a:rPr lang="en-US" sz="1050" baseline="0" dirty="0" smtClean="0"/>
              <a:t> built the temple for Jehovah— he chose this feast for the dedication. </a:t>
            </a:r>
            <a:endParaRPr lang="en-US" sz="1050" dirty="0" smtClean="0"/>
          </a:p>
          <a:p>
            <a:pPr marL="171450" indent="-171450">
              <a:buFont typeface="Arial" charset="0"/>
              <a:buChar char="•"/>
            </a:pPr>
            <a:r>
              <a:rPr lang="en-US" sz="1050" b="1" dirty="0" smtClean="0"/>
              <a:t>1 </a:t>
            </a:r>
            <a:r>
              <a:rPr lang="en-US" sz="1050" b="1" dirty="0" smtClean="0"/>
              <a:t>Kings 6:38 </a:t>
            </a:r>
            <a:r>
              <a:rPr lang="en-US" sz="1050" dirty="0" smtClean="0"/>
              <a:t>-</a:t>
            </a:r>
            <a:r>
              <a:rPr lang="en-US" sz="1050" baseline="0" dirty="0" smtClean="0"/>
              <a:t> </a:t>
            </a:r>
            <a:r>
              <a:rPr lang="en-US" sz="1050" i="1" dirty="0" smtClean="0"/>
              <a:t>In </a:t>
            </a:r>
            <a:r>
              <a:rPr lang="en-US" sz="1050" i="1" dirty="0" smtClean="0"/>
              <a:t>the eleventh year, in the month of </a:t>
            </a:r>
            <a:r>
              <a:rPr lang="en-US" sz="1050" i="1" dirty="0" err="1" smtClean="0"/>
              <a:t>Bul</a:t>
            </a:r>
            <a:r>
              <a:rPr lang="en-US" sz="1050" i="1" dirty="0" smtClean="0"/>
              <a:t>, which is the eighth month, the house was </a:t>
            </a:r>
            <a:r>
              <a:rPr lang="en-US" sz="1050" i="1" dirty="0" smtClean="0"/>
              <a:t>finished</a:t>
            </a:r>
            <a:r>
              <a:rPr lang="mr-IN" sz="1050" i="1" dirty="0" smtClean="0"/>
              <a:t>…</a:t>
            </a:r>
            <a:endParaRPr lang="en-US" sz="1050" dirty="0" smtClean="0"/>
          </a:p>
          <a:p>
            <a:pPr marL="171450" indent="-171450">
              <a:buFont typeface="Arial" charset="0"/>
              <a:buChar char="•"/>
            </a:pPr>
            <a:r>
              <a:rPr lang="en-US" sz="1050" b="1" dirty="0" smtClean="0"/>
              <a:t>1 Kings 8:1-2 </a:t>
            </a:r>
            <a:r>
              <a:rPr lang="en-US" sz="1050" dirty="0" smtClean="0"/>
              <a:t>- </a:t>
            </a:r>
            <a:r>
              <a:rPr lang="en-US" sz="1050" i="1" dirty="0" smtClean="0"/>
              <a:t>Then Solomon assembled the elders of Israel and all the heads of the tribes, the leaders of the fathers’ households of the sons of Israel, to King Solomon in Jerusalem, to bring up the ark of the covenant of the Lord from the city of David, which is Zion. 2 All the men of Israel assembled themselves to King Solomon at the feast, in the month </a:t>
            </a:r>
            <a:r>
              <a:rPr lang="en-US" sz="1050" i="1" dirty="0" err="1" smtClean="0"/>
              <a:t>Ethanim</a:t>
            </a:r>
            <a:r>
              <a:rPr lang="en-US" sz="1050" i="1" dirty="0" smtClean="0"/>
              <a:t>, which is the seventh month</a:t>
            </a:r>
            <a:r>
              <a:rPr lang="en-US" sz="1050" dirty="0" smtClean="0"/>
              <a:t>.</a:t>
            </a:r>
          </a:p>
          <a:p>
            <a:pPr marL="171450" indent="-171450">
              <a:buFont typeface="Arial" charset="0"/>
              <a:buChar char="•"/>
            </a:pPr>
            <a:r>
              <a:rPr lang="en-US" sz="1050" dirty="0" smtClean="0"/>
              <a:t>And </a:t>
            </a:r>
            <a:r>
              <a:rPr lang="en-US" sz="1050" baseline="0" dirty="0" smtClean="0"/>
              <a:t>when the exiles of Judah returned home and started rebuilding the temple and restoring temple worship, they chose this day</a:t>
            </a:r>
            <a:endParaRPr lang="en-US" sz="1050" dirty="0" smtClean="0"/>
          </a:p>
          <a:p>
            <a:pPr marL="171450" indent="-171450">
              <a:buFont typeface="Arial" charset="0"/>
              <a:buChar char="•"/>
            </a:pPr>
            <a:r>
              <a:rPr lang="en-US" sz="1050" b="1" dirty="0" smtClean="0"/>
              <a:t>Ezra </a:t>
            </a:r>
            <a:r>
              <a:rPr lang="en-US" sz="1050" b="1" dirty="0" smtClean="0"/>
              <a:t>3:1-4 </a:t>
            </a:r>
            <a:r>
              <a:rPr lang="en-US" sz="1050" dirty="0" smtClean="0"/>
              <a:t>- </a:t>
            </a:r>
            <a:r>
              <a:rPr lang="en-US" sz="1050" i="1" dirty="0" smtClean="0"/>
              <a:t>Now when the seventh month came, and the sons of Israel were in the cities, the people gathered together as one man to Jerusalem. 2 Then </a:t>
            </a:r>
            <a:r>
              <a:rPr lang="en-US" sz="1050" i="1" dirty="0" err="1" smtClean="0"/>
              <a:t>Jeshua</a:t>
            </a:r>
            <a:r>
              <a:rPr lang="en-US" sz="1050" i="1" dirty="0" smtClean="0"/>
              <a:t> the son of </a:t>
            </a:r>
            <a:r>
              <a:rPr lang="en-US" sz="1050" i="1" dirty="0" err="1" smtClean="0"/>
              <a:t>Jozadak</a:t>
            </a:r>
            <a:r>
              <a:rPr lang="en-US" sz="1050" i="1" dirty="0" smtClean="0"/>
              <a:t> and his brothers the priests, and Zerubbabel the son of </a:t>
            </a:r>
            <a:r>
              <a:rPr lang="en-US" sz="1050" i="1" dirty="0" err="1" smtClean="0"/>
              <a:t>Shealtiel</a:t>
            </a:r>
            <a:r>
              <a:rPr lang="en-US" sz="1050" i="1" dirty="0" smtClean="0"/>
              <a:t> and his brothers arose and built the altar of the God of Israel to offer burnt offerings on it, as it is written in the law of Moses, the man of God. 3 So they set up the altar on its foundation, for they were terrified because of the peoples of the lands; and they offered burnt offerings on it to the Lord, burnt offerings morning and evening. 4 They celebrated the Feast of Booths, as it is written, and offered the fixed number of burnt offerings daily, according to the ordinance, as each day </a:t>
            </a:r>
            <a:r>
              <a:rPr lang="en-US" sz="1050" i="1" dirty="0" smtClean="0"/>
              <a:t>required</a:t>
            </a:r>
            <a:r>
              <a:rPr lang="mr-IN" sz="1050" i="1" dirty="0" smtClean="0"/>
              <a:t>…</a:t>
            </a:r>
            <a:endParaRPr lang="en-US" sz="1050" i="1" dirty="0"/>
          </a:p>
        </p:txBody>
      </p:sp>
      <p:sp>
        <p:nvSpPr>
          <p:cNvPr id="4" name="Slide Number Placeholder 3"/>
          <p:cNvSpPr>
            <a:spLocks noGrp="1"/>
          </p:cNvSpPr>
          <p:nvPr>
            <p:ph type="sldNum" sz="quarter" idx="10"/>
          </p:nvPr>
        </p:nvSpPr>
        <p:spPr/>
        <p:txBody>
          <a:bodyPr/>
          <a:lstStyle/>
          <a:p>
            <a:fld id="{57263A39-C63A-7246-8FD1-1B0EDC7011B8}" type="slidenum">
              <a:rPr lang="en-US" smtClean="0"/>
              <a:t>8</a:t>
            </a:fld>
            <a:endParaRPr lang="en-US"/>
          </a:p>
        </p:txBody>
      </p:sp>
    </p:spTree>
    <p:extLst>
      <p:ext uri="{BB962C8B-B14F-4D97-AF65-F5344CB8AC3E}">
        <p14:creationId xmlns:p14="http://schemas.microsoft.com/office/powerpoint/2010/main" val="148997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50" b="0" dirty="0" smtClean="0"/>
              <a:t>The celebration of abundance previewed</a:t>
            </a:r>
            <a:r>
              <a:rPr lang="en-US" sz="1050" b="0" baseline="0" dirty="0" smtClean="0"/>
              <a:t> the Messianic Age:</a:t>
            </a:r>
            <a:endParaRPr lang="en-US" sz="1050" b="0"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50" b="1" dirty="0" smtClean="0"/>
              <a:t>Joel 2:23-27 </a:t>
            </a:r>
            <a:r>
              <a:rPr lang="en-US" sz="1050" dirty="0" smtClean="0"/>
              <a:t>- </a:t>
            </a:r>
            <a:r>
              <a:rPr lang="en-US" sz="1050" i="1" dirty="0" smtClean="0"/>
              <a:t>rejoice, O sons of Zion, And be glad in the Lord your God; For He has given you the early rain for your vindication. And He has poured down for you the rain, The early and latter rain as before.24 The threshing floors will be full of grain, And the vats will overflow with the new wine and oil.25 “Then I will make up to you for the years That the swarming locust has eaten, The creeping locust, the stripping locust and the gnawing locust, My great army which I sent among you. 26 “You will have plenty to eat and be satisfied And praise the name of the Lord your God, Who has dealt wondrously with you; Then My people will never be put to shame.27 “Thus you will know that I am in the midst of Israel, And that I am the Lord your God, And there is no other; And My people will never be put to shame</a:t>
            </a:r>
            <a:r>
              <a:rPr lang="en-US" sz="1050" dirty="0" smtClean="0"/>
              <a: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50" dirty="0" smtClean="0"/>
              <a:t>The Feast itself was a preview of all nations worshipping God in His kingdom:</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50" b="1" dirty="0" smtClean="0"/>
              <a:t>Zechariah </a:t>
            </a:r>
            <a:r>
              <a:rPr lang="en-US" sz="1050" b="1" dirty="0" smtClean="0"/>
              <a:t>14:6-8</a:t>
            </a:r>
            <a:r>
              <a:rPr lang="en-US" sz="1050" b="1" baseline="0" dirty="0" smtClean="0"/>
              <a:t> </a:t>
            </a:r>
            <a:r>
              <a:rPr lang="en-US" sz="1050" baseline="0" dirty="0" smtClean="0"/>
              <a:t>- </a:t>
            </a:r>
            <a:r>
              <a:rPr lang="en-US" sz="1050" i="1" baseline="0" dirty="0" smtClean="0"/>
              <a:t>In </a:t>
            </a:r>
            <a:r>
              <a:rPr lang="en-US" sz="1050" i="1" baseline="0" dirty="0" smtClean="0"/>
              <a:t>that day there will be no light; the luminaries will dwindle. 7 For it will be a unique day which is known to the Lord, neither day nor night, but it will come about that at evening time there will be </a:t>
            </a:r>
            <a:r>
              <a:rPr lang="en-US" sz="1050" i="1" baseline="0" dirty="0" smtClean="0"/>
              <a:t>light</a:t>
            </a:r>
            <a:r>
              <a:rPr lang="en-US" sz="1050" baseline="0" dirty="0" smtClean="0"/>
              <a:t>. </a:t>
            </a:r>
            <a:r>
              <a:rPr lang="en-US" sz="1050" b="1" baseline="0" dirty="0" smtClean="0"/>
              <a:t>16-19 </a:t>
            </a:r>
            <a:r>
              <a:rPr lang="en-US" sz="1050" baseline="0" dirty="0" smtClean="0"/>
              <a:t>- </a:t>
            </a:r>
            <a:r>
              <a:rPr lang="en-US" sz="1050" i="1" baseline="0" dirty="0" smtClean="0"/>
              <a:t>Then </a:t>
            </a:r>
            <a:r>
              <a:rPr lang="en-US" sz="1050" i="1" baseline="0" dirty="0" smtClean="0"/>
              <a:t>it will come about that any who are left of all the nations that went against Jerusalem will go up from year to year to worship the King, the Lord of hosts, and to celebrate the Feast of Booths. 17 And it will be that whichever of the families of the earth does not go up to Jerusalem to worship the King, the Lord of hosts, there will be no rain on them. 18 If the family of Egypt does not go up or enter, then no rain will fall on them; it will be the plague with which the Lord smites the nations who do not go up to celebrate the Feast of Booths. 19 This will be the punishment of Egypt, and the punishment of all the nations who do not go up to celebrate the Feast of Booths</a:t>
            </a:r>
            <a:r>
              <a:rPr lang="en-US" sz="1050" baseline="0" dirty="0" smtClean="0"/>
              <a:t>.</a:t>
            </a:r>
            <a:endParaRPr lang="en-US" sz="1050" dirty="0"/>
          </a:p>
        </p:txBody>
      </p:sp>
      <p:sp>
        <p:nvSpPr>
          <p:cNvPr id="4" name="Slide Number Placeholder 3"/>
          <p:cNvSpPr>
            <a:spLocks noGrp="1"/>
          </p:cNvSpPr>
          <p:nvPr>
            <p:ph type="sldNum" sz="quarter" idx="10"/>
          </p:nvPr>
        </p:nvSpPr>
        <p:spPr/>
        <p:txBody>
          <a:bodyPr/>
          <a:lstStyle/>
          <a:p>
            <a:fld id="{57263A39-C63A-7246-8FD1-1B0EDC7011B8}" type="slidenum">
              <a:rPr lang="en-US" smtClean="0"/>
              <a:t>9</a:t>
            </a:fld>
            <a:endParaRPr lang="en-US"/>
          </a:p>
        </p:txBody>
      </p:sp>
    </p:spTree>
    <p:extLst>
      <p:ext uri="{BB962C8B-B14F-4D97-AF65-F5344CB8AC3E}">
        <p14:creationId xmlns:p14="http://schemas.microsoft.com/office/powerpoint/2010/main" val="513766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799588-CCE9-844A-B51F-52A6D98C0A06}" type="datetimeFigureOut">
              <a:rPr lang="en-US" smtClean="0"/>
              <a:t>10/29/22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5495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799588-CCE9-844A-B51F-52A6D98C0A06}" type="datetimeFigureOut">
              <a:rPr lang="en-US" smtClean="0"/>
              <a:t>10/29/22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66282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799588-CCE9-844A-B51F-52A6D98C0A06}" type="datetimeFigureOut">
              <a:rPr lang="en-US" smtClean="0"/>
              <a:t>10/29/22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117882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799588-CCE9-844A-B51F-52A6D98C0A06}" type="datetimeFigureOut">
              <a:rPr lang="en-US" smtClean="0"/>
              <a:t>10/29/22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15037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99588-CCE9-844A-B51F-52A6D98C0A06}" type="datetimeFigureOut">
              <a:rPr lang="en-US" smtClean="0"/>
              <a:t>10/29/22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199017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799588-CCE9-844A-B51F-52A6D98C0A06}" type="datetimeFigureOut">
              <a:rPr lang="en-US" smtClean="0"/>
              <a:t>10/29/22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184280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799588-CCE9-844A-B51F-52A6D98C0A06}" type="datetimeFigureOut">
              <a:rPr lang="en-US" smtClean="0"/>
              <a:t>10/29/22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95751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799588-CCE9-844A-B51F-52A6D98C0A06}" type="datetimeFigureOut">
              <a:rPr lang="en-US" smtClean="0"/>
              <a:t>10/29/22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192758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99588-CCE9-844A-B51F-52A6D98C0A06}" type="datetimeFigureOut">
              <a:rPr lang="en-US" smtClean="0"/>
              <a:t>10/29/22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4548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99588-CCE9-844A-B51F-52A6D98C0A06}" type="datetimeFigureOut">
              <a:rPr lang="en-US" smtClean="0"/>
              <a:t>10/29/22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213437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99588-CCE9-844A-B51F-52A6D98C0A06}" type="datetimeFigureOut">
              <a:rPr lang="en-US" smtClean="0"/>
              <a:t>10/29/22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8708E-D5C8-2549-A7F7-EFF4BBC330FA}" type="slidenum">
              <a:rPr lang="en-US" smtClean="0"/>
              <a:t>‹#›</a:t>
            </a:fld>
            <a:endParaRPr lang="en-US"/>
          </a:p>
        </p:txBody>
      </p:sp>
    </p:spTree>
    <p:extLst>
      <p:ext uri="{BB962C8B-B14F-4D97-AF65-F5344CB8AC3E}">
        <p14:creationId xmlns:p14="http://schemas.microsoft.com/office/powerpoint/2010/main" val="8400202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B542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99588-CCE9-844A-B51F-52A6D98C0A06}" type="datetimeFigureOut">
              <a:rPr lang="en-US" smtClean="0"/>
              <a:t>10/29/22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8708E-D5C8-2549-A7F7-EFF4BBC330FA}" type="slidenum">
              <a:rPr lang="en-US" smtClean="0"/>
              <a:t>‹#›</a:t>
            </a:fld>
            <a:endParaRPr lang="en-US"/>
          </a:p>
        </p:txBody>
      </p:sp>
    </p:spTree>
    <p:extLst>
      <p:ext uri="{BB962C8B-B14F-4D97-AF65-F5344CB8AC3E}">
        <p14:creationId xmlns:p14="http://schemas.microsoft.com/office/powerpoint/2010/main" val="1835848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8185" y="1166843"/>
            <a:ext cx="7127630" cy="4524315"/>
          </a:xfrm>
          <a:prstGeom prst="rect">
            <a:avLst/>
          </a:prstGeom>
          <a:noFill/>
        </p:spPr>
        <p:txBody>
          <a:bodyPr wrap="square" rtlCol="0">
            <a:spAutoFit/>
          </a:bodyPr>
          <a:lstStyle/>
          <a:p>
            <a:pPr algn="ctr"/>
            <a:r>
              <a:rPr lang="en-US" sz="3600" b="1" dirty="0" smtClean="0">
                <a:solidFill>
                  <a:schemeClr val="accent4">
                    <a:lumMod val="20000"/>
                    <a:lumOff val="80000"/>
                  </a:schemeClr>
                </a:solidFill>
                <a:latin typeface="Candara" charset="0"/>
                <a:ea typeface="Candara" charset="0"/>
                <a:cs typeface="Candara" charset="0"/>
              </a:rPr>
              <a:t>Genesis 1:14 </a:t>
            </a:r>
            <a:r>
              <a:rPr lang="en-US" sz="3600" dirty="0" smtClean="0">
                <a:solidFill>
                  <a:schemeClr val="accent4">
                    <a:lumMod val="20000"/>
                    <a:lumOff val="80000"/>
                  </a:schemeClr>
                </a:solidFill>
                <a:latin typeface="Candara" charset="0"/>
                <a:ea typeface="Candara" charset="0"/>
                <a:cs typeface="Candara" charset="0"/>
              </a:rPr>
              <a:t>Then God said, “Let there be lights in the expanse of the heavens to separate the day from the night, and let them be for signs and for seasons and for days and years; </a:t>
            </a:r>
            <a:r>
              <a:rPr lang="en-US" sz="3600" baseline="30000" dirty="0" smtClean="0">
                <a:solidFill>
                  <a:schemeClr val="accent4">
                    <a:lumMod val="20000"/>
                    <a:lumOff val="80000"/>
                  </a:schemeClr>
                </a:solidFill>
                <a:latin typeface="Candara" charset="0"/>
                <a:ea typeface="Candara" charset="0"/>
                <a:cs typeface="Candara" charset="0"/>
              </a:rPr>
              <a:t>15</a:t>
            </a:r>
            <a:r>
              <a:rPr lang="en-US" sz="3600" dirty="0" smtClean="0">
                <a:solidFill>
                  <a:schemeClr val="accent4">
                    <a:lumMod val="20000"/>
                    <a:lumOff val="80000"/>
                  </a:schemeClr>
                </a:solidFill>
                <a:latin typeface="Candara" charset="0"/>
                <a:ea typeface="Candara" charset="0"/>
                <a:cs typeface="Candara" charset="0"/>
              </a:rPr>
              <a:t> and let them be for lights in the expanse of the heavens to give light on the earth”; and it was so. </a:t>
            </a:r>
            <a:endParaRPr lang="en-US" sz="3600" dirty="0">
              <a:solidFill>
                <a:schemeClr val="accent4">
                  <a:lumMod val="20000"/>
                  <a:lumOff val="80000"/>
                </a:schemeClr>
              </a:solidFill>
              <a:latin typeface="Candara" charset="0"/>
              <a:ea typeface="Candara" charset="0"/>
              <a:cs typeface="Candara" charset="0"/>
            </a:endParaRPr>
          </a:p>
        </p:txBody>
      </p:sp>
    </p:spTree>
    <p:extLst>
      <p:ext uri="{BB962C8B-B14F-4D97-AF65-F5344CB8AC3E}">
        <p14:creationId xmlns:p14="http://schemas.microsoft.com/office/powerpoint/2010/main" val="205305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477" y="221456"/>
            <a:ext cx="8843648" cy="6415088"/>
          </a:xfrm>
        </p:spPr>
        <p:txBody>
          <a:bodyPr>
            <a:noAutofit/>
          </a:bodyPr>
          <a:lstStyle/>
          <a:p>
            <a:pPr marL="0" indent="0" algn="just">
              <a:spcBef>
                <a:spcPts val="0"/>
              </a:spcBef>
              <a:spcAft>
                <a:spcPts val="1800"/>
              </a:spcAft>
              <a:buNone/>
            </a:pPr>
            <a:r>
              <a:rPr lang="en-US" sz="3200" i="1" dirty="0" smtClean="0">
                <a:solidFill>
                  <a:schemeClr val="accent4">
                    <a:lumMod val="20000"/>
                    <a:lumOff val="80000"/>
                  </a:schemeClr>
                </a:solidFill>
                <a:latin typeface="Candara" charset="0"/>
                <a:ea typeface="Candara" charset="0"/>
                <a:cs typeface="Candara" charset="0"/>
              </a:rPr>
              <a:t>John </a:t>
            </a:r>
            <a:r>
              <a:rPr lang="en-US" sz="3200" i="1" dirty="0">
                <a:solidFill>
                  <a:schemeClr val="accent4">
                    <a:lumMod val="20000"/>
                    <a:lumOff val="80000"/>
                  </a:schemeClr>
                </a:solidFill>
                <a:latin typeface="Candara" charset="0"/>
                <a:ea typeface="Candara" charset="0"/>
                <a:cs typeface="Candara" charset="0"/>
              </a:rPr>
              <a:t>7:2 Now the feast of the Jews, the Feast of Booths, was </a:t>
            </a:r>
            <a:r>
              <a:rPr lang="en-US" sz="3200" i="1" dirty="0" smtClean="0">
                <a:solidFill>
                  <a:schemeClr val="accent4">
                    <a:lumMod val="20000"/>
                    <a:lumOff val="80000"/>
                  </a:schemeClr>
                </a:solidFill>
                <a:latin typeface="Candara" charset="0"/>
                <a:ea typeface="Candara" charset="0"/>
                <a:cs typeface="Candara" charset="0"/>
              </a:rPr>
              <a:t>near. </a:t>
            </a:r>
          </a:p>
          <a:p>
            <a:pPr marL="0" indent="0" algn="just">
              <a:spcBef>
                <a:spcPts val="0"/>
              </a:spcBef>
              <a:spcAft>
                <a:spcPts val="600"/>
              </a:spcAft>
              <a:buNone/>
            </a:pPr>
            <a:r>
              <a:rPr lang="en-US" sz="3200" i="1" baseline="30000" dirty="0" smtClean="0">
                <a:solidFill>
                  <a:schemeClr val="accent4">
                    <a:lumMod val="20000"/>
                    <a:lumOff val="80000"/>
                  </a:schemeClr>
                </a:solidFill>
                <a:latin typeface="Candara" charset="0"/>
                <a:ea typeface="Candara" charset="0"/>
                <a:cs typeface="Candara" charset="0"/>
              </a:rPr>
              <a:t>John 7:37 </a:t>
            </a:r>
            <a:r>
              <a:rPr lang="en-US" sz="3200" i="1" dirty="0">
                <a:solidFill>
                  <a:schemeClr val="accent4">
                    <a:lumMod val="20000"/>
                    <a:lumOff val="80000"/>
                  </a:schemeClr>
                </a:solidFill>
                <a:latin typeface="Candara" charset="0"/>
                <a:ea typeface="Candara" charset="0"/>
                <a:cs typeface="Candara" charset="0"/>
              </a:rPr>
              <a:t>Now on the last day, the great day of the feast, Jesus stood and cried out, saying, “If anyone is thirsty, let him come to Me and drink. </a:t>
            </a:r>
            <a:r>
              <a:rPr lang="en-US" sz="3200" i="1" baseline="30000" dirty="0">
                <a:solidFill>
                  <a:schemeClr val="accent4">
                    <a:lumMod val="20000"/>
                    <a:lumOff val="80000"/>
                  </a:schemeClr>
                </a:solidFill>
                <a:latin typeface="Candara" charset="0"/>
                <a:ea typeface="Candara" charset="0"/>
                <a:cs typeface="Candara" charset="0"/>
              </a:rPr>
              <a:t>38</a:t>
            </a:r>
            <a:r>
              <a:rPr lang="en-US" sz="3200" i="1" dirty="0">
                <a:solidFill>
                  <a:schemeClr val="accent4">
                    <a:lumMod val="20000"/>
                    <a:lumOff val="80000"/>
                  </a:schemeClr>
                </a:solidFill>
                <a:latin typeface="Candara" charset="0"/>
                <a:ea typeface="Candara" charset="0"/>
                <a:cs typeface="Candara" charset="0"/>
              </a:rPr>
              <a:t> He who believes in Me, as the Scripture said, ‘From his innermost being will flow rivers of living water.’” </a:t>
            </a:r>
            <a:endParaRPr lang="en-US" sz="3200" i="1" dirty="0" smtClean="0">
              <a:solidFill>
                <a:schemeClr val="accent4">
                  <a:lumMod val="20000"/>
                  <a:lumOff val="80000"/>
                </a:schemeClr>
              </a:solidFill>
              <a:latin typeface="Candara" charset="0"/>
              <a:ea typeface="Candara" charset="0"/>
              <a:cs typeface="Candara" charset="0"/>
            </a:endParaRPr>
          </a:p>
          <a:p>
            <a:pPr marL="0" indent="0" algn="just">
              <a:spcBef>
                <a:spcPts val="0"/>
              </a:spcBef>
              <a:spcAft>
                <a:spcPts val="1800"/>
              </a:spcAft>
              <a:buNone/>
            </a:pPr>
            <a:r>
              <a:rPr lang="en-US" sz="3200" i="1" baseline="30000" dirty="0" smtClean="0">
                <a:solidFill>
                  <a:schemeClr val="accent4">
                    <a:lumMod val="20000"/>
                    <a:lumOff val="80000"/>
                  </a:schemeClr>
                </a:solidFill>
                <a:latin typeface="Candara" charset="0"/>
                <a:ea typeface="Candara" charset="0"/>
                <a:cs typeface="Candara" charset="0"/>
              </a:rPr>
              <a:t>39</a:t>
            </a:r>
            <a:r>
              <a:rPr lang="en-US" sz="3200" i="1" dirty="0" smtClean="0">
                <a:solidFill>
                  <a:schemeClr val="accent4">
                    <a:lumMod val="20000"/>
                    <a:lumOff val="80000"/>
                  </a:schemeClr>
                </a:solidFill>
                <a:latin typeface="Candara" charset="0"/>
                <a:ea typeface="Candara" charset="0"/>
                <a:cs typeface="Candara" charset="0"/>
              </a:rPr>
              <a:t> </a:t>
            </a:r>
            <a:r>
              <a:rPr lang="en-US" sz="3200" i="1" dirty="0">
                <a:solidFill>
                  <a:schemeClr val="accent4">
                    <a:lumMod val="20000"/>
                    <a:lumOff val="80000"/>
                  </a:schemeClr>
                </a:solidFill>
                <a:latin typeface="Candara" charset="0"/>
                <a:ea typeface="Candara" charset="0"/>
                <a:cs typeface="Candara" charset="0"/>
              </a:rPr>
              <a:t>But this He spoke of the Spirit, whom those who believed in Him were to receive; for the Spirit was not yet given, because Jesus was not yet glorified</a:t>
            </a:r>
            <a:r>
              <a:rPr lang="en-US" sz="3200" i="1" dirty="0" smtClean="0">
                <a:solidFill>
                  <a:schemeClr val="accent4">
                    <a:lumMod val="20000"/>
                    <a:lumOff val="80000"/>
                  </a:schemeClr>
                </a:solidFill>
                <a:latin typeface="Candara" charset="0"/>
                <a:ea typeface="Candara" charset="0"/>
                <a:cs typeface="Candara" charset="0"/>
              </a:rPr>
              <a:t>.</a:t>
            </a:r>
          </a:p>
          <a:p>
            <a:pPr marL="0" indent="0" algn="just">
              <a:spcBef>
                <a:spcPts val="0"/>
              </a:spcBef>
              <a:spcAft>
                <a:spcPts val="1800"/>
              </a:spcAft>
              <a:buNone/>
            </a:pPr>
            <a:r>
              <a:rPr lang="en-US" sz="3200" i="1" baseline="30000" dirty="0" smtClean="0">
                <a:solidFill>
                  <a:schemeClr val="accent4">
                    <a:lumMod val="20000"/>
                    <a:lumOff val="80000"/>
                  </a:schemeClr>
                </a:solidFill>
                <a:latin typeface="Candara" charset="0"/>
                <a:ea typeface="Candara" charset="0"/>
                <a:cs typeface="Candara" charset="0"/>
              </a:rPr>
              <a:t>John 8:12 </a:t>
            </a:r>
            <a:r>
              <a:rPr lang="en-US" sz="3200" i="1" dirty="0" smtClean="0">
                <a:solidFill>
                  <a:schemeClr val="accent4">
                    <a:lumMod val="20000"/>
                    <a:lumOff val="80000"/>
                  </a:schemeClr>
                </a:solidFill>
                <a:latin typeface="Candara" charset="0"/>
                <a:ea typeface="Candara" charset="0"/>
                <a:cs typeface="Candara" charset="0"/>
              </a:rPr>
              <a:t>Then Jesus </a:t>
            </a:r>
            <a:r>
              <a:rPr lang="en-US" sz="3200" i="1" dirty="0">
                <a:solidFill>
                  <a:schemeClr val="accent4">
                    <a:lumMod val="20000"/>
                    <a:lumOff val="80000"/>
                  </a:schemeClr>
                </a:solidFill>
                <a:latin typeface="Candara" charset="0"/>
                <a:ea typeface="Candara" charset="0"/>
                <a:cs typeface="Candara" charset="0"/>
              </a:rPr>
              <a:t>again spoke to them, saying, “I am the Light of the world; he who follows Me will not walk in the darkness, but will have the Light of life.”</a:t>
            </a:r>
            <a:endParaRPr lang="en-US" sz="3200" i="1" dirty="0" smtClean="0">
              <a:solidFill>
                <a:schemeClr val="accent4">
                  <a:lumMod val="20000"/>
                  <a:lumOff val="80000"/>
                </a:schemeClr>
              </a:solidFill>
              <a:latin typeface="Candara" charset="0"/>
              <a:ea typeface="Candara" charset="0"/>
              <a:cs typeface="Candara" charset="0"/>
            </a:endParaRPr>
          </a:p>
        </p:txBody>
      </p:sp>
      <p:cxnSp>
        <p:nvCxnSpPr>
          <p:cNvPr id="4" name="Straight Connector 3"/>
          <p:cNvCxnSpPr/>
          <p:nvPr/>
        </p:nvCxnSpPr>
        <p:spPr>
          <a:xfrm>
            <a:off x="6818809" y="656579"/>
            <a:ext cx="1999345"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28735" y="4037205"/>
            <a:ext cx="440055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95941" y="1085849"/>
            <a:ext cx="120423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206819" y="2636758"/>
            <a:ext cx="1794306" cy="4837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smtClean="0">
                <a:solidFill>
                  <a:schemeClr val="tx1"/>
                </a:solidFill>
                <a:latin typeface="Candara" charset="0"/>
                <a:ea typeface="Candara" charset="0"/>
                <a:cs typeface="Candara" charset="0"/>
              </a:rPr>
              <a:t>From his</a:t>
            </a:r>
            <a:endParaRPr lang="en-US" sz="3200" i="1" dirty="0">
              <a:solidFill>
                <a:schemeClr val="tx1"/>
              </a:solidFill>
              <a:latin typeface="Candara" charset="0"/>
              <a:ea typeface="Candara" charset="0"/>
              <a:cs typeface="Candara" charset="0"/>
            </a:endParaRPr>
          </a:p>
        </p:txBody>
      </p:sp>
      <p:sp>
        <p:nvSpPr>
          <p:cNvPr id="23" name="Rectangle 22"/>
          <p:cNvSpPr/>
          <p:nvPr/>
        </p:nvSpPr>
        <p:spPr>
          <a:xfrm>
            <a:off x="1899419" y="2233173"/>
            <a:ext cx="5201469" cy="45755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smtClean="0">
                <a:solidFill>
                  <a:schemeClr val="tx1"/>
                </a:solidFill>
                <a:latin typeface="Candara" charset="0"/>
                <a:ea typeface="Candara" charset="0"/>
                <a:cs typeface="Candara" charset="0"/>
              </a:rPr>
              <a:t>let him come to me and drink</a:t>
            </a:r>
            <a:endParaRPr lang="en-US" sz="3200" i="1" dirty="0">
              <a:solidFill>
                <a:schemeClr val="tx1"/>
              </a:solidFill>
              <a:latin typeface="Candara" charset="0"/>
              <a:ea typeface="Candara" charset="0"/>
              <a:cs typeface="Candara" charset="0"/>
            </a:endParaRPr>
          </a:p>
        </p:txBody>
      </p:sp>
      <p:sp>
        <p:nvSpPr>
          <p:cNvPr id="24" name="Rectangle 23"/>
          <p:cNvSpPr/>
          <p:nvPr/>
        </p:nvSpPr>
        <p:spPr>
          <a:xfrm>
            <a:off x="195941" y="3128366"/>
            <a:ext cx="7914959" cy="43978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smtClean="0">
                <a:solidFill>
                  <a:schemeClr val="tx1"/>
                </a:solidFill>
                <a:latin typeface="Candara" charset="0"/>
                <a:ea typeface="Candara" charset="0"/>
                <a:cs typeface="Candara" charset="0"/>
              </a:rPr>
              <a:t>innermost being will flow rivers of living water </a:t>
            </a:r>
            <a:endParaRPr lang="en-US" sz="3200" i="1" dirty="0">
              <a:solidFill>
                <a:schemeClr val="tx1"/>
              </a:solidFill>
              <a:latin typeface="Candara" charset="0"/>
              <a:ea typeface="Candara" charset="0"/>
              <a:cs typeface="Candara" charset="0"/>
            </a:endParaRPr>
          </a:p>
        </p:txBody>
      </p:sp>
      <p:cxnSp>
        <p:nvCxnSpPr>
          <p:cNvPr id="33" name="Straight Connector 32"/>
          <p:cNvCxnSpPr/>
          <p:nvPr/>
        </p:nvCxnSpPr>
        <p:spPr>
          <a:xfrm>
            <a:off x="5468662" y="1767602"/>
            <a:ext cx="334949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76902" y="2185992"/>
            <a:ext cx="73751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996964" y="5126935"/>
            <a:ext cx="1004161" cy="4837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smtClean="0">
                <a:solidFill>
                  <a:schemeClr val="tx1"/>
                </a:solidFill>
                <a:latin typeface="Candara" charset="0"/>
                <a:ea typeface="Candara" charset="0"/>
                <a:cs typeface="Candara" charset="0"/>
              </a:rPr>
              <a:t>I am</a:t>
            </a:r>
            <a:endParaRPr lang="en-US" sz="3200" i="1" dirty="0">
              <a:solidFill>
                <a:schemeClr val="tx1"/>
              </a:solidFill>
              <a:latin typeface="Candara" charset="0"/>
              <a:ea typeface="Candara" charset="0"/>
              <a:cs typeface="Candara" charset="0"/>
            </a:endParaRPr>
          </a:p>
        </p:txBody>
      </p:sp>
      <p:sp>
        <p:nvSpPr>
          <p:cNvPr id="19" name="Rectangle 18"/>
          <p:cNvSpPr/>
          <p:nvPr/>
        </p:nvSpPr>
        <p:spPr>
          <a:xfrm>
            <a:off x="195942" y="5611928"/>
            <a:ext cx="3833133" cy="43978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dirty="0">
                <a:solidFill>
                  <a:schemeClr val="tx1"/>
                </a:solidFill>
                <a:latin typeface="Candara" charset="0"/>
                <a:ea typeface="Candara" charset="0"/>
                <a:cs typeface="Candara" charset="0"/>
              </a:rPr>
              <a:t>t</a:t>
            </a:r>
            <a:r>
              <a:rPr lang="en-US" sz="3200" i="1" smtClean="0">
                <a:solidFill>
                  <a:schemeClr val="tx1"/>
                </a:solidFill>
                <a:latin typeface="Candara" charset="0"/>
                <a:ea typeface="Candara" charset="0"/>
                <a:cs typeface="Candara" charset="0"/>
              </a:rPr>
              <a:t>he </a:t>
            </a:r>
            <a:r>
              <a:rPr lang="en-US" sz="3200" i="1" dirty="0" smtClean="0">
                <a:solidFill>
                  <a:schemeClr val="tx1"/>
                </a:solidFill>
                <a:latin typeface="Candara" charset="0"/>
                <a:ea typeface="Candara" charset="0"/>
                <a:cs typeface="Candara" charset="0"/>
              </a:rPr>
              <a:t>Light </a:t>
            </a:r>
            <a:r>
              <a:rPr lang="en-US" sz="3200" i="1" smtClean="0">
                <a:solidFill>
                  <a:schemeClr val="tx1"/>
                </a:solidFill>
                <a:latin typeface="Candara" charset="0"/>
                <a:ea typeface="Candara" charset="0"/>
                <a:cs typeface="Candara" charset="0"/>
              </a:rPr>
              <a:t>of the world</a:t>
            </a:r>
            <a:endParaRPr lang="en-US" sz="3200" i="1" dirty="0">
              <a:solidFill>
                <a:schemeClr val="tx1"/>
              </a:solidFill>
              <a:latin typeface="Candara" charset="0"/>
              <a:ea typeface="Candara" charset="0"/>
              <a:cs typeface="Candara" charset="0"/>
            </a:endParaRPr>
          </a:p>
        </p:txBody>
      </p:sp>
    </p:spTree>
    <p:extLst>
      <p:ext uri="{BB962C8B-B14F-4D97-AF65-F5344CB8AC3E}">
        <p14:creationId xmlns:p14="http://schemas.microsoft.com/office/powerpoint/2010/main" val="36823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2000"/>
                                        <p:tgtEl>
                                          <p:spTgt spid="33"/>
                                        </p:tgtEl>
                                      </p:cBhvr>
                                    </p:animEffect>
                                  </p:childTnLst>
                                </p:cTn>
                              </p:par>
                              <p:par>
                                <p:cTn id="24" presetID="22" presetClass="entr" presetSubtype="8"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2000"/>
                                        <p:tgtEl>
                                          <p:spTgt spid="22"/>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10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2000"/>
                                        <p:tgtEl>
                                          <p:spTgt spid="18"/>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animBg="1"/>
      <p:bldP spid="23" grpId="0" animBg="1"/>
      <p:bldP spid="24"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4">
                    <a:lumMod val="20000"/>
                    <a:lumOff val="80000"/>
                  </a:schemeClr>
                </a:solidFill>
                <a:latin typeface="Candara" charset="0"/>
                <a:ea typeface="Candara" charset="0"/>
                <a:cs typeface="Candara" charset="0"/>
              </a:rPr>
              <a:t>Feast of Tabernacles &amp; Us</a:t>
            </a:r>
            <a:endParaRPr lang="en-US" sz="4000" dirty="0">
              <a:solidFill>
                <a:schemeClr val="accent4">
                  <a:lumMod val="20000"/>
                  <a:lumOff val="80000"/>
                </a:schemeClr>
              </a:solidFill>
              <a:latin typeface="Candara" charset="0"/>
              <a:ea typeface="Candara" charset="0"/>
              <a:cs typeface="Candara" charset="0"/>
            </a:endParaRPr>
          </a:p>
        </p:txBody>
      </p:sp>
      <p:sp>
        <p:nvSpPr>
          <p:cNvPr id="6" name="TextBox 5"/>
          <p:cNvSpPr txBox="1"/>
          <p:nvPr/>
        </p:nvSpPr>
        <p:spPr>
          <a:xfrm>
            <a:off x="707231" y="1962155"/>
            <a:ext cx="7729538" cy="1200329"/>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en-US" sz="3600" b="1" dirty="0" smtClean="0">
                <a:latin typeface="Candara" charset="0"/>
                <a:ea typeface="Candara" charset="0"/>
                <a:cs typeface="Candara" charset="0"/>
              </a:rPr>
              <a:t>Celebrate</a:t>
            </a:r>
            <a:r>
              <a:rPr lang="en-US" sz="3600" dirty="0" smtClean="0">
                <a:latin typeface="Candara" charset="0"/>
                <a:ea typeface="Candara" charset="0"/>
                <a:cs typeface="Candara" charset="0"/>
              </a:rPr>
              <a:t> </a:t>
            </a:r>
            <a:r>
              <a:rPr lang="en-US" sz="3600" b="1" dirty="0" smtClean="0">
                <a:latin typeface="Candara" charset="0"/>
                <a:ea typeface="Candara" charset="0"/>
                <a:cs typeface="Candara" charset="0"/>
              </a:rPr>
              <a:t>God’s presence </a:t>
            </a:r>
            <a:r>
              <a:rPr lang="en-US" sz="3600" dirty="0" smtClean="0">
                <a:latin typeface="Candara" charset="0"/>
                <a:ea typeface="Candara" charset="0"/>
                <a:cs typeface="Candara" charset="0"/>
              </a:rPr>
              <a:t>with us as we journey through the wilderness.</a:t>
            </a:r>
          </a:p>
        </p:txBody>
      </p:sp>
      <p:sp>
        <p:nvSpPr>
          <p:cNvPr id="7" name="TextBox 6"/>
          <p:cNvSpPr txBox="1"/>
          <p:nvPr/>
        </p:nvSpPr>
        <p:spPr>
          <a:xfrm>
            <a:off x="707231" y="3287718"/>
            <a:ext cx="3614738" cy="1754326"/>
          </a:xfrm>
          <a:prstGeom prst="rect">
            <a:avLst/>
          </a:prstGeom>
          <a:solidFill>
            <a:schemeClr val="accent2">
              <a:lumMod val="40000"/>
              <a:lumOff val="60000"/>
            </a:schemeClr>
          </a:solidFill>
          <a:ln w="38100">
            <a:solidFill>
              <a:schemeClr val="tx1"/>
            </a:solidFill>
          </a:ln>
        </p:spPr>
        <p:txBody>
          <a:bodyPr wrap="square" rtlCol="0">
            <a:spAutoFit/>
          </a:bodyPr>
          <a:lstStyle/>
          <a:p>
            <a:pPr algn="ctr"/>
            <a:r>
              <a:rPr lang="en-US" sz="3600" b="1" dirty="0" smtClean="0">
                <a:latin typeface="Candara" charset="0"/>
                <a:ea typeface="Candara" charset="0"/>
                <a:cs typeface="Candara" charset="0"/>
              </a:rPr>
              <a:t>Jesus </a:t>
            </a:r>
            <a:r>
              <a:rPr lang="en-US" sz="3600" dirty="0" smtClean="0">
                <a:latin typeface="Candara" charset="0"/>
                <a:ea typeface="Candara" charset="0"/>
                <a:cs typeface="Candara" charset="0"/>
              </a:rPr>
              <a:t>is the Light</a:t>
            </a:r>
            <a:r>
              <a:rPr lang="en-US" sz="3600" smtClean="0">
                <a:latin typeface="Candara" charset="0"/>
                <a:ea typeface="Candara" charset="0"/>
                <a:cs typeface="Candara" charset="0"/>
              </a:rPr>
              <a:t>, guiding and protecting us.</a:t>
            </a:r>
            <a:endParaRPr lang="en-US" sz="3600" dirty="0" smtClean="0">
              <a:latin typeface="Candara" charset="0"/>
              <a:ea typeface="Candara" charset="0"/>
              <a:cs typeface="Candara" charset="0"/>
            </a:endParaRPr>
          </a:p>
        </p:txBody>
      </p:sp>
      <p:sp>
        <p:nvSpPr>
          <p:cNvPr id="9" name="TextBox 8"/>
          <p:cNvSpPr txBox="1"/>
          <p:nvPr/>
        </p:nvSpPr>
        <p:spPr>
          <a:xfrm>
            <a:off x="4493419" y="3287718"/>
            <a:ext cx="3943350" cy="1754326"/>
          </a:xfrm>
          <a:prstGeom prst="rect">
            <a:avLst/>
          </a:prstGeom>
          <a:solidFill>
            <a:schemeClr val="accent1">
              <a:lumMod val="40000"/>
              <a:lumOff val="60000"/>
            </a:schemeClr>
          </a:solidFill>
          <a:ln w="38100">
            <a:solidFill>
              <a:schemeClr val="tx1"/>
            </a:solidFill>
          </a:ln>
        </p:spPr>
        <p:txBody>
          <a:bodyPr wrap="square" rtlCol="0">
            <a:spAutoFit/>
          </a:bodyPr>
          <a:lstStyle/>
          <a:p>
            <a:pPr algn="ctr"/>
            <a:r>
              <a:rPr lang="en-US" sz="3600" b="1" dirty="0" smtClean="0">
                <a:latin typeface="Candara" charset="0"/>
                <a:ea typeface="Candara" charset="0"/>
                <a:cs typeface="Candara" charset="0"/>
              </a:rPr>
              <a:t>Holy Spirit </a:t>
            </a:r>
            <a:r>
              <a:rPr lang="en-US" sz="3600" dirty="0" smtClean="0">
                <a:latin typeface="Candara" charset="0"/>
                <a:ea typeface="Candara" charset="0"/>
                <a:cs typeface="Candara" charset="0"/>
              </a:rPr>
              <a:t>is the water, renewing and refreshing us.</a:t>
            </a:r>
          </a:p>
        </p:txBody>
      </p:sp>
    </p:spTree>
    <p:extLst>
      <p:ext uri="{BB962C8B-B14F-4D97-AF65-F5344CB8AC3E}">
        <p14:creationId xmlns:p14="http://schemas.microsoft.com/office/powerpoint/2010/main" val="17726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100" dirty="0" smtClean="0">
                <a:solidFill>
                  <a:schemeClr val="accent4">
                    <a:lumMod val="20000"/>
                    <a:lumOff val="80000"/>
                  </a:schemeClr>
                </a:solidFill>
                <a:latin typeface="Candara" charset="0"/>
                <a:ea typeface="Candara" charset="0"/>
                <a:cs typeface="Candara" charset="0"/>
              </a:rPr>
              <a:t>In This Tent We Rejoice</a:t>
            </a:r>
            <a:endParaRPr lang="en-US" sz="6100" dirty="0">
              <a:solidFill>
                <a:schemeClr val="accent4">
                  <a:lumMod val="20000"/>
                  <a:lumOff val="80000"/>
                </a:schemeClr>
              </a:solidFill>
              <a:latin typeface="Candara" charset="0"/>
              <a:ea typeface="Candara" charset="0"/>
              <a:cs typeface="Candara" charset="0"/>
            </a:endParaRPr>
          </a:p>
        </p:txBody>
      </p:sp>
      <p:sp>
        <p:nvSpPr>
          <p:cNvPr id="3" name="Subtitle 2"/>
          <p:cNvSpPr>
            <a:spLocks noGrp="1"/>
          </p:cNvSpPr>
          <p:nvPr>
            <p:ph type="subTitle" idx="1"/>
          </p:nvPr>
        </p:nvSpPr>
        <p:spPr>
          <a:xfrm>
            <a:off x="928688" y="3602038"/>
            <a:ext cx="7286625" cy="1655762"/>
          </a:xfrm>
        </p:spPr>
        <p:txBody>
          <a:bodyPr>
            <a:normAutofit/>
          </a:bodyPr>
          <a:lstStyle/>
          <a:p>
            <a:r>
              <a:rPr lang="en-US" sz="3600" i="1" smtClean="0">
                <a:solidFill>
                  <a:schemeClr val="accent4">
                    <a:lumMod val="20000"/>
                    <a:lumOff val="80000"/>
                  </a:schemeClr>
                </a:solidFill>
                <a:latin typeface="Candara" charset="0"/>
                <a:ea typeface="Candara" charset="0"/>
                <a:cs typeface="Candara" charset="0"/>
              </a:rPr>
              <a:t>We do </a:t>
            </a:r>
            <a:r>
              <a:rPr lang="en-US" sz="3600" i="1" dirty="0">
                <a:solidFill>
                  <a:schemeClr val="accent4">
                    <a:lumMod val="20000"/>
                    <a:lumOff val="80000"/>
                  </a:schemeClr>
                </a:solidFill>
                <a:latin typeface="Candara" charset="0"/>
                <a:ea typeface="Candara" charset="0"/>
                <a:cs typeface="Candara" charset="0"/>
              </a:rPr>
              <a:t>not lose heart, but though our outer man is decaying, yet our inner man is being renewed day by day</a:t>
            </a:r>
            <a:r>
              <a:rPr lang="en-US" sz="3600" i="1" dirty="0" smtClean="0">
                <a:solidFill>
                  <a:schemeClr val="accent4">
                    <a:lumMod val="20000"/>
                    <a:lumOff val="80000"/>
                  </a:schemeClr>
                </a:solidFill>
                <a:latin typeface="Candara" charset="0"/>
                <a:ea typeface="Candara" charset="0"/>
                <a:cs typeface="Candara" charset="0"/>
              </a:rPr>
              <a:t>.</a:t>
            </a:r>
            <a:endParaRPr lang="en-US" sz="3600" dirty="0">
              <a:solidFill>
                <a:schemeClr val="accent4">
                  <a:lumMod val="20000"/>
                  <a:lumOff val="80000"/>
                </a:schemeClr>
              </a:solidFill>
              <a:latin typeface="Candara" charset="0"/>
              <a:ea typeface="Candara" charset="0"/>
              <a:cs typeface="Candara" charset="0"/>
            </a:endParaRPr>
          </a:p>
        </p:txBody>
      </p:sp>
    </p:spTree>
    <p:extLst>
      <p:ext uri="{BB962C8B-B14F-4D97-AF65-F5344CB8AC3E}">
        <p14:creationId xmlns:p14="http://schemas.microsoft.com/office/powerpoint/2010/main" val="445753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944" y="1228398"/>
            <a:ext cx="7758113" cy="4401205"/>
          </a:xfrm>
          <a:prstGeom prst="rect">
            <a:avLst/>
          </a:prstGeom>
          <a:noFill/>
        </p:spPr>
        <p:txBody>
          <a:bodyPr wrap="square" rtlCol="0">
            <a:spAutoFit/>
          </a:bodyPr>
          <a:lstStyle/>
          <a:p>
            <a:pPr algn="ctr"/>
            <a:r>
              <a:rPr lang="en-US" sz="4000" b="1" dirty="0" smtClean="0">
                <a:solidFill>
                  <a:schemeClr val="accent4">
                    <a:lumMod val="20000"/>
                    <a:lumOff val="80000"/>
                  </a:schemeClr>
                </a:solidFill>
                <a:latin typeface="Candara" charset="0"/>
                <a:ea typeface="Candara" charset="0"/>
                <a:cs typeface="Candara" charset="0"/>
              </a:rPr>
              <a:t>Colossians 2:16</a:t>
            </a:r>
            <a:r>
              <a:rPr lang="en-US" sz="4000" dirty="0" smtClean="0">
                <a:solidFill>
                  <a:schemeClr val="accent4">
                    <a:lumMod val="20000"/>
                    <a:lumOff val="80000"/>
                  </a:schemeClr>
                </a:solidFill>
                <a:latin typeface="Candara" charset="0"/>
                <a:ea typeface="Candara" charset="0"/>
                <a:cs typeface="Candara" charset="0"/>
              </a:rPr>
              <a:t> </a:t>
            </a:r>
            <a:r>
              <a:rPr lang="en-US" sz="4000" dirty="0">
                <a:solidFill>
                  <a:schemeClr val="accent4">
                    <a:lumMod val="20000"/>
                    <a:lumOff val="80000"/>
                  </a:schemeClr>
                </a:solidFill>
                <a:latin typeface="Candara" charset="0"/>
                <a:ea typeface="Candara" charset="0"/>
                <a:cs typeface="Candara" charset="0"/>
              </a:rPr>
              <a:t>Therefore no one is to act as your judge in regard to food or drink or in respect to a festival or a new moon or a </a:t>
            </a:r>
            <a:r>
              <a:rPr lang="en-US" sz="4000">
                <a:solidFill>
                  <a:schemeClr val="accent4">
                    <a:lumMod val="20000"/>
                    <a:lumOff val="80000"/>
                  </a:schemeClr>
                </a:solidFill>
                <a:latin typeface="Candara" charset="0"/>
                <a:ea typeface="Candara" charset="0"/>
                <a:cs typeface="Candara" charset="0"/>
              </a:rPr>
              <a:t>Sabbath </a:t>
            </a:r>
            <a:r>
              <a:rPr lang="en-US" sz="4000" smtClean="0">
                <a:solidFill>
                  <a:schemeClr val="accent4">
                    <a:lumMod val="20000"/>
                    <a:lumOff val="80000"/>
                  </a:schemeClr>
                </a:solidFill>
                <a:latin typeface="Candara" charset="0"/>
                <a:ea typeface="Candara" charset="0"/>
                <a:cs typeface="Candara" charset="0"/>
              </a:rPr>
              <a:t>day— </a:t>
            </a:r>
            <a:r>
              <a:rPr lang="en-US" sz="4000" baseline="30000" smtClean="0">
                <a:solidFill>
                  <a:schemeClr val="accent4">
                    <a:lumMod val="20000"/>
                    <a:lumOff val="80000"/>
                  </a:schemeClr>
                </a:solidFill>
                <a:latin typeface="Candara" charset="0"/>
                <a:ea typeface="Candara" charset="0"/>
                <a:cs typeface="Candara" charset="0"/>
              </a:rPr>
              <a:t>17</a:t>
            </a:r>
            <a:r>
              <a:rPr lang="en-US" sz="4000" smtClean="0">
                <a:solidFill>
                  <a:schemeClr val="accent4">
                    <a:lumMod val="20000"/>
                    <a:lumOff val="80000"/>
                  </a:schemeClr>
                </a:solidFill>
                <a:latin typeface="Candara" charset="0"/>
                <a:ea typeface="Candara" charset="0"/>
                <a:cs typeface="Candara" charset="0"/>
              </a:rPr>
              <a:t> </a:t>
            </a:r>
            <a:r>
              <a:rPr lang="en-US" sz="4000" dirty="0">
                <a:solidFill>
                  <a:schemeClr val="accent4">
                    <a:lumMod val="20000"/>
                    <a:lumOff val="80000"/>
                  </a:schemeClr>
                </a:solidFill>
                <a:latin typeface="Candara" charset="0"/>
                <a:ea typeface="Candara" charset="0"/>
                <a:cs typeface="Candara" charset="0"/>
              </a:rPr>
              <a:t>things which are a mere shadow of what is to come; but </a:t>
            </a:r>
            <a:r>
              <a:rPr lang="en-US" sz="4000" b="1" i="1" dirty="0">
                <a:solidFill>
                  <a:schemeClr val="accent4">
                    <a:lumMod val="20000"/>
                    <a:lumOff val="80000"/>
                  </a:schemeClr>
                </a:solidFill>
                <a:latin typeface="Candara" charset="0"/>
                <a:ea typeface="Candara" charset="0"/>
                <a:cs typeface="Candara" charset="0"/>
              </a:rPr>
              <a:t>the substance belongs to </a:t>
            </a:r>
            <a:r>
              <a:rPr lang="en-US" sz="4000" b="1" i="1" dirty="0" smtClean="0">
                <a:solidFill>
                  <a:schemeClr val="accent4">
                    <a:lumMod val="20000"/>
                    <a:lumOff val="80000"/>
                  </a:schemeClr>
                </a:solidFill>
                <a:latin typeface="Candara" charset="0"/>
                <a:ea typeface="Candara" charset="0"/>
                <a:cs typeface="Candara" charset="0"/>
              </a:rPr>
              <a:t>Christ</a:t>
            </a:r>
            <a:r>
              <a:rPr lang="en-US" sz="4000" dirty="0" smtClean="0">
                <a:solidFill>
                  <a:schemeClr val="accent4">
                    <a:lumMod val="20000"/>
                    <a:lumOff val="80000"/>
                  </a:schemeClr>
                </a:solidFill>
                <a:latin typeface="Candara" charset="0"/>
                <a:ea typeface="Candara" charset="0"/>
                <a:cs typeface="Candara" charset="0"/>
              </a:rPr>
              <a:t>. </a:t>
            </a:r>
            <a:endParaRPr lang="en-US" sz="4000" dirty="0">
              <a:solidFill>
                <a:schemeClr val="accent4">
                  <a:lumMod val="20000"/>
                  <a:lumOff val="80000"/>
                </a:schemeClr>
              </a:solidFill>
              <a:latin typeface="Candara" charset="0"/>
              <a:ea typeface="Candara" charset="0"/>
              <a:cs typeface="Candara" charset="0"/>
            </a:endParaRPr>
          </a:p>
        </p:txBody>
      </p:sp>
    </p:spTree>
    <p:extLst>
      <p:ext uri="{BB962C8B-B14F-4D97-AF65-F5344CB8AC3E}">
        <p14:creationId xmlns:p14="http://schemas.microsoft.com/office/powerpoint/2010/main" val="171227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0.wp.com/laurazielke.com/wp-content/uploads/2016/06/Jewish-Calend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1868"/>
            <a:ext cx="9144000" cy="5334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le:Christian Cross icon.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6042" y="2634916"/>
            <a:ext cx="529389" cy="7940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pty Tomb Icon - Download Empty Tomb Icon 344075 | Noun Proj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84" y="3275012"/>
            <a:ext cx="1487554" cy="14875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 Request: fa-head-side-lines (person speaking) · Issue #2096 ·  FortA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4920" y="4560481"/>
            <a:ext cx="1416934" cy="14169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71041" y="88588"/>
            <a:ext cx="7601919" cy="584775"/>
          </a:xfrm>
          <a:prstGeom prst="rect">
            <a:avLst/>
          </a:prstGeom>
          <a:solidFill>
            <a:schemeClr val="accent4">
              <a:lumMod val="20000"/>
              <a:lumOff val="80000"/>
            </a:schemeClr>
          </a:solidFill>
          <a:ln>
            <a:solidFill>
              <a:srgbClr val="254021"/>
            </a:solidFill>
          </a:ln>
        </p:spPr>
        <p:txBody>
          <a:bodyPr wrap="square" rtlCol="0">
            <a:spAutoFit/>
          </a:bodyPr>
          <a:lstStyle/>
          <a:p>
            <a:pPr algn="ctr"/>
            <a:r>
              <a:rPr lang="en-US" sz="3200" dirty="0" smtClean="0">
                <a:latin typeface="Candara" charset="0"/>
                <a:ea typeface="Candara" charset="0"/>
                <a:cs typeface="Candara" charset="0"/>
              </a:rPr>
              <a:t>Holy Days Pointing to Jesus &amp; </a:t>
            </a:r>
            <a:r>
              <a:rPr lang="en-US" sz="3200" smtClean="0">
                <a:latin typeface="Candara" charset="0"/>
                <a:ea typeface="Candara" charset="0"/>
                <a:cs typeface="Candara" charset="0"/>
              </a:rPr>
              <a:t>His Kingdom</a:t>
            </a:r>
            <a:endParaRPr lang="en-US" sz="3200" dirty="0">
              <a:latin typeface="Candara" charset="0"/>
              <a:ea typeface="Candara" charset="0"/>
              <a:cs typeface="Candara" charset="0"/>
            </a:endParaRPr>
          </a:p>
        </p:txBody>
      </p:sp>
      <p:pic>
        <p:nvPicPr>
          <p:cNvPr id="9" name="Picture 16" descr="round, left, turn around, turnleft, arrow icon - Download on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467" y="4562025"/>
            <a:ext cx="1038777" cy="10387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ptism Icon - Free PNG &amp; SVG 3542828 - Noun Proje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55" y="3864457"/>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0" descr="loud, Outline Icon - Cloud Icon Vector Png - Free Transparent PNG C"/>
          <p:cNvSpPr>
            <a:spLocks noChangeAspect="1" noChangeArrowheads="1"/>
          </p:cNvSpPr>
          <p:nvPr/>
        </p:nvSpPr>
        <p:spPr bwMode="auto">
          <a:xfrm>
            <a:off x="0" y="0"/>
            <a:ext cx="1385888" cy="13858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6" name="Picture 42" descr="loud Icons &amp; Symbo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6532" y="1164258"/>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64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314"/>
            <a:ext cx="7886700" cy="718086"/>
          </a:xfrm>
        </p:spPr>
        <p:txBody>
          <a:bodyPr/>
          <a:lstStyle/>
          <a:p>
            <a:pPr algn="ctr"/>
            <a:r>
              <a:rPr lang="en-US" b="1" dirty="0" smtClean="0">
                <a:solidFill>
                  <a:schemeClr val="accent4">
                    <a:lumMod val="20000"/>
                    <a:lumOff val="80000"/>
                  </a:schemeClr>
                </a:solidFill>
                <a:latin typeface="Candara" charset="0"/>
                <a:ea typeface="Candara" charset="0"/>
                <a:cs typeface="Candara" charset="0"/>
              </a:rPr>
              <a:t>The </a:t>
            </a:r>
            <a:r>
              <a:rPr lang="en-US" b="1" dirty="0" smtClean="0">
                <a:solidFill>
                  <a:schemeClr val="accent4">
                    <a:lumMod val="20000"/>
                    <a:lumOff val="80000"/>
                  </a:schemeClr>
                </a:solidFill>
                <a:latin typeface="Candara" charset="0"/>
                <a:ea typeface="Candara" charset="0"/>
                <a:cs typeface="Candara" charset="0"/>
              </a:rPr>
              <a:t>Feast Which We Partake</a:t>
            </a:r>
            <a:endParaRPr lang="en-US" sz="4000" i="1" dirty="0">
              <a:solidFill>
                <a:schemeClr val="accent4">
                  <a:lumMod val="20000"/>
                  <a:lumOff val="80000"/>
                </a:schemeClr>
              </a:solidFill>
              <a:latin typeface="Candara" charset="0"/>
              <a:ea typeface="Candara" charset="0"/>
              <a:cs typeface="Candara" charset="0"/>
            </a:endParaRPr>
          </a:p>
        </p:txBody>
      </p:sp>
      <p:sp>
        <p:nvSpPr>
          <p:cNvPr id="5" name="TextBox 4"/>
          <p:cNvSpPr txBox="1"/>
          <p:nvPr/>
        </p:nvSpPr>
        <p:spPr>
          <a:xfrm>
            <a:off x="469910" y="862906"/>
            <a:ext cx="8204181" cy="954107"/>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en-US" sz="2800" b="1" dirty="0" smtClean="0">
                <a:latin typeface="Candara" charset="0"/>
                <a:ea typeface="Candara" charset="0"/>
                <a:cs typeface="Candara" charset="0"/>
              </a:rPr>
              <a:t>We Remember </a:t>
            </a:r>
            <a:r>
              <a:rPr lang="en-US" sz="2800" dirty="0" smtClean="0">
                <a:latin typeface="Candara" charset="0"/>
                <a:ea typeface="Candara" charset="0"/>
                <a:cs typeface="Candara" charset="0"/>
              </a:rPr>
              <a:t>Jesus, our </a:t>
            </a:r>
            <a:r>
              <a:rPr lang="en-US" sz="2800" i="1" dirty="0" smtClean="0">
                <a:latin typeface="Candara" charset="0"/>
                <a:ea typeface="Candara" charset="0"/>
                <a:cs typeface="Candara" charset="0"/>
              </a:rPr>
              <a:t>Passover</a:t>
            </a:r>
            <a:r>
              <a:rPr lang="en-US" sz="2800" dirty="0" smtClean="0">
                <a:latin typeface="Candara" charset="0"/>
                <a:ea typeface="Candara" charset="0"/>
                <a:cs typeface="Candara" charset="0"/>
              </a:rPr>
              <a:t> </a:t>
            </a:r>
            <a:r>
              <a:rPr lang="en-US" sz="2800" dirty="0" smtClean="0">
                <a:latin typeface="Candara" charset="0"/>
                <a:ea typeface="Candara" charset="0"/>
                <a:cs typeface="Candara" charset="0"/>
              </a:rPr>
              <a:t>lamb, </a:t>
            </a:r>
            <a:r>
              <a:rPr lang="en-US" sz="2800" dirty="0">
                <a:latin typeface="Candara" charset="0"/>
                <a:ea typeface="Candara" charset="0"/>
                <a:cs typeface="Candara" charset="0"/>
              </a:rPr>
              <a:t>c</a:t>
            </a:r>
            <a:r>
              <a:rPr lang="en-US" sz="2800" dirty="0" smtClean="0">
                <a:latin typeface="Candara" charset="0"/>
                <a:ea typeface="Candara" charset="0"/>
                <a:cs typeface="Candara" charset="0"/>
              </a:rPr>
              <a:t>elebrating </a:t>
            </a:r>
            <a:r>
              <a:rPr lang="en-US" sz="2800" dirty="0">
                <a:latin typeface="Candara" charset="0"/>
                <a:ea typeface="Candara" charset="0"/>
                <a:cs typeface="Candara" charset="0"/>
              </a:rPr>
              <a:t>with the </a:t>
            </a:r>
            <a:r>
              <a:rPr lang="en-US" sz="2800" i="1" dirty="0">
                <a:latin typeface="Candara" charset="0"/>
                <a:ea typeface="Candara" charset="0"/>
                <a:cs typeface="Candara" charset="0"/>
              </a:rPr>
              <a:t>Unleavened Bread </a:t>
            </a:r>
            <a:r>
              <a:rPr lang="en-US" sz="2800" dirty="0">
                <a:latin typeface="Candara" charset="0"/>
                <a:ea typeface="Candara" charset="0"/>
                <a:cs typeface="Candara" charset="0"/>
              </a:rPr>
              <a:t>of sincerity &amp; truth.</a:t>
            </a:r>
            <a:endParaRPr lang="en-US" sz="2800" dirty="0" smtClean="0">
              <a:latin typeface="Candara" charset="0"/>
              <a:ea typeface="Candara" charset="0"/>
              <a:cs typeface="Candara" charset="0"/>
            </a:endParaRPr>
          </a:p>
        </p:txBody>
      </p:sp>
      <p:sp>
        <p:nvSpPr>
          <p:cNvPr id="8" name="TextBox 7"/>
          <p:cNvSpPr txBox="1"/>
          <p:nvPr/>
        </p:nvSpPr>
        <p:spPr>
          <a:xfrm>
            <a:off x="469905" y="1830868"/>
            <a:ext cx="8204181" cy="954107"/>
          </a:xfrm>
          <a:prstGeom prst="rect">
            <a:avLst/>
          </a:prstGeom>
          <a:solidFill>
            <a:schemeClr val="accent4">
              <a:lumMod val="20000"/>
              <a:lumOff val="80000"/>
            </a:schemeClr>
          </a:solidFill>
          <a:ln w="12700">
            <a:solidFill>
              <a:schemeClr val="tx1"/>
            </a:solidFill>
          </a:ln>
        </p:spPr>
        <p:txBody>
          <a:bodyPr wrap="square" rtlCol="0" anchor="ctr">
            <a:spAutoFit/>
          </a:bodyPr>
          <a:lstStyle/>
          <a:p>
            <a:pPr algn="ctr"/>
            <a:r>
              <a:rPr lang="en-US" sz="2800" b="1" dirty="0" smtClean="0">
                <a:latin typeface="Candara" charset="0"/>
                <a:ea typeface="Candara" charset="0"/>
                <a:cs typeface="Candara" charset="0"/>
              </a:rPr>
              <a:t>We Gather </a:t>
            </a:r>
            <a:r>
              <a:rPr lang="en-US" sz="2800" dirty="0" smtClean="0">
                <a:latin typeface="Candara" charset="0"/>
                <a:ea typeface="Candara" charset="0"/>
                <a:cs typeface="Candara" charset="0"/>
              </a:rPr>
              <a:t>on the 1</a:t>
            </a:r>
            <a:r>
              <a:rPr lang="en-US" sz="2800" baseline="30000" dirty="0" smtClean="0">
                <a:latin typeface="Candara" charset="0"/>
                <a:ea typeface="Candara" charset="0"/>
                <a:cs typeface="Candara" charset="0"/>
              </a:rPr>
              <a:t>st</a:t>
            </a:r>
            <a:r>
              <a:rPr lang="en-US" sz="2800" dirty="0" smtClean="0">
                <a:latin typeface="Candara" charset="0"/>
                <a:ea typeface="Candara" charset="0"/>
                <a:cs typeface="Candara" charset="0"/>
              </a:rPr>
              <a:t> </a:t>
            </a:r>
            <a:r>
              <a:rPr lang="en-US" sz="2800" dirty="0" smtClean="0">
                <a:latin typeface="Candara" charset="0"/>
                <a:ea typeface="Candara" charset="0"/>
                <a:cs typeface="Candara" charset="0"/>
              </a:rPr>
              <a:t>day of the week, the day when </a:t>
            </a:r>
            <a:r>
              <a:rPr lang="en-US" sz="2800" dirty="0" smtClean="0">
                <a:latin typeface="Candara" charset="0"/>
                <a:ea typeface="Candara" charset="0"/>
                <a:cs typeface="Candara" charset="0"/>
              </a:rPr>
              <a:t>Jesus rose as the </a:t>
            </a:r>
            <a:r>
              <a:rPr lang="en-US" sz="2800" i="1" dirty="0" smtClean="0">
                <a:latin typeface="Candara" charset="0"/>
                <a:ea typeface="Candara" charset="0"/>
                <a:cs typeface="Candara" charset="0"/>
              </a:rPr>
              <a:t>first fruits </a:t>
            </a:r>
            <a:r>
              <a:rPr lang="en-US" sz="2800" dirty="0" smtClean="0">
                <a:latin typeface="Candara" charset="0"/>
                <a:ea typeface="Candara" charset="0"/>
                <a:cs typeface="Candara" charset="0"/>
              </a:rPr>
              <a:t>of resurrection. </a:t>
            </a:r>
          </a:p>
        </p:txBody>
      </p:sp>
      <p:sp>
        <p:nvSpPr>
          <p:cNvPr id="7" name="TextBox 6"/>
          <p:cNvSpPr txBox="1"/>
          <p:nvPr/>
        </p:nvSpPr>
        <p:spPr>
          <a:xfrm>
            <a:off x="469905" y="2798830"/>
            <a:ext cx="8204181" cy="954107"/>
          </a:xfrm>
          <a:prstGeom prst="rect">
            <a:avLst/>
          </a:prstGeom>
          <a:solidFill>
            <a:schemeClr val="accent4">
              <a:lumMod val="20000"/>
              <a:lumOff val="80000"/>
            </a:schemeClr>
          </a:solidFill>
          <a:ln w="12700">
            <a:solidFill>
              <a:schemeClr val="tx1"/>
            </a:solidFill>
          </a:ln>
        </p:spPr>
        <p:txBody>
          <a:bodyPr wrap="square" rtlCol="0" anchor="ctr">
            <a:spAutoFit/>
          </a:bodyPr>
          <a:lstStyle/>
          <a:p>
            <a:pPr algn="ctr"/>
            <a:r>
              <a:rPr lang="en-US" sz="2800" b="1" dirty="0" smtClean="0">
                <a:latin typeface="Candara" charset="0"/>
                <a:ea typeface="Candara" charset="0"/>
                <a:cs typeface="Candara" charset="0"/>
              </a:rPr>
              <a:t>We Commune </a:t>
            </a:r>
            <a:r>
              <a:rPr lang="en-US" sz="2800" dirty="0" smtClean="0">
                <a:latin typeface="Candara" charset="0"/>
                <a:ea typeface="Candara" charset="0"/>
                <a:cs typeface="Candara" charset="0"/>
              </a:rPr>
              <a:t>with </a:t>
            </a:r>
            <a:r>
              <a:rPr lang="en-US" sz="2800" dirty="0" smtClean="0">
                <a:latin typeface="Candara" charset="0"/>
                <a:ea typeface="Candara" charset="0"/>
                <a:cs typeface="Candara" charset="0"/>
              </a:rPr>
              <a:t>one </a:t>
            </a:r>
            <a:r>
              <a:rPr lang="en-US" sz="2800" dirty="0" smtClean="0">
                <a:latin typeface="Candara" charset="0"/>
                <a:ea typeface="Candara" charset="0"/>
                <a:cs typeface="Candara" charset="0"/>
              </a:rPr>
              <a:t>another as </a:t>
            </a:r>
            <a:r>
              <a:rPr lang="en-US" sz="2800" dirty="0" smtClean="0">
                <a:latin typeface="Candara" charset="0"/>
                <a:ea typeface="Candara" charset="0"/>
                <a:cs typeface="Candara" charset="0"/>
              </a:rPr>
              <a:t>first </a:t>
            </a:r>
            <a:r>
              <a:rPr lang="en-US" sz="2800" dirty="0" smtClean="0">
                <a:latin typeface="Candara" charset="0"/>
                <a:ea typeface="Candara" charset="0"/>
                <a:cs typeface="Candara" charset="0"/>
              </a:rPr>
              <a:t>fruits offered to </a:t>
            </a:r>
            <a:r>
              <a:rPr lang="en-US" sz="2800" dirty="0" smtClean="0">
                <a:latin typeface="Candara" charset="0"/>
                <a:ea typeface="Candara" charset="0"/>
                <a:cs typeface="Candara" charset="0"/>
              </a:rPr>
              <a:t>God, like those who first heard on </a:t>
            </a:r>
            <a:r>
              <a:rPr lang="en-US" sz="2800" i="1" dirty="0" smtClean="0">
                <a:latin typeface="Candara" charset="0"/>
                <a:ea typeface="Candara" charset="0"/>
                <a:cs typeface="Candara" charset="0"/>
              </a:rPr>
              <a:t>Pentecost</a:t>
            </a:r>
            <a:r>
              <a:rPr lang="en-US" sz="2800" dirty="0" smtClean="0">
                <a:latin typeface="Candara" charset="0"/>
                <a:ea typeface="Candara" charset="0"/>
                <a:cs typeface="Candara" charset="0"/>
              </a:rPr>
              <a:t>.</a:t>
            </a:r>
            <a:endParaRPr lang="en-US" sz="2800" dirty="0" smtClean="0">
              <a:latin typeface="Candara" charset="0"/>
              <a:ea typeface="Candara" charset="0"/>
              <a:cs typeface="Candara" charset="0"/>
            </a:endParaRPr>
          </a:p>
        </p:txBody>
      </p:sp>
      <p:sp>
        <p:nvSpPr>
          <p:cNvPr id="9" name="TextBox 8"/>
          <p:cNvSpPr txBox="1"/>
          <p:nvPr/>
        </p:nvSpPr>
        <p:spPr>
          <a:xfrm>
            <a:off x="469905" y="3766792"/>
            <a:ext cx="8204181" cy="954107"/>
          </a:xfrm>
          <a:prstGeom prst="rect">
            <a:avLst/>
          </a:prstGeom>
          <a:solidFill>
            <a:schemeClr val="accent4">
              <a:lumMod val="20000"/>
              <a:lumOff val="80000"/>
            </a:schemeClr>
          </a:solidFill>
          <a:ln w="12700">
            <a:solidFill>
              <a:schemeClr val="tx1"/>
            </a:solidFill>
          </a:ln>
        </p:spPr>
        <p:txBody>
          <a:bodyPr wrap="square" rtlCol="0" anchor="ctr">
            <a:spAutoFit/>
          </a:bodyPr>
          <a:lstStyle/>
          <a:p>
            <a:pPr algn="ctr"/>
            <a:r>
              <a:rPr lang="en-US" sz="2800" b="1" dirty="0" smtClean="0">
                <a:latin typeface="Candara" charset="0"/>
                <a:ea typeface="Candara" charset="0"/>
                <a:cs typeface="Candara" charset="0"/>
              </a:rPr>
              <a:t>We Examine </a:t>
            </a:r>
            <a:r>
              <a:rPr lang="en-US" sz="2800" dirty="0" smtClean="0">
                <a:latin typeface="Candara" charset="0"/>
                <a:ea typeface="Candara" charset="0"/>
                <a:cs typeface="Candara" charset="0"/>
              </a:rPr>
              <a:t>ourselves as we partake, </a:t>
            </a:r>
            <a:r>
              <a:rPr lang="en-US" sz="2800" dirty="0" smtClean="0">
                <a:latin typeface="Candara" charset="0"/>
                <a:ea typeface="Candara" charset="0"/>
                <a:cs typeface="Candara" charset="0"/>
              </a:rPr>
              <a:t>repenting of our </a:t>
            </a:r>
            <a:r>
              <a:rPr lang="en-US" sz="2800" dirty="0" smtClean="0">
                <a:latin typeface="Candara" charset="0"/>
                <a:ea typeface="Candara" charset="0"/>
                <a:cs typeface="Candara" charset="0"/>
              </a:rPr>
              <a:t>sins, sobered by the </a:t>
            </a:r>
            <a:r>
              <a:rPr lang="en-US" sz="2800" i="1" dirty="0" smtClean="0">
                <a:latin typeface="Candara" charset="0"/>
                <a:ea typeface="Candara" charset="0"/>
                <a:cs typeface="Candara" charset="0"/>
              </a:rPr>
              <a:t>trumpet</a:t>
            </a:r>
            <a:r>
              <a:rPr lang="en-US" sz="2800" dirty="0" smtClean="0">
                <a:latin typeface="Candara" charset="0"/>
                <a:ea typeface="Candara" charset="0"/>
                <a:cs typeface="Candara" charset="0"/>
              </a:rPr>
              <a:t> of God’s judgment.</a:t>
            </a:r>
            <a:endParaRPr lang="en-US" sz="2800" dirty="0" smtClean="0">
              <a:latin typeface="Candara" charset="0"/>
              <a:ea typeface="Candara" charset="0"/>
              <a:cs typeface="Candara" charset="0"/>
            </a:endParaRPr>
          </a:p>
        </p:txBody>
      </p:sp>
      <p:sp>
        <p:nvSpPr>
          <p:cNvPr id="10" name="TextBox 9"/>
          <p:cNvSpPr txBox="1"/>
          <p:nvPr/>
        </p:nvSpPr>
        <p:spPr>
          <a:xfrm>
            <a:off x="469905" y="4734754"/>
            <a:ext cx="8204181" cy="954107"/>
          </a:xfrm>
          <a:prstGeom prst="rect">
            <a:avLst/>
          </a:prstGeom>
          <a:solidFill>
            <a:schemeClr val="accent4">
              <a:lumMod val="20000"/>
              <a:lumOff val="80000"/>
            </a:schemeClr>
          </a:solidFill>
          <a:ln w="12700">
            <a:solidFill>
              <a:schemeClr val="tx1"/>
            </a:solidFill>
          </a:ln>
        </p:spPr>
        <p:txBody>
          <a:bodyPr wrap="square" rtlCol="0" anchor="ctr">
            <a:spAutoFit/>
          </a:bodyPr>
          <a:lstStyle/>
          <a:p>
            <a:pPr algn="ctr"/>
            <a:r>
              <a:rPr lang="en-US" sz="2800" b="1" dirty="0" smtClean="0">
                <a:latin typeface="Candara" charset="0"/>
                <a:ea typeface="Candara" charset="0"/>
                <a:cs typeface="Candara" charset="0"/>
              </a:rPr>
              <a:t>We Drink </a:t>
            </a:r>
            <a:r>
              <a:rPr lang="en-US" sz="2800" dirty="0" smtClean="0">
                <a:latin typeface="Candara" charset="0"/>
                <a:ea typeface="Candara" charset="0"/>
                <a:cs typeface="Candara" charset="0"/>
              </a:rPr>
              <a:t>the </a:t>
            </a:r>
            <a:r>
              <a:rPr lang="en-US" sz="2800" dirty="0" smtClean="0">
                <a:latin typeface="Candara" charset="0"/>
                <a:ea typeface="Candara" charset="0"/>
                <a:cs typeface="Candara" charset="0"/>
              </a:rPr>
              <a:t>the cup, the blood of the covenant shed </a:t>
            </a:r>
            <a:r>
              <a:rPr lang="en-US" sz="2800" dirty="0" smtClean="0">
                <a:latin typeface="Candara" charset="0"/>
                <a:ea typeface="Candara" charset="0"/>
                <a:cs typeface="Candara" charset="0"/>
              </a:rPr>
              <a:t>for our </a:t>
            </a:r>
            <a:r>
              <a:rPr lang="en-US" sz="2800" i="1" dirty="0" smtClean="0">
                <a:latin typeface="Candara" charset="0"/>
                <a:ea typeface="Candara" charset="0"/>
                <a:cs typeface="Candara" charset="0"/>
              </a:rPr>
              <a:t>atonement </a:t>
            </a:r>
            <a:r>
              <a:rPr lang="en-US" sz="2800" dirty="0" smtClean="0">
                <a:latin typeface="Candara" charset="0"/>
                <a:ea typeface="Candara" charset="0"/>
                <a:cs typeface="Candara" charset="0"/>
              </a:rPr>
              <a:t>and </a:t>
            </a:r>
            <a:r>
              <a:rPr lang="en-US" sz="2800" dirty="0" smtClean="0">
                <a:latin typeface="Candara" charset="0"/>
                <a:ea typeface="Candara" charset="0"/>
                <a:cs typeface="Candara" charset="0"/>
              </a:rPr>
              <a:t>purification</a:t>
            </a:r>
            <a:r>
              <a:rPr lang="en-US" sz="2800" dirty="0" smtClean="0">
                <a:latin typeface="Candara" charset="0"/>
                <a:ea typeface="Candara" charset="0"/>
                <a:cs typeface="Candara" charset="0"/>
              </a:rPr>
              <a:t>.</a:t>
            </a:r>
          </a:p>
        </p:txBody>
      </p:sp>
      <p:sp>
        <p:nvSpPr>
          <p:cNvPr id="11" name="TextBox 10"/>
          <p:cNvSpPr txBox="1"/>
          <p:nvPr/>
        </p:nvSpPr>
        <p:spPr>
          <a:xfrm>
            <a:off x="469905" y="5702716"/>
            <a:ext cx="8204181" cy="954107"/>
          </a:xfrm>
          <a:prstGeom prst="rect">
            <a:avLst/>
          </a:prstGeom>
          <a:solidFill>
            <a:schemeClr val="accent4">
              <a:lumMod val="20000"/>
              <a:lumOff val="80000"/>
            </a:schemeClr>
          </a:solidFill>
          <a:ln w="12700">
            <a:solidFill>
              <a:schemeClr val="tx1"/>
            </a:solidFill>
          </a:ln>
        </p:spPr>
        <p:txBody>
          <a:bodyPr wrap="square" rtlCol="0" anchor="ctr">
            <a:spAutoFit/>
          </a:bodyPr>
          <a:lstStyle/>
          <a:p>
            <a:pPr algn="ctr"/>
            <a:r>
              <a:rPr lang="en-US" sz="2800" b="1" dirty="0" smtClean="0">
                <a:latin typeface="Candara" charset="0"/>
                <a:ea typeface="Candara" charset="0"/>
                <a:cs typeface="Candara" charset="0"/>
              </a:rPr>
              <a:t>We Proclaim </a:t>
            </a:r>
            <a:r>
              <a:rPr lang="en-US" sz="2800" dirty="0" smtClean="0">
                <a:latin typeface="Candara" charset="0"/>
                <a:ea typeface="Candara" charset="0"/>
                <a:cs typeface="Candara" charset="0"/>
              </a:rPr>
              <a:t>the Lord’s Death until He </a:t>
            </a:r>
            <a:r>
              <a:rPr lang="en-US" sz="2800" dirty="0" smtClean="0">
                <a:latin typeface="Candara" charset="0"/>
                <a:ea typeface="Candara" charset="0"/>
                <a:cs typeface="Candara" charset="0"/>
              </a:rPr>
              <a:t>comes </a:t>
            </a:r>
            <a:r>
              <a:rPr lang="en-US" sz="2800" dirty="0" smtClean="0">
                <a:latin typeface="Candara" charset="0"/>
                <a:ea typeface="Candara" charset="0"/>
                <a:cs typeface="Candara" charset="0"/>
              </a:rPr>
              <a:t>for the final </a:t>
            </a:r>
            <a:r>
              <a:rPr lang="en-US" sz="2800" i="1" dirty="0" smtClean="0">
                <a:latin typeface="Candara" charset="0"/>
                <a:ea typeface="Candara" charset="0"/>
                <a:cs typeface="Candara" charset="0"/>
              </a:rPr>
              <a:t>ingathering</a:t>
            </a:r>
            <a:r>
              <a:rPr lang="en-US" sz="2800" dirty="0" smtClean="0">
                <a:latin typeface="Candara" charset="0"/>
                <a:ea typeface="Candara" charset="0"/>
                <a:cs typeface="Candara" charset="0"/>
              </a:rPr>
              <a:t> and </a:t>
            </a:r>
            <a:r>
              <a:rPr lang="en-US" sz="2800" dirty="0" smtClean="0">
                <a:latin typeface="Candara" charset="0"/>
                <a:ea typeface="Candara" charset="0"/>
                <a:cs typeface="Candara" charset="0"/>
              </a:rPr>
              <a:t>eternal banquet feast.</a:t>
            </a:r>
          </a:p>
        </p:txBody>
      </p:sp>
    </p:spTree>
    <p:extLst>
      <p:ext uri="{BB962C8B-B14F-4D97-AF65-F5344CB8AC3E}">
        <p14:creationId xmlns:p14="http://schemas.microsoft.com/office/powerpoint/2010/main" val="18751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0.wp.com/laurazielke.com/wp-content/uploads/2016/06/Jewish-Calend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1868"/>
            <a:ext cx="9144000" cy="53342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11278" y="2814637"/>
            <a:ext cx="1702191" cy="6000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174947" y="3068320"/>
            <a:ext cx="834887" cy="73200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31624" y="3042920"/>
            <a:ext cx="602176" cy="73200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02902" y="88588"/>
            <a:ext cx="5738197" cy="584775"/>
          </a:xfrm>
          <a:prstGeom prst="rect">
            <a:avLst/>
          </a:prstGeom>
          <a:solidFill>
            <a:schemeClr val="accent4">
              <a:lumMod val="20000"/>
              <a:lumOff val="80000"/>
            </a:schemeClr>
          </a:solidFill>
          <a:ln>
            <a:solidFill>
              <a:srgbClr val="254021"/>
            </a:solidFill>
          </a:ln>
        </p:spPr>
        <p:txBody>
          <a:bodyPr wrap="square" rtlCol="0">
            <a:spAutoFit/>
          </a:bodyPr>
          <a:lstStyle/>
          <a:p>
            <a:pPr algn="ctr"/>
            <a:r>
              <a:rPr lang="en-US" sz="3200" dirty="0" smtClean="0">
                <a:latin typeface="Candara" charset="0"/>
                <a:ea typeface="Candara" charset="0"/>
                <a:cs typeface="Candara" charset="0"/>
              </a:rPr>
              <a:t>Holy Days in the Law of Moses</a:t>
            </a:r>
            <a:endParaRPr lang="en-US" sz="3200" dirty="0">
              <a:latin typeface="Candara" charset="0"/>
              <a:ea typeface="Candara" charset="0"/>
              <a:cs typeface="Candara" charset="0"/>
            </a:endParaRPr>
          </a:p>
        </p:txBody>
      </p:sp>
      <p:sp>
        <p:nvSpPr>
          <p:cNvPr id="7" name="TextBox 6"/>
          <p:cNvSpPr txBox="1"/>
          <p:nvPr/>
        </p:nvSpPr>
        <p:spPr>
          <a:xfrm>
            <a:off x="376418" y="4559541"/>
            <a:ext cx="2282376" cy="1815882"/>
          </a:xfrm>
          <a:prstGeom prst="rect">
            <a:avLst/>
          </a:prstGeom>
          <a:solidFill>
            <a:schemeClr val="accent4">
              <a:lumMod val="20000"/>
              <a:lumOff val="80000"/>
            </a:schemeClr>
          </a:solidFill>
          <a:ln>
            <a:solidFill>
              <a:srgbClr val="254021"/>
            </a:solidFill>
          </a:ln>
        </p:spPr>
        <p:txBody>
          <a:bodyPr wrap="square" rtlCol="0">
            <a:spAutoFit/>
          </a:bodyPr>
          <a:lstStyle/>
          <a:p>
            <a:pPr algn="ctr"/>
            <a:r>
              <a:rPr lang="en-US" sz="2800" dirty="0" smtClean="0">
                <a:latin typeface="Candara" charset="0"/>
                <a:ea typeface="Candara" charset="0"/>
                <a:cs typeface="Candara" charset="0"/>
              </a:rPr>
              <a:t>God wants His people to stop, reflect, and worship.</a:t>
            </a:r>
            <a:endParaRPr lang="en-US" sz="2800" dirty="0">
              <a:latin typeface="Candara" charset="0"/>
              <a:ea typeface="Candara" charset="0"/>
              <a:cs typeface="Candara" charset="0"/>
            </a:endParaRPr>
          </a:p>
        </p:txBody>
      </p:sp>
      <p:sp>
        <p:nvSpPr>
          <p:cNvPr id="8" name="TextBox 7"/>
          <p:cNvSpPr txBox="1"/>
          <p:nvPr/>
        </p:nvSpPr>
        <p:spPr>
          <a:xfrm>
            <a:off x="2713893" y="4559541"/>
            <a:ext cx="2491154" cy="1815882"/>
          </a:xfrm>
          <a:prstGeom prst="rect">
            <a:avLst/>
          </a:prstGeom>
          <a:solidFill>
            <a:schemeClr val="accent5">
              <a:lumMod val="20000"/>
              <a:lumOff val="80000"/>
            </a:schemeClr>
          </a:solidFill>
          <a:ln>
            <a:solidFill>
              <a:srgbClr val="254021"/>
            </a:solidFill>
          </a:ln>
        </p:spPr>
        <p:txBody>
          <a:bodyPr wrap="square" rtlCol="0">
            <a:spAutoFit/>
          </a:bodyPr>
          <a:lstStyle/>
          <a:p>
            <a:pPr algn="ctr"/>
            <a:r>
              <a:rPr lang="en-US" sz="2800" dirty="0" smtClean="0">
                <a:latin typeface="Candara" charset="0"/>
                <a:ea typeface="Candara" charset="0"/>
                <a:cs typeface="Candara" charset="0"/>
              </a:rPr>
              <a:t>God was </a:t>
            </a:r>
            <a:r>
              <a:rPr lang="en-US" sz="2800" dirty="0" smtClean="0">
                <a:latin typeface="Candara" charset="0"/>
                <a:ea typeface="Candara" charset="0"/>
                <a:cs typeface="Candara" charset="0"/>
              </a:rPr>
              <a:t>telling His </a:t>
            </a:r>
            <a:r>
              <a:rPr lang="en-US" sz="2800" dirty="0" smtClean="0">
                <a:latin typeface="Candara" charset="0"/>
                <a:ea typeface="Candara" charset="0"/>
                <a:cs typeface="Candara" charset="0"/>
              </a:rPr>
              <a:t>people </a:t>
            </a:r>
            <a:r>
              <a:rPr lang="en-US" sz="2800" dirty="0" smtClean="0">
                <a:latin typeface="Candara" charset="0"/>
                <a:ea typeface="Candara" charset="0"/>
                <a:cs typeface="Candara" charset="0"/>
              </a:rPr>
              <a:t>a story about </a:t>
            </a:r>
            <a:r>
              <a:rPr lang="en-US" sz="2800" smtClean="0">
                <a:latin typeface="Candara" charset="0"/>
                <a:ea typeface="Candara" charset="0"/>
                <a:cs typeface="Candara" charset="0"/>
              </a:rPr>
              <a:t>His salvation.</a:t>
            </a:r>
            <a:endParaRPr lang="en-US" sz="2800" dirty="0">
              <a:latin typeface="Candara" charset="0"/>
              <a:ea typeface="Candara" charset="0"/>
              <a:cs typeface="Candara" charset="0"/>
            </a:endParaRPr>
          </a:p>
        </p:txBody>
      </p:sp>
    </p:spTree>
    <p:extLst>
      <p:ext uri="{BB962C8B-B14F-4D97-AF65-F5344CB8AC3E}">
        <p14:creationId xmlns:p14="http://schemas.microsoft.com/office/powerpoint/2010/main" val="173356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100" dirty="0" smtClean="0">
                <a:solidFill>
                  <a:schemeClr val="accent4">
                    <a:lumMod val="20000"/>
                    <a:lumOff val="80000"/>
                  </a:schemeClr>
                </a:solidFill>
                <a:latin typeface="Candara" charset="0"/>
                <a:ea typeface="Candara" charset="0"/>
                <a:cs typeface="Candara" charset="0"/>
              </a:rPr>
              <a:t>In This Tent We Rejoice</a:t>
            </a:r>
            <a:endParaRPr lang="en-US" sz="6100" dirty="0">
              <a:solidFill>
                <a:schemeClr val="accent4">
                  <a:lumMod val="20000"/>
                  <a:lumOff val="80000"/>
                </a:schemeClr>
              </a:solidFill>
              <a:latin typeface="Candara" charset="0"/>
              <a:ea typeface="Candara" charset="0"/>
              <a:cs typeface="Candara" charset="0"/>
            </a:endParaRPr>
          </a:p>
        </p:txBody>
      </p:sp>
      <p:sp>
        <p:nvSpPr>
          <p:cNvPr id="3" name="Subtitle 2"/>
          <p:cNvSpPr>
            <a:spLocks noGrp="1"/>
          </p:cNvSpPr>
          <p:nvPr>
            <p:ph type="subTitle" idx="1"/>
          </p:nvPr>
        </p:nvSpPr>
        <p:spPr/>
        <p:txBody>
          <a:bodyPr>
            <a:normAutofit/>
          </a:bodyPr>
          <a:lstStyle/>
          <a:p>
            <a:r>
              <a:rPr lang="en-US" sz="4800" i="1" dirty="0" smtClean="0">
                <a:solidFill>
                  <a:schemeClr val="accent4">
                    <a:lumMod val="20000"/>
                    <a:lumOff val="80000"/>
                  </a:schemeClr>
                </a:solidFill>
                <a:latin typeface="Candara" charset="0"/>
                <a:ea typeface="Candara" charset="0"/>
                <a:cs typeface="Candara" charset="0"/>
              </a:rPr>
              <a:t>The Feast of Tabernacles</a:t>
            </a:r>
            <a:endParaRPr lang="en-US" sz="4800" i="1" dirty="0">
              <a:solidFill>
                <a:schemeClr val="accent4">
                  <a:lumMod val="20000"/>
                  <a:lumOff val="80000"/>
                </a:schemeClr>
              </a:solidFill>
              <a:latin typeface="Candara" charset="0"/>
              <a:ea typeface="Candara" charset="0"/>
              <a:cs typeface="Candara" charset="0"/>
            </a:endParaRPr>
          </a:p>
        </p:txBody>
      </p:sp>
    </p:spTree>
    <p:extLst>
      <p:ext uri="{BB962C8B-B14F-4D97-AF65-F5344CB8AC3E}">
        <p14:creationId xmlns:p14="http://schemas.microsoft.com/office/powerpoint/2010/main" val="967553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4">
                    <a:lumMod val="20000"/>
                    <a:lumOff val="80000"/>
                  </a:schemeClr>
                </a:solidFill>
                <a:latin typeface="Candara" charset="0"/>
                <a:ea typeface="Candara" charset="0"/>
                <a:cs typeface="Candara" charset="0"/>
              </a:rPr>
              <a:t>Feast of Tabernacles (</a:t>
            </a:r>
            <a:r>
              <a:rPr lang="en-US" sz="4000" b="1" i="1" dirty="0" smtClean="0">
                <a:solidFill>
                  <a:schemeClr val="accent4">
                    <a:lumMod val="20000"/>
                    <a:lumOff val="80000"/>
                  </a:schemeClr>
                </a:solidFill>
                <a:latin typeface="Candara" charset="0"/>
                <a:ea typeface="Candara" charset="0"/>
                <a:cs typeface="Candara" charset="0"/>
              </a:rPr>
              <a:t>Ingathering</a:t>
            </a:r>
            <a:r>
              <a:rPr lang="en-US" sz="4000" b="1" dirty="0" smtClean="0">
                <a:solidFill>
                  <a:schemeClr val="accent4">
                    <a:lumMod val="20000"/>
                    <a:lumOff val="80000"/>
                  </a:schemeClr>
                </a:solidFill>
                <a:latin typeface="Candara" charset="0"/>
                <a:ea typeface="Candara" charset="0"/>
                <a:cs typeface="Candara" charset="0"/>
              </a:rPr>
              <a:t>)</a:t>
            </a:r>
            <a:endParaRPr lang="en-US" sz="2800" dirty="0">
              <a:solidFill>
                <a:schemeClr val="accent4">
                  <a:lumMod val="20000"/>
                  <a:lumOff val="80000"/>
                </a:schemeClr>
              </a:solidFill>
              <a:latin typeface="Candara" charset="0"/>
              <a:ea typeface="Candara" charset="0"/>
              <a:cs typeface="Candara" charset="0"/>
            </a:endParaRPr>
          </a:p>
        </p:txBody>
      </p:sp>
      <p:sp>
        <p:nvSpPr>
          <p:cNvPr id="3" name="Content Placeholder 2"/>
          <p:cNvSpPr>
            <a:spLocks noGrp="1"/>
          </p:cNvSpPr>
          <p:nvPr>
            <p:ph idx="1"/>
          </p:nvPr>
        </p:nvSpPr>
        <p:spPr>
          <a:xfrm>
            <a:off x="628650" y="1504950"/>
            <a:ext cx="7886700" cy="4840740"/>
          </a:xfrm>
        </p:spPr>
        <p:txBody>
          <a:bodyPr>
            <a:normAutofit/>
          </a:bodyPr>
          <a:lstStyle/>
          <a:p>
            <a:pPr>
              <a:lnSpc>
                <a:spcPct val="100000"/>
              </a:lnSpc>
              <a:spcBef>
                <a:spcPts val="0"/>
              </a:spcBef>
              <a:spcAft>
                <a:spcPts val="1200"/>
              </a:spcAft>
            </a:pPr>
            <a:r>
              <a:rPr lang="en-US" sz="3200" dirty="0" smtClean="0">
                <a:solidFill>
                  <a:schemeClr val="accent4">
                    <a:lumMod val="20000"/>
                    <a:lumOff val="80000"/>
                  </a:schemeClr>
                </a:solidFill>
                <a:latin typeface="Candara" charset="0"/>
                <a:ea typeface="Candara" charset="0"/>
                <a:cs typeface="Candara" charset="0"/>
              </a:rPr>
              <a:t>Celebrates the full harvest, anticipates winter rains </a:t>
            </a:r>
            <a:r>
              <a:rPr lang="en-US" sz="3200" i="1" dirty="0" smtClean="0">
                <a:solidFill>
                  <a:schemeClr val="accent4">
                    <a:lumMod val="20000"/>
                    <a:lumOff val="80000"/>
                  </a:schemeClr>
                </a:solidFill>
                <a:latin typeface="Candara" charset="0"/>
                <a:ea typeface="Candara" charset="0"/>
                <a:cs typeface="Candara" charset="0"/>
              </a:rPr>
              <a:t>(Exodus 34:22; </a:t>
            </a:r>
            <a:r>
              <a:rPr lang="en-US" sz="3200" i="1" dirty="0" err="1" smtClean="0">
                <a:solidFill>
                  <a:schemeClr val="accent4">
                    <a:lumMod val="20000"/>
                    <a:lumOff val="80000"/>
                  </a:schemeClr>
                </a:solidFill>
                <a:latin typeface="Candara" charset="0"/>
                <a:ea typeface="Candara" charset="0"/>
                <a:cs typeface="Candara" charset="0"/>
              </a:rPr>
              <a:t>Deuter</a:t>
            </a:r>
            <a:r>
              <a:rPr lang="en-US" sz="3200" i="1" dirty="0" smtClean="0">
                <a:solidFill>
                  <a:schemeClr val="accent4">
                    <a:lumMod val="20000"/>
                    <a:lumOff val="80000"/>
                  </a:schemeClr>
                </a:solidFill>
                <a:latin typeface="Candara" charset="0"/>
                <a:ea typeface="Candara" charset="0"/>
                <a:cs typeface="Candara" charset="0"/>
              </a:rPr>
              <a:t>. 16:13-15)</a:t>
            </a:r>
          </a:p>
        </p:txBody>
      </p:sp>
    </p:spTree>
    <p:extLst>
      <p:ext uri="{BB962C8B-B14F-4D97-AF65-F5344CB8AC3E}">
        <p14:creationId xmlns:p14="http://schemas.microsoft.com/office/powerpoint/2010/main" val="1958265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0.wp.com/laurazielke.com/wp-content/uploads/2016/06/Jewish-Calend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1868"/>
            <a:ext cx="9144000" cy="53342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11278" y="2814637"/>
            <a:ext cx="1702191" cy="6000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174947" y="3068320"/>
            <a:ext cx="834887" cy="73200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835705" y="2644726"/>
            <a:ext cx="1125415" cy="523220"/>
          </a:xfrm>
          <a:prstGeom prst="rect">
            <a:avLst/>
          </a:prstGeom>
          <a:solidFill>
            <a:srgbClr val="2B542C"/>
          </a:solidFill>
          <a:ln>
            <a:solidFill>
              <a:srgbClr val="254021"/>
            </a:solidFill>
          </a:ln>
        </p:spPr>
        <p:txBody>
          <a:bodyPr wrap="square" rtlCol="0">
            <a:spAutoFit/>
          </a:bodyPr>
          <a:lstStyle/>
          <a:p>
            <a:pPr algn="ctr"/>
            <a:r>
              <a:rPr lang="en-US" sz="2800" dirty="0" smtClean="0">
                <a:solidFill>
                  <a:schemeClr val="bg1"/>
                </a:solidFill>
                <a:latin typeface="Candara" charset="0"/>
                <a:ea typeface="Candara" charset="0"/>
                <a:cs typeface="Candara" charset="0"/>
              </a:rPr>
              <a:t>Barley</a:t>
            </a:r>
            <a:endParaRPr lang="en-US" sz="2800" dirty="0">
              <a:solidFill>
                <a:schemeClr val="bg1"/>
              </a:solidFill>
              <a:latin typeface="Candara" charset="0"/>
              <a:ea typeface="Candara" charset="0"/>
              <a:cs typeface="Candara" charset="0"/>
            </a:endParaRPr>
          </a:p>
        </p:txBody>
      </p:sp>
      <p:sp>
        <p:nvSpPr>
          <p:cNvPr id="6" name="TextBox 5"/>
          <p:cNvSpPr txBox="1"/>
          <p:nvPr/>
        </p:nvSpPr>
        <p:spPr>
          <a:xfrm>
            <a:off x="6414868" y="4518494"/>
            <a:ext cx="1308295" cy="523220"/>
          </a:xfrm>
          <a:prstGeom prst="rect">
            <a:avLst/>
          </a:prstGeom>
          <a:solidFill>
            <a:srgbClr val="2B542C"/>
          </a:solidFill>
          <a:ln>
            <a:solidFill>
              <a:srgbClr val="254021"/>
            </a:solidFill>
          </a:ln>
        </p:spPr>
        <p:txBody>
          <a:bodyPr wrap="square" rtlCol="0">
            <a:spAutoFit/>
          </a:bodyPr>
          <a:lstStyle/>
          <a:p>
            <a:pPr algn="ctr"/>
            <a:r>
              <a:rPr lang="en-US" sz="2800" smtClean="0">
                <a:solidFill>
                  <a:schemeClr val="bg1"/>
                </a:solidFill>
                <a:latin typeface="Candara" charset="0"/>
                <a:ea typeface="Candara" charset="0"/>
                <a:cs typeface="Candara" charset="0"/>
              </a:rPr>
              <a:t>Wheat</a:t>
            </a:r>
            <a:endParaRPr lang="en-US" sz="2800">
              <a:solidFill>
                <a:schemeClr val="bg1"/>
              </a:solidFill>
              <a:latin typeface="Candara" charset="0"/>
              <a:ea typeface="Candara" charset="0"/>
              <a:cs typeface="Candara" charset="0"/>
            </a:endParaRPr>
          </a:p>
        </p:txBody>
      </p:sp>
      <p:sp>
        <p:nvSpPr>
          <p:cNvPr id="7" name="TextBox 6"/>
          <p:cNvSpPr txBox="1"/>
          <p:nvPr/>
        </p:nvSpPr>
        <p:spPr>
          <a:xfrm>
            <a:off x="236806" y="4041441"/>
            <a:ext cx="1308295" cy="954107"/>
          </a:xfrm>
          <a:prstGeom prst="rect">
            <a:avLst/>
          </a:prstGeom>
          <a:solidFill>
            <a:srgbClr val="2B542C"/>
          </a:solidFill>
          <a:ln>
            <a:solidFill>
              <a:srgbClr val="254021"/>
            </a:solidFill>
          </a:ln>
        </p:spPr>
        <p:txBody>
          <a:bodyPr wrap="square" rtlCol="0">
            <a:spAutoFit/>
          </a:bodyPr>
          <a:lstStyle/>
          <a:p>
            <a:pPr algn="ctr"/>
            <a:r>
              <a:rPr lang="en-US" sz="2800" dirty="0" smtClean="0">
                <a:solidFill>
                  <a:schemeClr val="bg1"/>
                </a:solidFill>
                <a:latin typeface="Candara" charset="0"/>
                <a:ea typeface="Candara" charset="0"/>
                <a:cs typeface="Candara" charset="0"/>
              </a:rPr>
              <a:t>Olives/ Grapes</a:t>
            </a:r>
            <a:endParaRPr lang="en-US" sz="2800" dirty="0">
              <a:solidFill>
                <a:schemeClr val="bg1"/>
              </a:solidFill>
              <a:latin typeface="Candara" charset="0"/>
              <a:ea typeface="Candara" charset="0"/>
              <a:cs typeface="Candara" charset="0"/>
            </a:endParaRPr>
          </a:p>
        </p:txBody>
      </p:sp>
      <p:sp>
        <p:nvSpPr>
          <p:cNvPr id="9" name="Oval 8"/>
          <p:cNvSpPr/>
          <p:nvPr/>
        </p:nvSpPr>
        <p:spPr>
          <a:xfrm>
            <a:off x="3131624" y="3042920"/>
            <a:ext cx="602176" cy="73200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303" y="88588"/>
            <a:ext cx="8047394" cy="584775"/>
          </a:xfrm>
          <a:prstGeom prst="rect">
            <a:avLst/>
          </a:prstGeom>
          <a:solidFill>
            <a:schemeClr val="accent4">
              <a:lumMod val="20000"/>
              <a:lumOff val="80000"/>
            </a:schemeClr>
          </a:solidFill>
          <a:ln>
            <a:solidFill>
              <a:srgbClr val="254021"/>
            </a:solidFill>
          </a:ln>
        </p:spPr>
        <p:txBody>
          <a:bodyPr wrap="square" rtlCol="0">
            <a:spAutoFit/>
          </a:bodyPr>
          <a:lstStyle/>
          <a:p>
            <a:pPr algn="ctr"/>
            <a:r>
              <a:rPr lang="en-US" sz="3200" dirty="0" smtClean="0">
                <a:latin typeface="Candara" charset="0"/>
                <a:ea typeface="Candara" charset="0"/>
                <a:cs typeface="Candara" charset="0"/>
              </a:rPr>
              <a:t>Festivals Celebrating </a:t>
            </a:r>
            <a:r>
              <a:rPr lang="en-US" sz="3200" smtClean="0">
                <a:latin typeface="Candara" charset="0"/>
                <a:ea typeface="Candara" charset="0"/>
                <a:cs typeface="Candara" charset="0"/>
              </a:rPr>
              <a:t>the Agricultural Seasons</a:t>
            </a:r>
            <a:endParaRPr lang="en-US" sz="3200" dirty="0">
              <a:latin typeface="Candara" charset="0"/>
              <a:ea typeface="Candara" charset="0"/>
              <a:cs typeface="Candara" charset="0"/>
            </a:endParaRPr>
          </a:p>
        </p:txBody>
      </p:sp>
      <p:sp>
        <p:nvSpPr>
          <p:cNvPr id="5" name="U-Turn Arrow 4"/>
          <p:cNvSpPr/>
          <p:nvPr/>
        </p:nvSpPr>
        <p:spPr>
          <a:xfrm>
            <a:off x="1743077" y="1128713"/>
            <a:ext cx="5143500" cy="1059196"/>
          </a:xfrm>
          <a:prstGeom prst="uturnArrow">
            <a:avLst>
              <a:gd name="adj1" fmla="val 18255"/>
              <a:gd name="adj2" fmla="val 25000"/>
              <a:gd name="adj3" fmla="val 25000"/>
              <a:gd name="adj4" fmla="val 43750"/>
              <a:gd name="adj5" fmla="val 1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3131624" y="881391"/>
            <a:ext cx="2253982" cy="523220"/>
          </a:xfrm>
          <a:prstGeom prst="rect">
            <a:avLst/>
          </a:prstGeom>
          <a:solidFill>
            <a:schemeClr val="accent1">
              <a:lumMod val="50000"/>
            </a:schemeClr>
          </a:solidFill>
          <a:ln>
            <a:solidFill>
              <a:srgbClr val="254021"/>
            </a:solidFill>
          </a:ln>
        </p:spPr>
        <p:txBody>
          <a:bodyPr wrap="square" rtlCol="0">
            <a:spAutoFit/>
          </a:bodyPr>
          <a:lstStyle/>
          <a:p>
            <a:pPr algn="ctr"/>
            <a:r>
              <a:rPr lang="en-US" sz="2800" smtClean="0">
                <a:solidFill>
                  <a:schemeClr val="bg1"/>
                </a:solidFill>
                <a:latin typeface="Candara" charset="0"/>
                <a:ea typeface="Candara" charset="0"/>
                <a:cs typeface="Candara" charset="0"/>
              </a:rPr>
              <a:t>Rainy Season</a:t>
            </a:r>
            <a:endParaRPr lang="en-US" sz="2800" dirty="0">
              <a:solidFill>
                <a:schemeClr val="bg1"/>
              </a:solidFill>
              <a:latin typeface="Candara" charset="0"/>
              <a:ea typeface="Candara" charset="0"/>
              <a:cs typeface="Candara" charset="0"/>
            </a:endParaRPr>
          </a:p>
        </p:txBody>
      </p:sp>
    </p:spTree>
    <p:extLst>
      <p:ext uri="{BB962C8B-B14F-4D97-AF65-F5344CB8AC3E}">
        <p14:creationId xmlns:p14="http://schemas.microsoft.com/office/powerpoint/2010/main" val="206007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21"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1" nodeType="clickEffect">
                                  <p:stCondLst>
                                    <p:cond delay="0"/>
                                  </p:stCondLst>
                                  <p:childTnLst>
                                    <p:animMotion origin="layout" path="M -2.77778E-6 -2.59259E-6 L -0.66111 0.18588 " pathEditMode="relative" rAng="0" ptsTypes="AA">
                                      <p:cBhvr>
                                        <p:cTn id="25" dur="2000" fill="hold"/>
                                        <p:tgtEl>
                                          <p:spTgt spid="3"/>
                                        </p:tgtEl>
                                        <p:attrNameLst>
                                          <p:attrName>ppt_x</p:attrName>
                                          <p:attrName>ppt_y</p:attrName>
                                        </p:attrNameLst>
                                      </p:cBhvr>
                                      <p:rCtr x="-33056" y="9282"/>
                                    </p:animMotion>
                                  </p:childTnLst>
                                </p:cTn>
                              </p:par>
                              <p:par>
                                <p:cTn id="26" presetID="0" presetClass="path" presetSubtype="0" accel="50000" decel="50000" fill="hold" grpId="1" nodeType="withEffect">
                                  <p:stCondLst>
                                    <p:cond delay="0"/>
                                  </p:stCondLst>
                                  <p:childTnLst>
                                    <p:animMotion origin="layout" path="M -2.77778E-7 -7.40741E-7 L -0.51476 -0.0118 " pathEditMode="relative" rAng="0" ptsTypes="AA">
                                      <p:cBhvr>
                                        <p:cTn id="27" dur="2000" fill="hold"/>
                                        <p:tgtEl>
                                          <p:spTgt spid="6"/>
                                        </p:tgtEl>
                                        <p:attrNameLst>
                                          <p:attrName>ppt_x</p:attrName>
                                          <p:attrName>ppt_y</p:attrName>
                                        </p:attrNameLst>
                                      </p:cBhvr>
                                      <p:rCtr x="-25747" y="-602"/>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2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3" grpId="1" animBg="1"/>
      <p:bldP spid="6" grpId="0" animBg="1"/>
      <p:bldP spid="6" grpId="1" animBg="1"/>
      <p:bldP spid="7" grpId="0" animBg="1"/>
      <p:bldP spid="9" grpId="0" animBg="1"/>
      <p:bldP spid="5"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4">
                    <a:lumMod val="20000"/>
                    <a:lumOff val="80000"/>
                  </a:schemeClr>
                </a:solidFill>
                <a:latin typeface="Candara" charset="0"/>
                <a:ea typeface="Candara" charset="0"/>
                <a:cs typeface="Candara" charset="0"/>
              </a:rPr>
              <a:t>Feast of Tabernacles (</a:t>
            </a:r>
            <a:r>
              <a:rPr lang="en-US" sz="4000" b="1" i="1" dirty="0" smtClean="0">
                <a:solidFill>
                  <a:schemeClr val="accent4">
                    <a:lumMod val="20000"/>
                    <a:lumOff val="80000"/>
                  </a:schemeClr>
                </a:solidFill>
                <a:latin typeface="Candara" charset="0"/>
                <a:ea typeface="Candara" charset="0"/>
                <a:cs typeface="Candara" charset="0"/>
              </a:rPr>
              <a:t>Ingathering</a:t>
            </a:r>
            <a:r>
              <a:rPr lang="en-US" sz="4000" b="1" dirty="0" smtClean="0">
                <a:solidFill>
                  <a:schemeClr val="accent4">
                    <a:lumMod val="20000"/>
                    <a:lumOff val="80000"/>
                  </a:schemeClr>
                </a:solidFill>
                <a:latin typeface="Candara" charset="0"/>
                <a:ea typeface="Candara" charset="0"/>
                <a:cs typeface="Candara" charset="0"/>
              </a:rPr>
              <a:t>)</a:t>
            </a:r>
            <a:endParaRPr lang="en-US" sz="2800" dirty="0">
              <a:solidFill>
                <a:schemeClr val="accent4">
                  <a:lumMod val="20000"/>
                  <a:lumOff val="80000"/>
                </a:schemeClr>
              </a:solidFill>
              <a:latin typeface="Candara" charset="0"/>
              <a:ea typeface="Candara" charset="0"/>
              <a:cs typeface="Candara" charset="0"/>
            </a:endParaRPr>
          </a:p>
        </p:txBody>
      </p:sp>
      <p:sp>
        <p:nvSpPr>
          <p:cNvPr id="3" name="Content Placeholder 2"/>
          <p:cNvSpPr>
            <a:spLocks noGrp="1"/>
          </p:cNvSpPr>
          <p:nvPr>
            <p:ph idx="1"/>
          </p:nvPr>
        </p:nvSpPr>
        <p:spPr>
          <a:xfrm>
            <a:off x="628650" y="1504950"/>
            <a:ext cx="7886700" cy="4840740"/>
          </a:xfrm>
        </p:spPr>
        <p:txBody>
          <a:bodyPr>
            <a:normAutofit/>
          </a:bodyPr>
          <a:lstStyle/>
          <a:p>
            <a:pPr>
              <a:lnSpc>
                <a:spcPct val="100000"/>
              </a:lnSpc>
              <a:spcBef>
                <a:spcPts val="0"/>
              </a:spcBef>
              <a:spcAft>
                <a:spcPts val="1200"/>
              </a:spcAft>
            </a:pPr>
            <a:r>
              <a:rPr lang="en-US" sz="3200" dirty="0" smtClean="0">
                <a:solidFill>
                  <a:schemeClr val="accent4">
                    <a:lumMod val="20000"/>
                    <a:lumOff val="80000"/>
                  </a:schemeClr>
                </a:solidFill>
                <a:latin typeface="Candara" charset="0"/>
                <a:ea typeface="Candara" charset="0"/>
                <a:cs typeface="Candara" charset="0"/>
              </a:rPr>
              <a:t>Celebrates the full harvest, anticipates winter rains </a:t>
            </a:r>
            <a:r>
              <a:rPr lang="en-US" sz="3200" i="1" dirty="0" smtClean="0">
                <a:solidFill>
                  <a:schemeClr val="accent4">
                    <a:lumMod val="20000"/>
                    <a:lumOff val="80000"/>
                  </a:schemeClr>
                </a:solidFill>
                <a:latin typeface="Candara" charset="0"/>
                <a:ea typeface="Candara" charset="0"/>
                <a:cs typeface="Candara" charset="0"/>
              </a:rPr>
              <a:t>(Exodus 34:22; </a:t>
            </a:r>
            <a:r>
              <a:rPr lang="en-US" sz="3200" i="1" dirty="0" err="1" smtClean="0">
                <a:solidFill>
                  <a:schemeClr val="accent4">
                    <a:lumMod val="20000"/>
                    <a:lumOff val="80000"/>
                  </a:schemeClr>
                </a:solidFill>
                <a:latin typeface="Candara" charset="0"/>
                <a:ea typeface="Candara" charset="0"/>
                <a:cs typeface="Candara" charset="0"/>
              </a:rPr>
              <a:t>Deuter</a:t>
            </a:r>
            <a:r>
              <a:rPr lang="en-US" sz="3200" i="1" dirty="0" smtClean="0">
                <a:solidFill>
                  <a:schemeClr val="accent4">
                    <a:lumMod val="20000"/>
                    <a:lumOff val="80000"/>
                  </a:schemeClr>
                </a:solidFill>
                <a:latin typeface="Candara" charset="0"/>
                <a:ea typeface="Candara" charset="0"/>
                <a:cs typeface="Candara" charset="0"/>
              </a:rPr>
              <a:t>. 16:13-15)</a:t>
            </a:r>
          </a:p>
          <a:p>
            <a:pPr>
              <a:lnSpc>
                <a:spcPct val="100000"/>
              </a:lnSpc>
              <a:spcBef>
                <a:spcPts val="0"/>
              </a:spcBef>
              <a:spcAft>
                <a:spcPts val="1200"/>
              </a:spcAft>
            </a:pPr>
            <a:r>
              <a:rPr lang="en-US" sz="3200" dirty="0" smtClean="0">
                <a:solidFill>
                  <a:schemeClr val="accent4">
                    <a:lumMod val="20000"/>
                    <a:lumOff val="80000"/>
                  </a:schemeClr>
                </a:solidFill>
                <a:latin typeface="Candara" charset="0"/>
                <a:ea typeface="Candara" charset="0"/>
                <a:cs typeface="Candara" charset="0"/>
              </a:rPr>
              <a:t>Remembers the wilderness wandering, people live in tents </a:t>
            </a:r>
            <a:r>
              <a:rPr lang="en-US" sz="3200" i="1" dirty="0" smtClean="0">
                <a:solidFill>
                  <a:schemeClr val="accent4">
                    <a:lumMod val="20000"/>
                    <a:lumOff val="80000"/>
                  </a:schemeClr>
                </a:solidFill>
                <a:latin typeface="Candara" charset="0"/>
                <a:ea typeface="Candara" charset="0"/>
                <a:cs typeface="Candara" charset="0"/>
              </a:rPr>
              <a:t>(Leviticus 23:33-43)</a:t>
            </a:r>
          </a:p>
        </p:txBody>
      </p:sp>
      <p:sp>
        <p:nvSpPr>
          <p:cNvPr id="4" name="TextBox 3"/>
          <p:cNvSpPr txBox="1"/>
          <p:nvPr/>
        </p:nvSpPr>
        <p:spPr>
          <a:xfrm>
            <a:off x="1982479" y="5161239"/>
            <a:ext cx="2423267" cy="1323439"/>
          </a:xfrm>
          <a:prstGeom prst="rect">
            <a:avLst/>
          </a:prstGeom>
          <a:solidFill>
            <a:schemeClr val="accent4">
              <a:lumMod val="40000"/>
              <a:lumOff val="60000"/>
            </a:schemeClr>
          </a:solidFill>
          <a:ln>
            <a:solidFill>
              <a:srgbClr val="254021"/>
            </a:solidFill>
          </a:ln>
        </p:spPr>
        <p:txBody>
          <a:bodyPr wrap="square" rtlCol="0">
            <a:spAutoFit/>
          </a:bodyPr>
          <a:lstStyle/>
          <a:p>
            <a:pPr algn="ctr"/>
            <a:r>
              <a:rPr lang="en-US" sz="4000" smtClean="0">
                <a:latin typeface="Candara" charset="0"/>
                <a:ea typeface="Candara" charset="0"/>
                <a:cs typeface="Candara" charset="0"/>
              </a:rPr>
              <a:t>God’s Presence</a:t>
            </a:r>
            <a:endParaRPr lang="en-US" sz="4000" dirty="0">
              <a:latin typeface="Candara" charset="0"/>
              <a:ea typeface="Candara" charset="0"/>
              <a:cs typeface="Candara" charset="0"/>
            </a:endParaRPr>
          </a:p>
        </p:txBody>
      </p:sp>
      <p:sp>
        <p:nvSpPr>
          <p:cNvPr id="5" name="TextBox 4"/>
          <p:cNvSpPr txBox="1"/>
          <p:nvPr/>
        </p:nvSpPr>
        <p:spPr>
          <a:xfrm>
            <a:off x="4711824" y="5161239"/>
            <a:ext cx="2423267" cy="1323439"/>
          </a:xfrm>
          <a:prstGeom prst="rect">
            <a:avLst/>
          </a:prstGeom>
          <a:solidFill>
            <a:schemeClr val="accent4">
              <a:lumMod val="40000"/>
              <a:lumOff val="60000"/>
            </a:schemeClr>
          </a:solidFill>
          <a:ln>
            <a:solidFill>
              <a:srgbClr val="254021"/>
            </a:solidFill>
          </a:ln>
        </p:spPr>
        <p:txBody>
          <a:bodyPr wrap="square" rtlCol="0">
            <a:spAutoFit/>
          </a:bodyPr>
          <a:lstStyle/>
          <a:p>
            <a:pPr algn="ctr"/>
            <a:r>
              <a:rPr lang="en-US" sz="4000" dirty="0" smtClean="0">
                <a:latin typeface="Candara" charset="0"/>
                <a:ea typeface="Candara" charset="0"/>
                <a:cs typeface="Candara" charset="0"/>
              </a:rPr>
              <a:t>God’s Provision</a:t>
            </a:r>
            <a:endParaRPr lang="en-US" sz="4000" dirty="0">
              <a:latin typeface="Candara" charset="0"/>
              <a:ea typeface="Candara" charset="0"/>
              <a:cs typeface="Candara" charset="0"/>
            </a:endParaRPr>
          </a:p>
        </p:txBody>
      </p:sp>
    </p:spTree>
    <p:extLst>
      <p:ext uri="{BB962C8B-B14F-4D97-AF65-F5344CB8AC3E}">
        <p14:creationId xmlns:p14="http://schemas.microsoft.com/office/powerpoint/2010/main" val="113339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ses' Tabernacle in the Wilderness Wallpaper Mural By Selah Art| Murals  Y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30075" cy="40075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sus as the Water from the Rock | The Scarlet Thr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873" y="2852928"/>
            <a:ext cx="7120127" cy="40050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771043"/>
            <a:ext cx="2423267" cy="1323439"/>
          </a:xfrm>
          <a:prstGeom prst="rect">
            <a:avLst/>
          </a:prstGeom>
          <a:solidFill>
            <a:schemeClr val="accent4">
              <a:lumMod val="40000"/>
              <a:lumOff val="60000"/>
            </a:schemeClr>
          </a:solidFill>
          <a:ln>
            <a:solidFill>
              <a:srgbClr val="254021"/>
            </a:solidFill>
          </a:ln>
        </p:spPr>
        <p:txBody>
          <a:bodyPr wrap="square" rtlCol="0">
            <a:spAutoFit/>
          </a:bodyPr>
          <a:lstStyle/>
          <a:p>
            <a:pPr algn="ctr"/>
            <a:r>
              <a:rPr lang="en-US" sz="4000" smtClean="0">
                <a:latin typeface="Candara" charset="0"/>
                <a:ea typeface="Candara" charset="0"/>
                <a:cs typeface="Candara" charset="0"/>
              </a:rPr>
              <a:t>God’s Provision</a:t>
            </a:r>
            <a:endParaRPr lang="en-US" sz="4000" dirty="0">
              <a:latin typeface="Candara" charset="0"/>
              <a:ea typeface="Candara" charset="0"/>
              <a:cs typeface="Candara" charset="0"/>
            </a:endParaRPr>
          </a:p>
        </p:txBody>
      </p:sp>
      <p:pic>
        <p:nvPicPr>
          <p:cNvPr id="6" name="Picture 2" descr="esus said, “I Am the Light of the Wor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073"/>
            <a:ext cx="6830075" cy="44864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sus at the Feast of Tabernacles • Eve Out of the Gard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914" y="1742402"/>
            <a:ext cx="3717953" cy="51155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05600" y="765972"/>
            <a:ext cx="2423267" cy="1323439"/>
          </a:xfrm>
          <a:prstGeom prst="rect">
            <a:avLst/>
          </a:prstGeom>
          <a:solidFill>
            <a:schemeClr val="accent4">
              <a:lumMod val="40000"/>
              <a:lumOff val="60000"/>
            </a:schemeClr>
          </a:solidFill>
          <a:ln>
            <a:solidFill>
              <a:srgbClr val="254021"/>
            </a:solidFill>
          </a:ln>
        </p:spPr>
        <p:txBody>
          <a:bodyPr wrap="square" rtlCol="0">
            <a:spAutoFit/>
          </a:bodyPr>
          <a:lstStyle/>
          <a:p>
            <a:pPr algn="ctr"/>
            <a:r>
              <a:rPr lang="en-US" sz="4000" smtClean="0">
                <a:latin typeface="Candara" charset="0"/>
                <a:ea typeface="Candara" charset="0"/>
                <a:cs typeface="Candara" charset="0"/>
              </a:rPr>
              <a:t>God’s Presence</a:t>
            </a:r>
            <a:endParaRPr lang="en-US" sz="4000" dirty="0">
              <a:latin typeface="Candara" charset="0"/>
              <a:ea typeface="Candara" charset="0"/>
              <a:cs typeface="Candara" charset="0"/>
            </a:endParaRPr>
          </a:p>
        </p:txBody>
      </p:sp>
    </p:spTree>
    <p:extLst>
      <p:ext uri="{BB962C8B-B14F-4D97-AF65-F5344CB8AC3E}">
        <p14:creationId xmlns:p14="http://schemas.microsoft.com/office/powerpoint/2010/main" val="210681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4">
                    <a:lumMod val="20000"/>
                    <a:lumOff val="80000"/>
                  </a:schemeClr>
                </a:solidFill>
                <a:latin typeface="Candara" charset="0"/>
                <a:ea typeface="Candara" charset="0"/>
                <a:cs typeface="Candara" charset="0"/>
              </a:rPr>
              <a:t>Feast of Tabernacles (</a:t>
            </a:r>
            <a:r>
              <a:rPr lang="en-US" sz="4000" b="1" i="1" dirty="0" smtClean="0">
                <a:solidFill>
                  <a:schemeClr val="accent4">
                    <a:lumMod val="20000"/>
                    <a:lumOff val="80000"/>
                  </a:schemeClr>
                </a:solidFill>
                <a:latin typeface="Candara" charset="0"/>
                <a:ea typeface="Candara" charset="0"/>
                <a:cs typeface="Candara" charset="0"/>
              </a:rPr>
              <a:t>Ingathering</a:t>
            </a:r>
            <a:r>
              <a:rPr lang="en-US" sz="4000" b="1" dirty="0" smtClean="0">
                <a:solidFill>
                  <a:schemeClr val="accent4">
                    <a:lumMod val="20000"/>
                    <a:lumOff val="80000"/>
                  </a:schemeClr>
                </a:solidFill>
                <a:latin typeface="Candara" charset="0"/>
                <a:ea typeface="Candara" charset="0"/>
                <a:cs typeface="Candara" charset="0"/>
              </a:rPr>
              <a:t>)</a:t>
            </a:r>
            <a:endParaRPr lang="en-US" sz="2800" dirty="0">
              <a:solidFill>
                <a:schemeClr val="accent4">
                  <a:lumMod val="20000"/>
                  <a:lumOff val="80000"/>
                </a:schemeClr>
              </a:solidFill>
              <a:latin typeface="Candara" charset="0"/>
              <a:ea typeface="Candara" charset="0"/>
              <a:cs typeface="Candara" charset="0"/>
            </a:endParaRPr>
          </a:p>
        </p:txBody>
      </p:sp>
      <p:sp>
        <p:nvSpPr>
          <p:cNvPr id="3" name="Content Placeholder 2"/>
          <p:cNvSpPr>
            <a:spLocks noGrp="1"/>
          </p:cNvSpPr>
          <p:nvPr>
            <p:ph idx="1"/>
          </p:nvPr>
        </p:nvSpPr>
        <p:spPr>
          <a:xfrm>
            <a:off x="628650" y="1504950"/>
            <a:ext cx="7886700" cy="4840740"/>
          </a:xfrm>
        </p:spPr>
        <p:txBody>
          <a:bodyPr>
            <a:normAutofit/>
          </a:bodyPr>
          <a:lstStyle/>
          <a:p>
            <a:pPr>
              <a:lnSpc>
                <a:spcPct val="100000"/>
              </a:lnSpc>
              <a:spcBef>
                <a:spcPts val="0"/>
              </a:spcBef>
              <a:spcAft>
                <a:spcPts val="1200"/>
              </a:spcAft>
            </a:pPr>
            <a:r>
              <a:rPr lang="en-US" sz="3200" dirty="0" smtClean="0">
                <a:solidFill>
                  <a:schemeClr val="accent4">
                    <a:lumMod val="20000"/>
                    <a:lumOff val="80000"/>
                  </a:schemeClr>
                </a:solidFill>
                <a:latin typeface="Candara" charset="0"/>
                <a:ea typeface="Candara" charset="0"/>
                <a:cs typeface="Candara" charset="0"/>
              </a:rPr>
              <a:t>Celebrates the full harvest, anticipates winter rains </a:t>
            </a:r>
            <a:r>
              <a:rPr lang="en-US" sz="3200" i="1" dirty="0" smtClean="0">
                <a:solidFill>
                  <a:schemeClr val="accent4">
                    <a:lumMod val="20000"/>
                    <a:lumOff val="80000"/>
                  </a:schemeClr>
                </a:solidFill>
                <a:latin typeface="Candara" charset="0"/>
                <a:ea typeface="Candara" charset="0"/>
                <a:cs typeface="Candara" charset="0"/>
              </a:rPr>
              <a:t>(Exodus 34:22; </a:t>
            </a:r>
            <a:r>
              <a:rPr lang="en-US" sz="3200" i="1" dirty="0" err="1" smtClean="0">
                <a:solidFill>
                  <a:schemeClr val="accent4">
                    <a:lumMod val="20000"/>
                    <a:lumOff val="80000"/>
                  </a:schemeClr>
                </a:solidFill>
                <a:latin typeface="Candara" charset="0"/>
                <a:ea typeface="Candara" charset="0"/>
                <a:cs typeface="Candara" charset="0"/>
              </a:rPr>
              <a:t>Deuter</a:t>
            </a:r>
            <a:r>
              <a:rPr lang="en-US" sz="3200" i="1" dirty="0" smtClean="0">
                <a:solidFill>
                  <a:schemeClr val="accent4">
                    <a:lumMod val="20000"/>
                    <a:lumOff val="80000"/>
                  </a:schemeClr>
                </a:solidFill>
                <a:latin typeface="Candara" charset="0"/>
                <a:ea typeface="Candara" charset="0"/>
                <a:cs typeface="Candara" charset="0"/>
              </a:rPr>
              <a:t>. 16:13-15)</a:t>
            </a:r>
          </a:p>
          <a:p>
            <a:pPr>
              <a:lnSpc>
                <a:spcPct val="100000"/>
              </a:lnSpc>
              <a:spcBef>
                <a:spcPts val="0"/>
              </a:spcBef>
              <a:spcAft>
                <a:spcPts val="1200"/>
              </a:spcAft>
            </a:pPr>
            <a:r>
              <a:rPr lang="en-US" sz="3200" dirty="0" smtClean="0">
                <a:solidFill>
                  <a:schemeClr val="accent4">
                    <a:lumMod val="20000"/>
                    <a:lumOff val="80000"/>
                  </a:schemeClr>
                </a:solidFill>
                <a:latin typeface="Candara" charset="0"/>
                <a:ea typeface="Candara" charset="0"/>
                <a:cs typeface="Candara" charset="0"/>
              </a:rPr>
              <a:t>Remembers the wilderness wandering, people live in tents </a:t>
            </a:r>
            <a:r>
              <a:rPr lang="en-US" sz="3200" i="1" dirty="0" smtClean="0">
                <a:solidFill>
                  <a:schemeClr val="accent4">
                    <a:lumMod val="20000"/>
                    <a:lumOff val="80000"/>
                  </a:schemeClr>
                </a:solidFill>
                <a:latin typeface="Candara" charset="0"/>
                <a:ea typeface="Candara" charset="0"/>
                <a:cs typeface="Candara" charset="0"/>
              </a:rPr>
              <a:t>(Leviticus 23:33-43)</a:t>
            </a:r>
          </a:p>
          <a:p>
            <a:pPr>
              <a:lnSpc>
                <a:spcPct val="100000"/>
              </a:lnSpc>
              <a:spcBef>
                <a:spcPts val="0"/>
              </a:spcBef>
              <a:spcAft>
                <a:spcPts val="1200"/>
              </a:spcAft>
            </a:pPr>
            <a:r>
              <a:rPr lang="en-US" sz="3200" dirty="0" smtClean="0">
                <a:solidFill>
                  <a:schemeClr val="accent4">
                    <a:lumMod val="20000"/>
                    <a:lumOff val="80000"/>
                  </a:schemeClr>
                </a:solidFill>
                <a:latin typeface="Candara" charset="0"/>
                <a:ea typeface="Candara" charset="0"/>
                <a:cs typeface="Candara" charset="0"/>
              </a:rPr>
              <a:t>Chosen day for temple dedication, restarting worship </a:t>
            </a:r>
            <a:r>
              <a:rPr lang="en-US" sz="3200" i="1" dirty="0" smtClean="0">
                <a:solidFill>
                  <a:schemeClr val="accent4">
                    <a:lumMod val="20000"/>
                    <a:lumOff val="80000"/>
                  </a:schemeClr>
                </a:solidFill>
                <a:latin typeface="Candara" charset="0"/>
                <a:ea typeface="Candara" charset="0"/>
                <a:cs typeface="Candara" charset="0"/>
              </a:rPr>
              <a:t>(1 Kings 8:2; Ezra 3:1-5)</a:t>
            </a:r>
          </a:p>
        </p:txBody>
      </p:sp>
      <p:sp>
        <p:nvSpPr>
          <p:cNvPr id="4" name="TextBox 3"/>
          <p:cNvSpPr txBox="1"/>
          <p:nvPr/>
        </p:nvSpPr>
        <p:spPr>
          <a:xfrm>
            <a:off x="1982479" y="5161239"/>
            <a:ext cx="2423267" cy="1323439"/>
          </a:xfrm>
          <a:prstGeom prst="rect">
            <a:avLst/>
          </a:prstGeom>
          <a:solidFill>
            <a:schemeClr val="accent4">
              <a:lumMod val="40000"/>
              <a:lumOff val="60000"/>
            </a:schemeClr>
          </a:solidFill>
          <a:ln>
            <a:solidFill>
              <a:srgbClr val="254021"/>
            </a:solidFill>
          </a:ln>
        </p:spPr>
        <p:txBody>
          <a:bodyPr wrap="square" rtlCol="0">
            <a:spAutoFit/>
          </a:bodyPr>
          <a:lstStyle/>
          <a:p>
            <a:pPr algn="ctr"/>
            <a:r>
              <a:rPr lang="en-US" sz="4000" smtClean="0">
                <a:latin typeface="Candara" charset="0"/>
                <a:ea typeface="Candara" charset="0"/>
                <a:cs typeface="Candara" charset="0"/>
              </a:rPr>
              <a:t>God’s Presence</a:t>
            </a:r>
            <a:endParaRPr lang="en-US" sz="4000" dirty="0">
              <a:latin typeface="Candara" charset="0"/>
              <a:ea typeface="Candara" charset="0"/>
              <a:cs typeface="Candara" charset="0"/>
            </a:endParaRPr>
          </a:p>
        </p:txBody>
      </p:sp>
      <p:sp>
        <p:nvSpPr>
          <p:cNvPr id="5" name="TextBox 4"/>
          <p:cNvSpPr txBox="1"/>
          <p:nvPr/>
        </p:nvSpPr>
        <p:spPr>
          <a:xfrm>
            <a:off x="4711824" y="5161239"/>
            <a:ext cx="2423267" cy="1323439"/>
          </a:xfrm>
          <a:prstGeom prst="rect">
            <a:avLst/>
          </a:prstGeom>
          <a:solidFill>
            <a:schemeClr val="accent4">
              <a:lumMod val="40000"/>
              <a:lumOff val="60000"/>
            </a:schemeClr>
          </a:solidFill>
          <a:ln>
            <a:solidFill>
              <a:srgbClr val="254021"/>
            </a:solidFill>
          </a:ln>
        </p:spPr>
        <p:txBody>
          <a:bodyPr wrap="square" rtlCol="0">
            <a:spAutoFit/>
          </a:bodyPr>
          <a:lstStyle/>
          <a:p>
            <a:pPr algn="ctr"/>
            <a:r>
              <a:rPr lang="en-US" sz="4000" smtClean="0">
                <a:latin typeface="Candara" charset="0"/>
                <a:ea typeface="Candara" charset="0"/>
                <a:cs typeface="Candara" charset="0"/>
              </a:rPr>
              <a:t>God’s Provision</a:t>
            </a:r>
            <a:endParaRPr lang="en-US" sz="4000" dirty="0">
              <a:latin typeface="Candara" charset="0"/>
              <a:ea typeface="Candara" charset="0"/>
              <a:cs typeface="Candara" charset="0"/>
            </a:endParaRPr>
          </a:p>
        </p:txBody>
      </p:sp>
    </p:spTree>
    <p:extLst>
      <p:ext uri="{BB962C8B-B14F-4D97-AF65-F5344CB8AC3E}">
        <p14:creationId xmlns:p14="http://schemas.microsoft.com/office/powerpoint/2010/main" val="168858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4">
                    <a:lumMod val="20000"/>
                    <a:lumOff val="80000"/>
                  </a:schemeClr>
                </a:solidFill>
                <a:latin typeface="Candara" charset="0"/>
                <a:ea typeface="Candara" charset="0"/>
                <a:cs typeface="Candara" charset="0"/>
              </a:rPr>
              <a:t>Feast of Tabernacles (</a:t>
            </a:r>
            <a:r>
              <a:rPr lang="en-US" sz="4000" b="1" i="1" dirty="0" smtClean="0">
                <a:solidFill>
                  <a:schemeClr val="accent4">
                    <a:lumMod val="20000"/>
                    <a:lumOff val="80000"/>
                  </a:schemeClr>
                </a:solidFill>
                <a:latin typeface="Candara" charset="0"/>
                <a:ea typeface="Candara" charset="0"/>
                <a:cs typeface="Candara" charset="0"/>
              </a:rPr>
              <a:t>Ingathering</a:t>
            </a:r>
            <a:r>
              <a:rPr lang="en-US" sz="4000" b="1" dirty="0" smtClean="0">
                <a:solidFill>
                  <a:schemeClr val="accent4">
                    <a:lumMod val="20000"/>
                    <a:lumOff val="80000"/>
                  </a:schemeClr>
                </a:solidFill>
                <a:latin typeface="Candara" charset="0"/>
                <a:ea typeface="Candara" charset="0"/>
                <a:cs typeface="Candara" charset="0"/>
              </a:rPr>
              <a:t>)</a:t>
            </a:r>
            <a:endParaRPr lang="en-US" sz="2800" dirty="0">
              <a:solidFill>
                <a:schemeClr val="accent4">
                  <a:lumMod val="20000"/>
                  <a:lumOff val="80000"/>
                </a:schemeClr>
              </a:solidFill>
              <a:latin typeface="Candara" charset="0"/>
              <a:ea typeface="Candara" charset="0"/>
              <a:cs typeface="Candara" charset="0"/>
            </a:endParaRPr>
          </a:p>
        </p:txBody>
      </p:sp>
      <p:sp>
        <p:nvSpPr>
          <p:cNvPr id="3" name="Content Placeholder 2"/>
          <p:cNvSpPr>
            <a:spLocks noGrp="1"/>
          </p:cNvSpPr>
          <p:nvPr>
            <p:ph idx="1"/>
          </p:nvPr>
        </p:nvSpPr>
        <p:spPr>
          <a:xfrm>
            <a:off x="628650" y="1504950"/>
            <a:ext cx="7886700" cy="4840740"/>
          </a:xfrm>
        </p:spPr>
        <p:txBody>
          <a:bodyPr>
            <a:normAutofit/>
          </a:bodyPr>
          <a:lstStyle/>
          <a:p>
            <a:pPr>
              <a:lnSpc>
                <a:spcPct val="100000"/>
              </a:lnSpc>
              <a:spcBef>
                <a:spcPts val="0"/>
              </a:spcBef>
              <a:spcAft>
                <a:spcPts val="1200"/>
              </a:spcAft>
            </a:pPr>
            <a:r>
              <a:rPr lang="en-US" sz="3200" dirty="0" smtClean="0">
                <a:solidFill>
                  <a:schemeClr val="accent4">
                    <a:lumMod val="20000"/>
                    <a:lumOff val="80000"/>
                  </a:schemeClr>
                </a:solidFill>
                <a:latin typeface="Candara" charset="0"/>
                <a:ea typeface="Candara" charset="0"/>
                <a:cs typeface="Candara" charset="0"/>
              </a:rPr>
              <a:t>Celebrates the full harvest, anticipates winter rains </a:t>
            </a:r>
            <a:r>
              <a:rPr lang="en-US" sz="3200" i="1" dirty="0" smtClean="0">
                <a:solidFill>
                  <a:schemeClr val="accent4">
                    <a:lumMod val="20000"/>
                    <a:lumOff val="80000"/>
                  </a:schemeClr>
                </a:solidFill>
                <a:latin typeface="Candara" charset="0"/>
                <a:ea typeface="Candara" charset="0"/>
                <a:cs typeface="Candara" charset="0"/>
              </a:rPr>
              <a:t>(Exodus 34:22; </a:t>
            </a:r>
            <a:r>
              <a:rPr lang="en-US" sz="3200" i="1" dirty="0" err="1" smtClean="0">
                <a:solidFill>
                  <a:schemeClr val="accent4">
                    <a:lumMod val="20000"/>
                    <a:lumOff val="80000"/>
                  </a:schemeClr>
                </a:solidFill>
                <a:latin typeface="Candara" charset="0"/>
                <a:ea typeface="Candara" charset="0"/>
                <a:cs typeface="Candara" charset="0"/>
              </a:rPr>
              <a:t>Deuter</a:t>
            </a:r>
            <a:r>
              <a:rPr lang="en-US" sz="3200" i="1" dirty="0" smtClean="0">
                <a:solidFill>
                  <a:schemeClr val="accent4">
                    <a:lumMod val="20000"/>
                    <a:lumOff val="80000"/>
                  </a:schemeClr>
                </a:solidFill>
                <a:latin typeface="Candara" charset="0"/>
                <a:ea typeface="Candara" charset="0"/>
                <a:cs typeface="Candara" charset="0"/>
              </a:rPr>
              <a:t>. 16:13-15)</a:t>
            </a:r>
          </a:p>
          <a:p>
            <a:pPr>
              <a:lnSpc>
                <a:spcPct val="100000"/>
              </a:lnSpc>
              <a:spcBef>
                <a:spcPts val="0"/>
              </a:spcBef>
              <a:spcAft>
                <a:spcPts val="1200"/>
              </a:spcAft>
            </a:pPr>
            <a:r>
              <a:rPr lang="en-US" sz="3200" dirty="0" smtClean="0">
                <a:solidFill>
                  <a:schemeClr val="accent4">
                    <a:lumMod val="20000"/>
                    <a:lumOff val="80000"/>
                  </a:schemeClr>
                </a:solidFill>
                <a:latin typeface="Candara" charset="0"/>
                <a:ea typeface="Candara" charset="0"/>
                <a:cs typeface="Candara" charset="0"/>
              </a:rPr>
              <a:t>Remembers the wilderness wandering, people live in tents </a:t>
            </a:r>
            <a:r>
              <a:rPr lang="en-US" sz="3200" i="1" dirty="0" smtClean="0">
                <a:solidFill>
                  <a:schemeClr val="accent4">
                    <a:lumMod val="20000"/>
                    <a:lumOff val="80000"/>
                  </a:schemeClr>
                </a:solidFill>
                <a:latin typeface="Candara" charset="0"/>
                <a:ea typeface="Candara" charset="0"/>
                <a:cs typeface="Candara" charset="0"/>
              </a:rPr>
              <a:t>(Leviticus 23:33-43)</a:t>
            </a:r>
          </a:p>
          <a:p>
            <a:pPr>
              <a:lnSpc>
                <a:spcPct val="100000"/>
              </a:lnSpc>
              <a:spcBef>
                <a:spcPts val="0"/>
              </a:spcBef>
              <a:spcAft>
                <a:spcPts val="1200"/>
              </a:spcAft>
            </a:pPr>
            <a:r>
              <a:rPr lang="en-US" sz="3200" dirty="0" smtClean="0">
                <a:solidFill>
                  <a:schemeClr val="accent4">
                    <a:lumMod val="20000"/>
                    <a:lumOff val="80000"/>
                  </a:schemeClr>
                </a:solidFill>
                <a:latin typeface="Candara" charset="0"/>
                <a:ea typeface="Candara" charset="0"/>
                <a:cs typeface="Candara" charset="0"/>
              </a:rPr>
              <a:t>Chosen day for temple dedication, restarting worship </a:t>
            </a:r>
            <a:r>
              <a:rPr lang="en-US" sz="3200" i="1" dirty="0" smtClean="0">
                <a:solidFill>
                  <a:schemeClr val="accent4">
                    <a:lumMod val="20000"/>
                    <a:lumOff val="80000"/>
                  </a:schemeClr>
                </a:solidFill>
                <a:latin typeface="Candara" charset="0"/>
                <a:ea typeface="Candara" charset="0"/>
                <a:cs typeface="Candara" charset="0"/>
              </a:rPr>
              <a:t>(1 Kings 8:2; Ezra 3:1-5)</a:t>
            </a:r>
          </a:p>
          <a:p>
            <a:pPr>
              <a:lnSpc>
                <a:spcPct val="100000"/>
              </a:lnSpc>
              <a:spcBef>
                <a:spcPts val="0"/>
              </a:spcBef>
              <a:spcAft>
                <a:spcPts val="1200"/>
              </a:spcAft>
            </a:pPr>
            <a:r>
              <a:rPr lang="en-US" sz="3200" dirty="0" smtClean="0">
                <a:solidFill>
                  <a:schemeClr val="accent4">
                    <a:lumMod val="20000"/>
                    <a:lumOff val="80000"/>
                  </a:schemeClr>
                </a:solidFill>
                <a:latin typeface="Candara" charset="0"/>
                <a:ea typeface="Candara" charset="0"/>
                <a:cs typeface="Candara" charset="0"/>
              </a:rPr>
              <a:t>Anticipates the blessing of God in the Messianic kingdom </a:t>
            </a:r>
            <a:r>
              <a:rPr lang="en-US" sz="3200" i="1" dirty="0" smtClean="0">
                <a:solidFill>
                  <a:schemeClr val="accent4">
                    <a:lumMod val="20000"/>
                    <a:lumOff val="80000"/>
                  </a:schemeClr>
                </a:solidFill>
                <a:latin typeface="Candara" charset="0"/>
                <a:ea typeface="Candara" charset="0"/>
                <a:cs typeface="Candara" charset="0"/>
              </a:rPr>
              <a:t>(Zechariah 14:6-8; 16-19)</a:t>
            </a:r>
          </a:p>
        </p:txBody>
      </p:sp>
    </p:spTree>
    <p:extLst>
      <p:ext uri="{BB962C8B-B14F-4D97-AF65-F5344CB8AC3E}">
        <p14:creationId xmlns:p14="http://schemas.microsoft.com/office/powerpoint/2010/main" val="1223278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10772</TotalTime>
  <Words>3474</Words>
  <Application>Microsoft Macintosh PowerPoint</Application>
  <PresentationFormat>On-screen Show (4:3)</PresentationFormat>
  <Paragraphs>126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Calibri Light</vt:lpstr>
      <vt:lpstr>Candara</vt:lpstr>
      <vt:lpstr>Mangal</vt:lpstr>
      <vt:lpstr>Arial</vt:lpstr>
      <vt:lpstr>Office Theme</vt:lpstr>
      <vt:lpstr>PowerPoint Presentation</vt:lpstr>
      <vt:lpstr>PowerPoint Presentation</vt:lpstr>
      <vt:lpstr>In This Tent We Rejoice</vt:lpstr>
      <vt:lpstr>Feast of Tabernacles (Ingathering)</vt:lpstr>
      <vt:lpstr>PowerPoint Presentation</vt:lpstr>
      <vt:lpstr>Feast of Tabernacles (Ingathering)</vt:lpstr>
      <vt:lpstr>PowerPoint Presentation</vt:lpstr>
      <vt:lpstr>Feast of Tabernacles (Ingathering)</vt:lpstr>
      <vt:lpstr>Feast of Tabernacles (Ingathering)</vt:lpstr>
      <vt:lpstr>PowerPoint Presentation</vt:lpstr>
      <vt:lpstr>Feast of Tabernacles &amp; Us</vt:lpstr>
      <vt:lpstr>In This Tent We Rejoice</vt:lpstr>
      <vt:lpstr>PowerPoint Presentation</vt:lpstr>
      <vt:lpstr>PowerPoint Presentation</vt:lpstr>
      <vt:lpstr>The Feast Which We Partake</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Sabbath</dc:title>
  <dc:creator>Microsoft Office User</dc:creator>
  <cp:lastModifiedBy>Microsoft Office User</cp:lastModifiedBy>
  <cp:revision>160</cp:revision>
  <cp:lastPrinted>2022-10-30T02:43:19Z</cp:lastPrinted>
  <dcterms:created xsi:type="dcterms:W3CDTF">2022-03-05T21:06:50Z</dcterms:created>
  <dcterms:modified xsi:type="dcterms:W3CDTF">2022-10-30T02:59:21Z</dcterms:modified>
</cp:coreProperties>
</file>