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0"/>
  </p:handoutMasterIdLst>
  <p:sldIdLst>
    <p:sldId id="290" r:id="rId2"/>
    <p:sldId id="291" r:id="rId3"/>
    <p:sldId id="286" r:id="rId4"/>
    <p:sldId id="285" r:id="rId5"/>
    <p:sldId id="289" r:id="rId6"/>
    <p:sldId id="278" r:id="rId7"/>
    <p:sldId id="292" r:id="rId8"/>
    <p:sldId id="283" r:id="rId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42C"/>
    <a:srgbClr val="007742"/>
    <a:srgbClr val="254021"/>
    <a:srgbClr val="31512A"/>
    <a:srgbClr val="FF8AD8"/>
    <a:srgbClr val="315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30"/>
    <p:restoredTop sz="94586"/>
  </p:normalViewPr>
  <p:slideViewPr>
    <p:cSldViewPr snapToGrid="0" snapToObjects="1">
      <p:cViewPr varScale="1">
        <p:scale>
          <a:sx n="98" d="100"/>
          <a:sy n="98" d="100"/>
        </p:scale>
        <p:origin x="384" y="184"/>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F4948C45-0859-0448-96C3-D28121D79812}" type="datetimeFigureOut">
              <a:rPr lang="en-US" smtClean="0"/>
              <a:t>10/21/22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5454B55-0CDD-254F-B31F-2AD79CA27993}" type="slidenum">
              <a:rPr lang="en-US" smtClean="0"/>
              <a:t>‹#›</a:t>
            </a:fld>
            <a:endParaRPr lang="en-US"/>
          </a:p>
        </p:txBody>
      </p:sp>
    </p:spTree>
    <p:extLst>
      <p:ext uri="{BB962C8B-B14F-4D97-AF65-F5344CB8AC3E}">
        <p14:creationId xmlns:p14="http://schemas.microsoft.com/office/powerpoint/2010/main" val="2706849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5495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66282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17882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5037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99588-CCE9-844A-B51F-52A6D98C0A06}"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99017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799588-CCE9-844A-B51F-52A6D98C0A06}" type="datetimeFigureOut">
              <a:rPr lang="en-US" smtClean="0"/>
              <a:t>10/21/22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84280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799588-CCE9-844A-B51F-52A6D98C0A06}" type="datetimeFigureOut">
              <a:rPr lang="en-US" smtClean="0"/>
              <a:t>10/21/22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95751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99588-CCE9-844A-B51F-52A6D98C0A06}" type="datetimeFigureOut">
              <a:rPr lang="en-US" smtClean="0"/>
              <a:t>10/21/22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92758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99588-CCE9-844A-B51F-52A6D98C0A06}" type="datetimeFigureOut">
              <a:rPr lang="en-US" smtClean="0"/>
              <a:t>10/21/22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454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99588-CCE9-844A-B51F-52A6D98C0A06}" type="datetimeFigureOut">
              <a:rPr lang="en-US" smtClean="0"/>
              <a:t>10/21/22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213437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99588-CCE9-844A-B51F-52A6D98C0A06}" type="datetimeFigureOut">
              <a:rPr lang="en-US" smtClean="0"/>
              <a:t>10/21/22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8400202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54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99588-CCE9-844A-B51F-52A6D98C0A06}" type="datetimeFigureOut">
              <a:rPr lang="en-US" smtClean="0"/>
              <a:t>10/21/22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8708E-D5C8-2549-A7F7-EFF4BBC330FA}" type="slidenum">
              <a:rPr lang="en-US" smtClean="0"/>
              <a:t>‹#›</a:t>
            </a:fld>
            <a:endParaRPr lang="en-US"/>
          </a:p>
        </p:txBody>
      </p:sp>
    </p:spTree>
    <p:extLst>
      <p:ext uri="{BB962C8B-B14F-4D97-AF65-F5344CB8AC3E}">
        <p14:creationId xmlns:p14="http://schemas.microsoft.com/office/powerpoint/2010/main" val="183584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ses' Tabernacle in the Wilderness Wallpaper Mural By Selah Art| Murals  Y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44583"/>
            <a:ext cx="9150169" cy="536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649877"/>
            <a:ext cx="8569234" cy="5558247"/>
          </a:xfrm>
        </p:spPr>
        <p:txBody>
          <a:bodyPr>
            <a:noAutofit/>
          </a:bodyPr>
          <a:lstStyle/>
          <a:p>
            <a:pPr marL="0" indent="0" algn="just">
              <a:spcBef>
                <a:spcPts val="0"/>
              </a:spcBef>
              <a:spcAft>
                <a:spcPts val="600"/>
              </a:spcAft>
              <a:buNone/>
            </a:pPr>
            <a:r>
              <a:rPr lang="en-US" sz="3200" i="1" dirty="0" smtClean="0">
                <a:solidFill>
                  <a:schemeClr val="accent4">
                    <a:lumMod val="20000"/>
                    <a:lumOff val="80000"/>
                  </a:schemeClr>
                </a:solidFill>
                <a:latin typeface="Candara" charset="0"/>
                <a:ea typeface="Candara" charset="0"/>
                <a:cs typeface="Candara" charset="0"/>
              </a:rPr>
              <a:t>And </a:t>
            </a:r>
            <a:r>
              <a:rPr lang="en-US" sz="3200" i="1" dirty="0">
                <a:solidFill>
                  <a:schemeClr val="accent4">
                    <a:lumMod val="20000"/>
                    <a:lumOff val="80000"/>
                  </a:schemeClr>
                </a:solidFill>
                <a:latin typeface="Candara" charset="0"/>
                <a:ea typeface="Candara" charset="0"/>
                <a:cs typeface="Candara" charset="0"/>
              </a:rPr>
              <a:t>it shall be a statute to you forever that in the </a:t>
            </a:r>
            <a:r>
              <a:rPr lang="en-US" sz="3200" i="1" dirty="0" smtClean="0">
                <a:solidFill>
                  <a:schemeClr val="accent4">
                    <a:lumMod val="20000"/>
                    <a:lumOff val="80000"/>
                  </a:schemeClr>
                </a:solidFill>
                <a:latin typeface="Candara" charset="0"/>
                <a:ea typeface="Candara" charset="0"/>
                <a:cs typeface="Candara" charset="0"/>
              </a:rPr>
              <a:t>7</a:t>
            </a:r>
            <a:r>
              <a:rPr lang="en-US" sz="3200" i="1" baseline="30000" dirty="0" smtClean="0">
                <a:solidFill>
                  <a:schemeClr val="accent4">
                    <a:lumMod val="20000"/>
                    <a:lumOff val="80000"/>
                  </a:schemeClr>
                </a:solidFill>
                <a:latin typeface="Candara" charset="0"/>
                <a:ea typeface="Candara" charset="0"/>
                <a:cs typeface="Candara" charset="0"/>
              </a:rPr>
              <a:t>th</a:t>
            </a:r>
            <a:r>
              <a:rPr lang="en-US" sz="3200" i="1" dirty="0" smtClean="0">
                <a:solidFill>
                  <a:schemeClr val="accent4">
                    <a:lumMod val="20000"/>
                    <a:lumOff val="80000"/>
                  </a:schemeClr>
                </a:solidFill>
                <a:latin typeface="Candara" charset="0"/>
                <a:ea typeface="Candara" charset="0"/>
                <a:cs typeface="Candara" charset="0"/>
              </a:rPr>
              <a:t>  </a:t>
            </a:r>
            <a:r>
              <a:rPr lang="en-US" sz="3200" i="1" dirty="0">
                <a:solidFill>
                  <a:schemeClr val="accent4">
                    <a:lumMod val="20000"/>
                    <a:lumOff val="80000"/>
                  </a:schemeClr>
                </a:solidFill>
                <a:latin typeface="Candara" charset="0"/>
                <a:ea typeface="Candara" charset="0"/>
                <a:cs typeface="Candara" charset="0"/>
              </a:rPr>
              <a:t>month, on the </a:t>
            </a:r>
            <a:r>
              <a:rPr lang="en-US" sz="3200" i="1" dirty="0" smtClean="0">
                <a:solidFill>
                  <a:schemeClr val="accent4">
                    <a:lumMod val="20000"/>
                    <a:lumOff val="80000"/>
                  </a:schemeClr>
                </a:solidFill>
                <a:latin typeface="Candara" charset="0"/>
                <a:ea typeface="Candara" charset="0"/>
                <a:cs typeface="Candara" charset="0"/>
              </a:rPr>
              <a:t>10</a:t>
            </a:r>
            <a:r>
              <a:rPr lang="en-US" sz="3200" i="1" baseline="30000" dirty="0" smtClean="0">
                <a:solidFill>
                  <a:schemeClr val="accent4">
                    <a:lumMod val="20000"/>
                    <a:lumOff val="80000"/>
                  </a:schemeClr>
                </a:solidFill>
                <a:latin typeface="Candara" charset="0"/>
                <a:ea typeface="Candara" charset="0"/>
                <a:cs typeface="Candara" charset="0"/>
              </a:rPr>
              <a:t>th</a:t>
            </a:r>
            <a:r>
              <a:rPr lang="en-US" sz="3200" i="1" dirty="0" smtClean="0">
                <a:solidFill>
                  <a:schemeClr val="accent4">
                    <a:lumMod val="20000"/>
                    <a:lumOff val="80000"/>
                  </a:schemeClr>
                </a:solidFill>
                <a:latin typeface="Candara" charset="0"/>
                <a:ea typeface="Candara" charset="0"/>
                <a:cs typeface="Candara" charset="0"/>
              </a:rPr>
              <a:t> day </a:t>
            </a:r>
            <a:r>
              <a:rPr lang="en-US" sz="3200" i="1" dirty="0">
                <a:solidFill>
                  <a:schemeClr val="accent4">
                    <a:lumMod val="20000"/>
                    <a:lumOff val="80000"/>
                  </a:schemeClr>
                </a:solidFill>
                <a:latin typeface="Candara" charset="0"/>
                <a:ea typeface="Candara" charset="0"/>
                <a:cs typeface="Candara" charset="0"/>
              </a:rPr>
              <a:t>of the month, you shall afflict yourselves and shall do no work, either the native or the stranger who sojourns among you. For on this day shall atonement be made for you to cleanse you. You shall be clean before the Lord from all your sins. It is a Sabbath of solemn rest to you, and you shall afflict yourselves; it is a statute forever</a:t>
            </a:r>
            <a:r>
              <a:rPr lang="en-US" sz="3200" i="1" dirty="0" smtClean="0">
                <a:solidFill>
                  <a:schemeClr val="accent4">
                    <a:lumMod val="20000"/>
                    <a:lumOff val="80000"/>
                  </a:schemeClr>
                </a:solidFill>
                <a:latin typeface="Candara" charset="0"/>
                <a:ea typeface="Candara" charset="0"/>
                <a:cs typeface="Candara" charset="0"/>
              </a:rPr>
              <a:t>. ... </a:t>
            </a:r>
            <a:r>
              <a:rPr lang="en-US" sz="3200" i="1" dirty="0">
                <a:solidFill>
                  <a:schemeClr val="accent4">
                    <a:lumMod val="20000"/>
                    <a:lumOff val="80000"/>
                  </a:schemeClr>
                </a:solidFill>
                <a:latin typeface="Candara" charset="0"/>
                <a:ea typeface="Candara" charset="0"/>
                <a:cs typeface="Candara" charset="0"/>
              </a:rPr>
              <a:t>And this shall be a statute forever for you, that atonement may be made for the people of Israel once in the year because of all their sins</a:t>
            </a:r>
            <a:r>
              <a:rPr lang="en-US" sz="3200" i="1" dirty="0" smtClean="0">
                <a:solidFill>
                  <a:schemeClr val="accent4">
                    <a:lumMod val="20000"/>
                    <a:lumOff val="80000"/>
                  </a:schemeClr>
                </a:solidFill>
                <a:latin typeface="Candara" charset="0"/>
                <a:ea typeface="Candara" charset="0"/>
                <a:cs typeface="Candara" charset="0"/>
              </a:rPr>
              <a:t>. </a:t>
            </a:r>
          </a:p>
          <a:p>
            <a:pPr marL="0" indent="0" algn="ctr">
              <a:spcBef>
                <a:spcPts val="0"/>
              </a:spcBef>
              <a:spcAft>
                <a:spcPts val="1200"/>
              </a:spcAft>
              <a:buNone/>
            </a:pPr>
            <a:r>
              <a:rPr lang="en-US" sz="3200" i="1" dirty="0" smtClean="0">
                <a:solidFill>
                  <a:schemeClr val="accent4">
                    <a:lumMod val="20000"/>
                    <a:lumOff val="80000"/>
                  </a:schemeClr>
                </a:solidFill>
                <a:latin typeface="Candara" charset="0"/>
                <a:ea typeface="Candara" charset="0"/>
                <a:cs typeface="Candara" charset="0"/>
              </a:rPr>
              <a:t>Leviticus 16:29-34 (ESV)</a:t>
            </a:r>
            <a:endParaRPr lang="en-US" sz="3200" i="1" dirty="0" smtClean="0">
              <a:solidFill>
                <a:schemeClr val="accent4">
                  <a:lumMod val="20000"/>
                  <a:lumOff val="80000"/>
                </a:schemeClr>
              </a:solidFill>
              <a:latin typeface="Candara" charset="0"/>
              <a:ea typeface="Candara" charset="0"/>
              <a:cs typeface="Candara" charset="0"/>
            </a:endParaRPr>
          </a:p>
        </p:txBody>
      </p:sp>
      <p:cxnSp>
        <p:nvCxnSpPr>
          <p:cNvPr id="4" name="Straight Connector 3"/>
          <p:cNvCxnSpPr/>
          <p:nvPr/>
        </p:nvCxnSpPr>
        <p:spPr>
          <a:xfrm>
            <a:off x="7302137" y="1518012"/>
            <a:ext cx="1423854"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28308" y="3722915"/>
            <a:ext cx="3814355"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79747" y="4165600"/>
            <a:ext cx="4355738" cy="25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8821" y="1959699"/>
            <a:ext cx="2795453" cy="381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4151" y="2429868"/>
            <a:ext cx="8464733" cy="4837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smtClean="0">
                <a:solidFill>
                  <a:schemeClr val="tx1"/>
                </a:solidFill>
                <a:latin typeface="Candara" charset="0"/>
                <a:ea typeface="Candara" charset="0"/>
                <a:cs typeface="Candara" charset="0"/>
              </a:rPr>
              <a:t>For on this day shall a</a:t>
            </a:r>
            <a:r>
              <a:rPr lang="en-US" sz="3200" i="1" dirty="0" smtClean="0">
                <a:solidFill>
                  <a:schemeClr val="tx1"/>
                </a:solidFill>
                <a:latin typeface="Candara" charset="0"/>
                <a:ea typeface="Candara" charset="0"/>
                <a:cs typeface="Candara" charset="0"/>
              </a:rPr>
              <a:t>tonement be made for you</a:t>
            </a:r>
            <a:endParaRPr lang="en-US" sz="3200" i="1" dirty="0">
              <a:solidFill>
                <a:schemeClr val="tx1"/>
              </a:solidFill>
              <a:latin typeface="Candara" charset="0"/>
              <a:ea typeface="Candara" charset="0"/>
              <a:cs typeface="Candara" charset="0"/>
            </a:endParaRPr>
          </a:p>
        </p:txBody>
      </p:sp>
      <p:sp>
        <p:nvSpPr>
          <p:cNvPr id="23" name="Rectangle 22"/>
          <p:cNvSpPr/>
          <p:nvPr/>
        </p:nvSpPr>
        <p:spPr>
          <a:xfrm>
            <a:off x="2018209" y="4610821"/>
            <a:ext cx="6838407" cy="45755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smtClean="0">
                <a:solidFill>
                  <a:schemeClr val="tx1"/>
                </a:solidFill>
                <a:latin typeface="Candara" charset="0"/>
                <a:ea typeface="Candara" charset="0"/>
                <a:cs typeface="Candara" charset="0"/>
              </a:rPr>
              <a:t>atonement may be made </a:t>
            </a:r>
            <a:r>
              <a:rPr lang="en-US" sz="3200" i="1" smtClean="0">
                <a:solidFill>
                  <a:schemeClr val="tx1"/>
                </a:solidFill>
                <a:latin typeface="Candara" charset="0"/>
                <a:ea typeface="Candara" charset="0"/>
                <a:cs typeface="Candara" charset="0"/>
              </a:rPr>
              <a:t>for the people </a:t>
            </a:r>
            <a:endParaRPr lang="en-US" sz="3200" i="1" dirty="0">
              <a:solidFill>
                <a:schemeClr val="tx1"/>
              </a:solidFill>
              <a:latin typeface="Candara" charset="0"/>
              <a:ea typeface="Candara" charset="0"/>
              <a:cs typeface="Candara" charset="0"/>
            </a:endParaRPr>
          </a:p>
        </p:txBody>
      </p:sp>
      <p:sp>
        <p:nvSpPr>
          <p:cNvPr id="24" name="Rectangle 23"/>
          <p:cNvSpPr/>
          <p:nvPr/>
        </p:nvSpPr>
        <p:spPr>
          <a:xfrm>
            <a:off x="195938" y="5068378"/>
            <a:ext cx="4297685" cy="4397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smtClean="0">
                <a:solidFill>
                  <a:schemeClr val="tx1"/>
                </a:solidFill>
                <a:latin typeface="Candara" charset="0"/>
                <a:ea typeface="Candara" charset="0"/>
                <a:cs typeface="Candara" charset="0"/>
              </a:rPr>
              <a:t>of Israel once in the year</a:t>
            </a:r>
            <a:endParaRPr lang="en-US" sz="3200" i="1" dirty="0">
              <a:solidFill>
                <a:schemeClr val="tx1"/>
              </a:solidFill>
              <a:latin typeface="Candara" charset="0"/>
              <a:ea typeface="Candara" charset="0"/>
              <a:cs typeface="Candara" charset="0"/>
            </a:endParaRPr>
          </a:p>
        </p:txBody>
      </p:sp>
      <p:cxnSp>
        <p:nvCxnSpPr>
          <p:cNvPr id="33" name="Straight Connector 32"/>
          <p:cNvCxnSpPr/>
          <p:nvPr/>
        </p:nvCxnSpPr>
        <p:spPr>
          <a:xfrm>
            <a:off x="4027713" y="1968132"/>
            <a:ext cx="2874555"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000"/>
                                        <p:tgtEl>
                                          <p:spTgt spid="33"/>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20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000"/>
                                        <p:tgtEl>
                                          <p:spTgt spid="2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What is Atonement?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2664824"/>
            <a:ext cx="7886700" cy="3342082"/>
          </a:xfrm>
        </p:spPr>
        <p:txBody>
          <a:bodyPr>
            <a:normAutofit/>
          </a:bodyPr>
          <a:lstStyle/>
          <a:p>
            <a:pPr marL="0" indent="0">
              <a:lnSpc>
                <a:spcPct val="100000"/>
              </a:lnSpc>
              <a:spcBef>
                <a:spcPts val="0"/>
              </a:spcBef>
              <a:spcAft>
                <a:spcPts val="600"/>
              </a:spcAft>
              <a:buNone/>
            </a:pPr>
            <a:r>
              <a:rPr lang="en-US" sz="3600" dirty="0" smtClean="0">
                <a:solidFill>
                  <a:schemeClr val="accent4">
                    <a:lumMod val="20000"/>
                    <a:lumOff val="80000"/>
                  </a:schemeClr>
                </a:solidFill>
                <a:latin typeface="Candara" charset="0"/>
                <a:ea typeface="Candara" charset="0"/>
                <a:cs typeface="Candara" charset="0"/>
              </a:rPr>
              <a:t>Related Words:</a:t>
            </a:r>
          </a:p>
          <a:p>
            <a:pPr>
              <a:lnSpc>
                <a:spcPct val="100000"/>
              </a:lnSpc>
              <a:spcBef>
                <a:spcPts val="0"/>
              </a:spcBef>
              <a:spcAft>
                <a:spcPts val="600"/>
              </a:spcAft>
            </a:pPr>
            <a:r>
              <a:rPr lang="en-US" sz="3600" dirty="0" smtClean="0">
                <a:solidFill>
                  <a:schemeClr val="accent4">
                    <a:lumMod val="20000"/>
                    <a:lumOff val="80000"/>
                  </a:schemeClr>
                </a:solidFill>
                <a:latin typeface="Candara" charset="0"/>
                <a:ea typeface="Candara" charset="0"/>
                <a:cs typeface="Candara" charset="0"/>
              </a:rPr>
              <a:t>Appeasement</a:t>
            </a:r>
            <a:endParaRPr lang="en-US" sz="3600"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600"/>
              </a:spcAft>
            </a:pPr>
            <a:r>
              <a:rPr lang="en-US" sz="3600" dirty="0" smtClean="0">
                <a:solidFill>
                  <a:schemeClr val="accent4">
                    <a:lumMod val="20000"/>
                    <a:lumOff val="80000"/>
                  </a:schemeClr>
                </a:solidFill>
                <a:latin typeface="Candara" charset="0"/>
                <a:ea typeface="Candara" charset="0"/>
                <a:cs typeface="Candara" charset="0"/>
              </a:rPr>
              <a:t>Propitiation </a:t>
            </a:r>
          </a:p>
          <a:p>
            <a:pPr>
              <a:lnSpc>
                <a:spcPct val="100000"/>
              </a:lnSpc>
              <a:spcBef>
                <a:spcPts val="0"/>
              </a:spcBef>
              <a:spcAft>
                <a:spcPts val="600"/>
              </a:spcAft>
            </a:pPr>
            <a:r>
              <a:rPr lang="en-US" sz="3600" dirty="0" smtClean="0">
                <a:solidFill>
                  <a:schemeClr val="accent4">
                    <a:lumMod val="20000"/>
                    <a:lumOff val="80000"/>
                  </a:schemeClr>
                </a:solidFill>
                <a:latin typeface="Candara" charset="0"/>
                <a:ea typeface="Candara" charset="0"/>
                <a:cs typeface="Candara" charset="0"/>
              </a:rPr>
              <a:t>Expiation</a:t>
            </a:r>
            <a:endParaRPr lang="en-US" sz="3600"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600"/>
              </a:spcAft>
            </a:pPr>
            <a:r>
              <a:rPr lang="en-US" sz="3600" dirty="0" smtClean="0">
                <a:solidFill>
                  <a:schemeClr val="accent4">
                    <a:lumMod val="20000"/>
                    <a:lumOff val="80000"/>
                  </a:schemeClr>
                </a:solidFill>
                <a:latin typeface="Candara" charset="0"/>
                <a:ea typeface="Candara" charset="0"/>
                <a:cs typeface="Candara" charset="0"/>
              </a:rPr>
              <a:t>Ransom</a:t>
            </a:r>
            <a:endParaRPr lang="en-US" sz="3600" dirty="0" smtClean="0">
              <a:solidFill>
                <a:schemeClr val="accent4">
                  <a:lumMod val="20000"/>
                  <a:lumOff val="80000"/>
                </a:schemeClr>
              </a:solidFill>
              <a:latin typeface="Candara" charset="0"/>
              <a:ea typeface="Candara" charset="0"/>
              <a:cs typeface="Candara" charset="0"/>
            </a:endParaRPr>
          </a:p>
        </p:txBody>
      </p:sp>
      <p:sp>
        <p:nvSpPr>
          <p:cNvPr id="4" name="TextBox 3"/>
          <p:cNvSpPr txBox="1"/>
          <p:nvPr/>
        </p:nvSpPr>
        <p:spPr>
          <a:xfrm>
            <a:off x="1329146" y="1622501"/>
            <a:ext cx="6485708" cy="646331"/>
          </a:xfrm>
          <a:prstGeom prst="rect">
            <a:avLst/>
          </a:prstGeom>
          <a:noFill/>
          <a:ln>
            <a:solidFill>
              <a:schemeClr val="accent4">
                <a:lumMod val="20000"/>
                <a:lumOff val="80000"/>
              </a:schemeClr>
            </a:solidFill>
          </a:ln>
        </p:spPr>
        <p:txBody>
          <a:bodyPr wrap="square" rtlCol="0">
            <a:spAutoFit/>
          </a:bodyPr>
          <a:lstStyle/>
          <a:p>
            <a:pPr algn="ctr">
              <a:lnSpc>
                <a:spcPct val="100000"/>
              </a:lnSpc>
              <a:spcBef>
                <a:spcPts val="0"/>
              </a:spcBef>
              <a:spcAft>
                <a:spcPts val="1200"/>
              </a:spcAft>
            </a:pPr>
            <a:r>
              <a:rPr lang="en-US" sz="3600" dirty="0">
                <a:solidFill>
                  <a:schemeClr val="accent4">
                    <a:lumMod val="20000"/>
                    <a:lumOff val="80000"/>
                  </a:schemeClr>
                </a:solidFill>
                <a:latin typeface="Candara" charset="0"/>
                <a:ea typeface="Candara" charset="0"/>
                <a:cs typeface="Candara" charset="0"/>
              </a:rPr>
              <a:t>Atonement: covering over (sin) </a:t>
            </a:r>
          </a:p>
        </p:txBody>
      </p:sp>
      <p:sp>
        <p:nvSpPr>
          <p:cNvPr id="5" name="TextBox 4"/>
          <p:cNvSpPr txBox="1"/>
          <p:nvPr/>
        </p:nvSpPr>
        <p:spPr>
          <a:xfrm>
            <a:off x="3982721" y="3001339"/>
            <a:ext cx="4299132" cy="2554545"/>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3200" dirty="0" smtClean="0">
                <a:latin typeface="Candara" charset="0"/>
                <a:ea typeface="Candara" charset="0"/>
                <a:cs typeface="Candara" charset="0"/>
              </a:rPr>
              <a:t>This was the day when </a:t>
            </a:r>
            <a:r>
              <a:rPr lang="en-US" sz="3200" smtClean="0">
                <a:latin typeface="Candara" charset="0"/>
                <a:ea typeface="Candara" charset="0"/>
                <a:cs typeface="Candara" charset="0"/>
              </a:rPr>
              <a:t>God </a:t>
            </a:r>
            <a:r>
              <a:rPr lang="en-US" sz="3200" smtClean="0">
                <a:latin typeface="Candara" charset="0"/>
                <a:ea typeface="Candara" charset="0"/>
                <a:cs typeface="Candara" charset="0"/>
              </a:rPr>
              <a:t>dealt with the </a:t>
            </a:r>
            <a:r>
              <a:rPr lang="en-US" sz="3200" dirty="0" smtClean="0">
                <a:latin typeface="Candara" charset="0"/>
                <a:ea typeface="Candara" charset="0"/>
                <a:cs typeface="Candara" charset="0"/>
              </a:rPr>
              <a:t>sin of His people</a:t>
            </a:r>
            <a:r>
              <a:rPr lang="en-US" sz="3200" smtClean="0">
                <a:latin typeface="Candara" charset="0"/>
                <a:ea typeface="Candara" charset="0"/>
                <a:cs typeface="Candara" charset="0"/>
              </a:rPr>
              <a:t>, </a:t>
            </a:r>
            <a:r>
              <a:rPr lang="en-US" sz="3200" smtClean="0">
                <a:latin typeface="Candara" charset="0"/>
                <a:ea typeface="Candara" charset="0"/>
                <a:cs typeface="Candara" charset="0"/>
              </a:rPr>
              <a:t>purging it away </a:t>
            </a:r>
            <a:r>
              <a:rPr lang="en-US" sz="3200">
                <a:latin typeface="Candara" charset="0"/>
                <a:ea typeface="Candara" charset="0"/>
                <a:cs typeface="Candara" charset="0"/>
              </a:rPr>
              <a:t>so </a:t>
            </a:r>
            <a:r>
              <a:rPr lang="en-US" sz="3200" dirty="0" smtClean="0">
                <a:latin typeface="Candara" charset="0"/>
                <a:ea typeface="Candara" charset="0"/>
                <a:cs typeface="Candara" charset="0"/>
              </a:rPr>
              <a:t>that He could dwell in their midst.</a:t>
            </a:r>
            <a:endParaRPr lang="en-US" sz="3200" dirty="0">
              <a:latin typeface="Candara" charset="0"/>
              <a:ea typeface="Candara" charset="0"/>
              <a:cs typeface="Candara" charset="0"/>
            </a:endParaRPr>
          </a:p>
        </p:txBody>
      </p:sp>
    </p:spTree>
    <p:extLst>
      <p:ext uri="{BB962C8B-B14F-4D97-AF65-F5344CB8AC3E}">
        <p14:creationId xmlns:p14="http://schemas.microsoft.com/office/powerpoint/2010/main" val="17557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Day of Atonement (</a:t>
            </a:r>
            <a:r>
              <a:rPr lang="en-US" sz="4000" b="1" i="1" dirty="0" smtClean="0">
                <a:solidFill>
                  <a:schemeClr val="accent4">
                    <a:lumMod val="20000"/>
                    <a:lumOff val="80000"/>
                  </a:schemeClr>
                </a:solidFill>
                <a:latin typeface="Candara" charset="0"/>
                <a:ea typeface="Candara" charset="0"/>
                <a:cs typeface="Candara" charset="0"/>
              </a:rPr>
              <a:t>Leviticus 16</a:t>
            </a:r>
            <a:r>
              <a:rPr lang="en-US" sz="4000" b="1" dirty="0" smtClean="0">
                <a:solidFill>
                  <a:schemeClr val="accent4">
                    <a:lumMod val="20000"/>
                    <a:lumOff val="80000"/>
                  </a:schemeClr>
                </a:solidFill>
                <a:latin typeface="Candara" charset="0"/>
                <a:ea typeface="Candara" charset="0"/>
                <a:cs typeface="Candara" charset="0"/>
              </a:rPr>
              <a: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1907177"/>
            <a:ext cx="7886700" cy="4624252"/>
          </a:xfrm>
        </p:spPr>
        <p:txBody>
          <a:bodyPr>
            <a:normAutofit/>
          </a:bodyPr>
          <a:lstStyle/>
          <a:p>
            <a:pPr>
              <a:lnSpc>
                <a:spcPct val="100000"/>
              </a:lnSpc>
              <a:spcBef>
                <a:spcPts val="0"/>
              </a:spcBef>
              <a:spcAft>
                <a:spcPts val="2400"/>
              </a:spcAft>
            </a:pPr>
            <a:r>
              <a:rPr lang="en-US" sz="3200" dirty="0" smtClean="0">
                <a:solidFill>
                  <a:schemeClr val="accent4">
                    <a:lumMod val="20000"/>
                    <a:lumOff val="80000"/>
                  </a:schemeClr>
                </a:solidFill>
                <a:latin typeface="Candara" charset="0"/>
                <a:ea typeface="Candara" charset="0"/>
                <a:cs typeface="Candara" charset="0"/>
              </a:rPr>
              <a:t>High Priest offers for himself </a:t>
            </a:r>
            <a:r>
              <a:rPr lang="en-US" sz="3200" i="1" dirty="0" smtClean="0">
                <a:solidFill>
                  <a:schemeClr val="accent4">
                    <a:lumMod val="20000"/>
                    <a:lumOff val="80000"/>
                  </a:schemeClr>
                </a:solidFill>
                <a:latin typeface="Candara" charset="0"/>
                <a:ea typeface="Candara" charset="0"/>
                <a:cs typeface="Candara" charset="0"/>
              </a:rPr>
              <a:t>(16:1-4, </a:t>
            </a:r>
            <a:r>
              <a:rPr lang="en-US" sz="3200" i="1" dirty="0" smtClean="0">
                <a:solidFill>
                  <a:schemeClr val="accent4">
                    <a:lumMod val="20000"/>
                    <a:lumOff val="80000"/>
                  </a:schemeClr>
                </a:solidFill>
                <a:latin typeface="Candara" charset="0"/>
                <a:ea typeface="Candara" charset="0"/>
                <a:cs typeface="Candara" charset="0"/>
              </a:rPr>
              <a:t>11-13)</a:t>
            </a:r>
            <a:endParaRPr lang="en-US" sz="3200" i="1"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2400"/>
              </a:spcAft>
            </a:pPr>
            <a:r>
              <a:rPr lang="en-US" sz="3200" dirty="0" smtClean="0">
                <a:solidFill>
                  <a:schemeClr val="accent4">
                    <a:lumMod val="20000"/>
                    <a:lumOff val="80000"/>
                  </a:schemeClr>
                </a:solidFill>
                <a:latin typeface="Candara" charset="0"/>
                <a:ea typeface="Candara" charset="0"/>
                <a:cs typeface="Candara" charset="0"/>
              </a:rPr>
              <a:t>One goat is killed for the people </a:t>
            </a:r>
            <a:r>
              <a:rPr lang="en-US" sz="3200" i="1" dirty="0" smtClean="0">
                <a:solidFill>
                  <a:schemeClr val="accent4">
                    <a:lumMod val="20000"/>
                    <a:lumOff val="80000"/>
                  </a:schemeClr>
                </a:solidFill>
                <a:latin typeface="Candara" charset="0"/>
                <a:ea typeface="Candara" charset="0"/>
                <a:cs typeface="Candara" charset="0"/>
              </a:rPr>
              <a:t>(16:5-10, 15)</a:t>
            </a:r>
          </a:p>
          <a:p>
            <a:pPr>
              <a:lnSpc>
                <a:spcPct val="100000"/>
              </a:lnSpc>
              <a:spcBef>
                <a:spcPts val="0"/>
              </a:spcBef>
              <a:spcAft>
                <a:spcPts val="2400"/>
              </a:spcAft>
            </a:pPr>
            <a:r>
              <a:rPr lang="en-US" sz="3200" dirty="0" smtClean="0">
                <a:solidFill>
                  <a:schemeClr val="accent4">
                    <a:lumMod val="20000"/>
                    <a:lumOff val="80000"/>
                  </a:schemeClr>
                </a:solidFill>
                <a:latin typeface="Candara" charset="0"/>
                <a:ea typeface="Candara" charset="0"/>
                <a:cs typeface="Candara" charset="0"/>
              </a:rPr>
              <a:t>Blood purifies Tabernacle </a:t>
            </a:r>
            <a:r>
              <a:rPr lang="en-US" sz="3200" i="1" dirty="0" smtClean="0">
                <a:solidFill>
                  <a:schemeClr val="accent4">
                    <a:lumMod val="20000"/>
                    <a:lumOff val="80000"/>
                  </a:schemeClr>
                </a:solidFill>
                <a:latin typeface="Candara" charset="0"/>
                <a:ea typeface="Candara" charset="0"/>
                <a:cs typeface="Candara" charset="0"/>
              </a:rPr>
              <a:t>(16:14-19, 30-34)</a:t>
            </a:r>
          </a:p>
          <a:p>
            <a:pPr>
              <a:lnSpc>
                <a:spcPct val="100000"/>
              </a:lnSpc>
              <a:spcBef>
                <a:spcPts val="0"/>
              </a:spcBef>
              <a:spcAft>
                <a:spcPts val="2400"/>
              </a:spcAft>
            </a:pPr>
            <a:r>
              <a:rPr lang="en-US" sz="3200" dirty="0" smtClean="0">
                <a:solidFill>
                  <a:schemeClr val="accent4">
                    <a:lumMod val="20000"/>
                    <a:lumOff val="80000"/>
                  </a:schemeClr>
                </a:solidFill>
                <a:latin typeface="Candara" charset="0"/>
                <a:ea typeface="Candara" charset="0"/>
                <a:cs typeface="Candara" charset="0"/>
              </a:rPr>
              <a:t>Other goat carries away sin </a:t>
            </a:r>
            <a:r>
              <a:rPr lang="en-US" sz="3200" i="1" dirty="0" smtClean="0">
                <a:solidFill>
                  <a:schemeClr val="accent4">
                    <a:lumMod val="20000"/>
                    <a:lumOff val="80000"/>
                  </a:schemeClr>
                </a:solidFill>
                <a:latin typeface="Candara" charset="0"/>
                <a:ea typeface="Candara" charset="0"/>
                <a:cs typeface="Candara" charset="0"/>
              </a:rPr>
              <a:t>(16:5-10, 20-22)</a:t>
            </a:r>
          </a:p>
          <a:p>
            <a:pPr>
              <a:lnSpc>
                <a:spcPct val="100000"/>
              </a:lnSpc>
              <a:spcBef>
                <a:spcPts val="0"/>
              </a:spcBef>
              <a:spcAft>
                <a:spcPts val="2400"/>
              </a:spcAft>
            </a:pPr>
            <a:r>
              <a:rPr lang="en-US" sz="3200" dirty="0" smtClean="0">
                <a:solidFill>
                  <a:schemeClr val="accent4">
                    <a:lumMod val="20000"/>
                    <a:lumOff val="80000"/>
                  </a:schemeClr>
                </a:solidFill>
                <a:latin typeface="Candara" charset="0"/>
                <a:ea typeface="Candara" charset="0"/>
                <a:cs typeface="Candara" charset="0"/>
              </a:rPr>
              <a:t>Priests wash and change clothes </a:t>
            </a:r>
            <a:r>
              <a:rPr lang="en-US" sz="3200" i="1" dirty="0" smtClean="0">
                <a:solidFill>
                  <a:schemeClr val="accent4">
                    <a:lumMod val="20000"/>
                    <a:lumOff val="80000"/>
                  </a:schemeClr>
                </a:solidFill>
                <a:latin typeface="Candara" charset="0"/>
                <a:ea typeface="Candara" charset="0"/>
                <a:cs typeface="Candara" charset="0"/>
              </a:rPr>
              <a:t>(16:23-28)</a:t>
            </a:r>
          </a:p>
        </p:txBody>
      </p:sp>
    </p:spTree>
    <p:extLst>
      <p:ext uri="{BB962C8B-B14F-4D97-AF65-F5344CB8AC3E}">
        <p14:creationId xmlns:p14="http://schemas.microsoft.com/office/powerpoint/2010/main" val="1834211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Day of Atonement </a:t>
            </a:r>
            <a:r>
              <a:rPr lang="en-US" sz="4000" b="1" dirty="0" smtClean="0">
                <a:solidFill>
                  <a:schemeClr val="accent4">
                    <a:lumMod val="20000"/>
                    <a:lumOff val="80000"/>
                  </a:schemeClr>
                </a:solidFill>
                <a:latin typeface="Candara" charset="0"/>
                <a:ea typeface="Candara" charset="0"/>
                <a:cs typeface="Candara" charset="0"/>
              </a:rPr>
              <a:t>(</a:t>
            </a:r>
            <a:r>
              <a:rPr lang="en-US" sz="4000" b="1" i="1" dirty="0" smtClean="0">
                <a:solidFill>
                  <a:schemeClr val="accent4">
                    <a:lumMod val="20000"/>
                    <a:lumOff val="80000"/>
                  </a:schemeClr>
                </a:solidFill>
                <a:latin typeface="Candara" charset="0"/>
                <a:ea typeface="Candara" charset="0"/>
                <a:cs typeface="Candara" charset="0"/>
              </a:rPr>
              <a:t>Hebrews</a:t>
            </a:r>
            <a:r>
              <a:rPr lang="en-US" sz="4000" b="1" dirty="0" smtClean="0">
                <a:solidFill>
                  <a:schemeClr val="accent4">
                    <a:lumMod val="20000"/>
                    <a:lumOff val="80000"/>
                  </a:schemeClr>
                </a:solidFill>
                <a:latin typeface="Candara" charset="0"/>
                <a:ea typeface="Candara" charset="0"/>
                <a:cs typeface="Candara" charset="0"/>
              </a:rPr>
              <a: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1690689"/>
            <a:ext cx="7886700" cy="4697048"/>
          </a:xfrm>
        </p:spPr>
        <p:txBody>
          <a:bodyPr anchor="t">
            <a:normAutofit/>
          </a:bodyPr>
          <a:lstStyle/>
          <a:p>
            <a:pPr>
              <a:lnSpc>
                <a:spcPct val="100000"/>
              </a:lnSpc>
              <a:spcBef>
                <a:spcPts val="0"/>
              </a:spcBef>
              <a:spcAft>
                <a:spcPts val="600"/>
              </a:spcAft>
            </a:pPr>
            <a:r>
              <a:rPr lang="en-US" dirty="0" smtClean="0">
                <a:solidFill>
                  <a:schemeClr val="accent4">
                    <a:lumMod val="20000"/>
                    <a:lumOff val="80000"/>
                  </a:schemeClr>
                </a:solidFill>
                <a:latin typeface="Candara" charset="0"/>
                <a:ea typeface="Candara" charset="0"/>
                <a:cs typeface="Candara" charset="0"/>
              </a:rPr>
              <a:t>High Priest offers for himself </a:t>
            </a:r>
            <a:endParaRPr lang="en-US" i="1"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600"/>
              </a:spcAft>
            </a:pPr>
            <a:r>
              <a:rPr lang="en-US" dirty="0" smtClean="0">
                <a:solidFill>
                  <a:schemeClr val="accent4">
                    <a:lumMod val="20000"/>
                    <a:lumOff val="80000"/>
                  </a:schemeClr>
                </a:solidFill>
                <a:latin typeface="Candara" charset="0"/>
                <a:ea typeface="Candara" charset="0"/>
                <a:cs typeface="Candara" charset="0"/>
              </a:rPr>
              <a:t>One goat is killed for the </a:t>
            </a:r>
            <a:r>
              <a:rPr lang="en-US" dirty="0" smtClean="0">
                <a:solidFill>
                  <a:schemeClr val="accent4">
                    <a:lumMod val="20000"/>
                    <a:lumOff val="80000"/>
                  </a:schemeClr>
                </a:solidFill>
                <a:latin typeface="Candara" charset="0"/>
                <a:ea typeface="Candara" charset="0"/>
                <a:cs typeface="Candara" charset="0"/>
              </a:rPr>
              <a:t>people</a:t>
            </a:r>
            <a:endParaRPr lang="en-US" i="1"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600"/>
              </a:spcAft>
            </a:pPr>
            <a:r>
              <a:rPr lang="en-US" dirty="0" smtClean="0">
                <a:solidFill>
                  <a:schemeClr val="accent4">
                    <a:lumMod val="20000"/>
                    <a:lumOff val="80000"/>
                  </a:schemeClr>
                </a:solidFill>
                <a:latin typeface="Candara" charset="0"/>
                <a:ea typeface="Candara" charset="0"/>
                <a:cs typeface="Candara" charset="0"/>
              </a:rPr>
              <a:t>Blood purifies Tabernacle </a:t>
            </a:r>
            <a:endParaRPr lang="en-US" i="1"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600"/>
              </a:spcAft>
            </a:pPr>
            <a:r>
              <a:rPr lang="en-US" dirty="0" smtClean="0">
                <a:solidFill>
                  <a:schemeClr val="accent4">
                    <a:lumMod val="20000"/>
                    <a:lumOff val="80000"/>
                  </a:schemeClr>
                </a:solidFill>
                <a:latin typeface="Candara" charset="0"/>
                <a:ea typeface="Candara" charset="0"/>
                <a:cs typeface="Candara" charset="0"/>
              </a:rPr>
              <a:t>Other goat carries away sin </a:t>
            </a:r>
            <a:endParaRPr lang="en-US" dirty="0" smtClean="0">
              <a:solidFill>
                <a:schemeClr val="accent4">
                  <a:lumMod val="20000"/>
                  <a:lumOff val="80000"/>
                </a:schemeClr>
              </a:solidFill>
              <a:latin typeface="Candara" charset="0"/>
              <a:ea typeface="Candara" charset="0"/>
              <a:cs typeface="Candara" charset="0"/>
            </a:endParaRPr>
          </a:p>
          <a:p>
            <a:pPr>
              <a:lnSpc>
                <a:spcPct val="100000"/>
              </a:lnSpc>
              <a:spcBef>
                <a:spcPts val="0"/>
              </a:spcBef>
              <a:spcAft>
                <a:spcPts val="600"/>
              </a:spcAft>
            </a:pPr>
            <a:r>
              <a:rPr lang="en-US" dirty="0" smtClean="0">
                <a:solidFill>
                  <a:schemeClr val="accent4">
                    <a:lumMod val="20000"/>
                    <a:lumOff val="80000"/>
                  </a:schemeClr>
                </a:solidFill>
                <a:latin typeface="Candara" charset="0"/>
                <a:ea typeface="Candara" charset="0"/>
                <a:cs typeface="Candara" charset="0"/>
              </a:rPr>
              <a:t>Priests </a:t>
            </a:r>
            <a:r>
              <a:rPr lang="en-US" dirty="0" smtClean="0">
                <a:solidFill>
                  <a:schemeClr val="accent4">
                    <a:lumMod val="20000"/>
                    <a:lumOff val="80000"/>
                  </a:schemeClr>
                </a:solidFill>
                <a:latin typeface="Candara" charset="0"/>
                <a:ea typeface="Candara" charset="0"/>
                <a:cs typeface="Candara" charset="0"/>
              </a:rPr>
              <a:t>wash and change </a:t>
            </a:r>
            <a:r>
              <a:rPr lang="en-US" dirty="0" smtClean="0">
                <a:solidFill>
                  <a:schemeClr val="accent4">
                    <a:lumMod val="20000"/>
                    <a:lumOff val="80000"/>
                  </a:schemeClr>
                </a:solidFill>
                <a:latin typeface="Candara" charset="0"/>
                <a:ea typeface="Candara" charset="0"/>
                <a:cs typeface="Candara" charset="0"/>
              </a:rPr>
              <a:t>clothes</a:t>
            </a:r>
            <a:endParaRPr lang="en-US" i="1" dirty="0" smtClean="0">
              <a:solidFill>
                <a:schemeClr val="accent4">
                  <a:lumMod val="20000"/>
                  <a:lumOff val="80000"/>
                </a:schemeClr>
              </a:solidFill>
              <a:latin typeface="Candara" charset="0"/>
              <a:ea typeface="Candara" charset="0"/>
              <a:cs typeface="Candara" charset="0"/>
            </a:endParaRPr>
          </a:p>
        </p:txBody>
      </p:sp>
      <p:sp>
        <p:nvSpPr>
          <p:cNvPr id="5" name="TextBox 4"/>
          <p:cNvSpPr txBox="1"/>
          <p:nvPr/>
        </p:nvSpPr>
        <p:spPr>
          <a:xfrm>
            <a:off x="628651" y="4268279"/>
            <a:ext cx="4609555" cy="1077218"/>
          </a:xfrm>
          <a:prstGeom prst="rect">
            <a:avLst/>
          </a:prstGeom>
          <a:solidFill>
            <a:schemeClr val="accent2">
              <a:lumMod val="60000"/>
              <a:lumOff val="40000"/>
            </a:schemeClr>
          </a:solidFill>
          <a:ln>
            <a:solidFill>
              <a:srgbClr val="254021"/>
            </a:solidFill>
          </a:ln>
        </p:spPr>
        <p:txBody>
          <a:bodyPr wrap="square" rtlCol="0">
            <a:spAutoFit/>
          </a:bodyPr>
          <a:lstStyle/>
          <a:p>
            <a:pPr algn="ctr"/>
            <a:r>
              <a:rPr lang="en-US" sz="3200" b="1" dirty="0" smtClean="0">
                <a:latin typeface="Candara" charset="0"/>
                <a:ea typeface="Candara" charset="0"/>
                <a:cs typeface="Candara" charset="0"/>
              </a:rPr>
              <a:t>Jesus is the High Priest</a:t>
            </a:r>
          </a:p>
          <a:p>
            <a:pPr algn="ctr"/>
            <a:r>
              <a:rPr lang="en-US" sz="3200" i="1" dirty="0" smtClean="0">
                <a:latin typeface="Candara" charset="0"/>
                <a:ea typeface="Candara" charset="0"/>
                <a:cs typeface="Candara" charset="0"/>
              </a:rPr>
              <a:t>(2:17-18; 4:14-16; 7:26 - 8:2)</a:t>
            </a:r>
            <a:endParaRPr lang="en-US" sz="3200" i="1" dirty="0">
              <a:latin typeface="Candara" charset="0"/>
              <a:ea typeface="Candara" charset="0"/>
              <a:cs typeface="Candara" charset="0"/>
            </a:endParaRPr>
          </a:p>
        </p:txBody>
      </p:sp>
      <p:sp>
        <p:nvSpPr>
          <p:cNvPr id="6" name="TextBox 5"/>
          <p:cNvSpPr txBox="1"/>
          <p:nvPr/>
        </p:nvSpPr>
        <p:spPr>
          <a:xfrm>
            <a:off x="628650" y="5407538"/>
            <a:ext cx="3969475" cy="1077218"/>
          </a:xfrm>
          <a:prstGeom prst="rect">
            <a:avLst/>
          </a:prstGeom>
          <a:solidFill>
            <a:schemeClr val="accent2">
              <a:lumMod val="60000"/>
              <a:lumOff val="40000"/>
            </a:schemeClr>
          </a:solidFill>
          <a:ln>
            <a:solidFill>
              <a:srgbClr val="254021"/>
            </a:solidFill>
          </a:ln>
        </p:spPr>
        <p:txBody>
          <a:bodyPr wrap="square" rtlCol="0">
            <a:spAutoFit/>
          </a:bodyPr>
          <a:lstStyle/>
          <a:p>
            <a:pPr algn="ctr"/>
            <a:r>
              <a:rPr lang="en-US" sz="3200" b="1" dirty="0" smtClean="0">
                <a:latin typeface="Candara" charset="0"/>
                <a:ea typeface="Candara" charset="0"/>
                <a:cs typeface="Candara" charset="0"/>
              </a:rPr>
              <a:t>Jesus is the Sacrifice</a:t>
            </a:r>
          </a:p>
          <a:p>
            <a:pPr algn="ctr"/>
            <a:r>
              <a:rPr lang="en-US" sz="3200" i="1" dirty="0" smtClean="0">
                <a:latin typeface="Candara" charset="0"/>
                <a:ea typeface="Candara" charset="0"/>
                <a:cs typeface="Candara" charset="0"/>
              </a:rPr>
              <a:t>(9:11-14, 23-28; 10:11-14)</a:t>
            </a:r>
            <a:endParaRPr lang="en-US" sz="3200" i="1" dirty="0">
              <a:latin typeface="Candara" charset="0"/>
              <a:ea typeface="Candara" charset="0"/>
              <a:cs typeface="Candara" charset="0"/>
            </a:endParaRPr>
          </a:p>
        </p:txBody>
      </p:sp>
      <p:sp>
        <p:nvSpPr>
          <p:cNvPr id="12" name="TextBox 11"/>
          <p:cNvSpPr txBox="1"/>
          <p:nvPr/>
        </p:nvSpPr>
        <p:spPr>
          <a:xfrm>
            <a:off x="5068389" y="2121763"/>
            <a:ext cx="3446961" cy="1569660"/>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2400" dirty="0" smtClean="0">
                <a:latin typeface="Candara" charset="0"/>
                <a:ea typeface="Candara" charset="0"/>
                <a:cs typeface="Candara" charset="0"/>
              </a:rPr>
              <a:t>Limitations : </a:t>
            </a:r>
          </a:p>
          <a:p>
            <a:pPr algn="ctr"/>
            <a:r>
              <a:rPr lang="en-US" sz="2400" dirty="0" smtClean="0">
                <a:latin typeface="Candara" charset="0"/>
                <a:ea typeface="Candara" charset="0"/>
                <a:cs typeface="Candara" charset="0"/>
              </a:rPr>
              <a:t>Mortal, imperfect priests</a:t>
            </a:r>
          </a:p>
          <a:p>
            <a:pPr algn="ctr"/>
            <a:r>
              <a:rPr lang="en-US" sz="2400" dirty="0" smtClean="0">
                <a:latin typeface="Candara" charset="0"/>
                <a:ea typeface="Candara" charset="0"/>
                <a:cs typeface="Candara" charset="0"/>
              </a:rPr>
              <a:t>Repetitive, insufficient animal sacrifices </a:t>
            </a:r>
            <a:endParaRPr lang="en-US" sz="2400" dirty="0">
              <a:latin typeface="Candara" charset="0"/>
              <a:ea typeface="Candara" charset="0"/>
              <a:cs typeface="Candara" charset="0"/>
            </a:endParaRPr>
          </a:p>
        </p:txBody>
      </p:sp>
      <p:sp>
        <p:nvSpPr>
          <p:cNvPr id="13" name="TextBox 12"/>
          <p:cNvSpPr txBox="1"/>
          <p:nvPr/>
        </p:nvSpPr>
        <p:spPr>
          <a:xfrm>
            <a:off x="5329646" y="4268279"/>
            <a:ext cx="3185705" cy="1077218"/>
          </a:xfrm>
          <a:prstGeom prst="rect">
            <a:avLst/>
          </a:prstGeom>
          <a:solidFill>
            <a:schemeClr val="accent1">
              <a:lumMod val="60000"/>
              <a:lumOff val="40000"/>
            </a:schemeClr>
          </a:solidFill>
          <a:ln>
            <a:solidFill>
              <a:srgbClr val="254021"/>
            </a:solidFill>
          </a:ln>
        </p:spPr>
        <p:txBody>
          <a:bodyPr wrap="square" rtlCol="0">
            <a:spAutoFit/>
          </a:bodyPr>
          <a:lstStyle/>
          <a:p>
            <a:pPr algn="ctr"/>
            <a:r>
              <a:rPr lang="en-US" sz="3200" b="1" dirty="0" smtClean="0">
                <a:latin typeface="Candara" charset="0"/>
                <a:ea typeface="Candara" charset="0"/>
                <a:cs typeface="Candara" charset="0"/>
              </a:rPr>
              <a:t>We have Access </a:t>
            </a:r>
            <a:r>
              <a:rPr lang="en-US" sz="3200" i="1" dirty="0" smtClean="0">
                <a:latin typeface="Candara" charset="0"/>
                <a:ea typeface="Candara" charset="0"/>
                <a:cs typeface="Candara" charset="0"/>
              </a:rPr>
              <a:t>(4:16; 10:19-22)</a:t>
            </a:r>
            <a:endParaRPr lang="en-US" sz="3200" i="1" dirty="0" smtClean="0">
              <a:latin typeface="Candara" charset="0"/>
              <a:ea typeface="Candara" charset="0"/>
              <a:cs typeface="Candara" charset="0"/>
            </a:endParaRPr>
          </a:p>
        </p:txBody>
      </p:sp>
      <p:sp>
        <p:nvSpPr>
          <p:cNvPr id="14" name="TextBox 13"/>
          <p:cNvSpPr txBox="1"/>
          <p:nvPr/>
        </p:nvSpPr>
        <p:spPr>
          <a:xfrm>
            <a:off x="4689566" y="5407538"/>
            <a:ext cx="3825784" cy="1077218"/>
          </a:xfrm>
          <a:prstGeom prst="rect">
            <a:avLst/>
          </a:prstGeom>
          <a:solidFill>
            <a:schemeClr val="accent1">
              <a:lumMod val="60000"/>
              <a:lumOff val="40000"/>
            </a:schemeClr>
          </a:solidFill>
          <a:ln>
            <a:solidFill>
              <a:srgbClr val="254021"/>
            </a:solidFill>
          </a:ln>
        </p:spPr>
        <p:txBody>
          <a:bodyPr wrap="square" rtlCol="0">
            <a:spAutoFit/>
          </a:bodyPr>
          <a:lstStyle/>
          <a:p>
            <a:pPr algn="ctr"/>
            <a:r>
              <a:rPr lang="en-US" sz="3200" b="1" dirty="0" smtClean="0">
                <a:latin typeface="Candara" charset="0"/>
                <a:ea typeface="Candara" charset="0"/>
                <a:cs typeface="Candara" charset="0"/>
              </a:rPr>
              <a:t>We are Purified </a:t>
            </a:r>
          </a:p>
          <a:p>
            <a:pPr algn="ctr"/>
            <a:r>
              <a:rPr lang="en-US" sz="3200" i="1" dirty="0" smtClean="0">
                <a:latin typeface="Candara" charset="0"/>
                <a:ea typeface="Candara" charset="0"/>
                <a:cs typeface="Candara" charset="0"/>
              </a:rPr>
              <a:t>(9:14, 27-28; 10:22-26)</a:t>
            </a:r>
            <a:endParaRPr lang="en-US" sz="3200" i="1" dirty="0" smtClean="0">
              <a:latin typeface="Candara" charset="0"/>
              <a:ea typeface="Candara" charset="0"/>
              <a:cs typeface="Candara" charset="0"/>
            </a:endParaRPr>
          </a:p>
        </p:txBody>
      </p:sp>
    </p:spTree>
    <p:extLst>
      <p:ext uri="{BB962C8B-B14F-4D97-AF65-F5344CB8AC3E}">
        <p14:creationId xmlns:p14="http://schemas.microsoft.com/office/powerpoint/2010/main" val="69456893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uiExpand="1" build="p"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laurazielke.com/wp-content/uploads/2016/06/Jewish-Calend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868"/>
            <a:ext cx="9144000" cy="53342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51441" y="3278853"/>
            <a:ext cx="1702191" cy="4220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996197" y="3082833"/>
            <a:ext cx="834887" cy="6923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le:Christian Cross ic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042" y="2634916"/>
            <a:ext cx="529389" cy="794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pty Tomb Icon - Download Empty Tomb Icon 344075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84" y="3275012"/>
            <a:ext cx="1487554" cy="1487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 Request: fa-head-side-lines (person speaking) · Issue #2096 ·  Fort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920" y="4560481"/>
            <a:ext cx="1416934" cy="14169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1041" y="88588"/>
            <a:ext cx="7601919" cy="584775"/>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3200" dirty="0" smtClean="0">
                <a:latin typeface="Candara" charset="0"/>
                <a:ea typeface="Candara" charset="0"/>
                <a:cs typeface="Candara" charset="0"/>
              </a:rPr>
              <a:t>Holy Days Pointing to Jesus &amp; </a:t>
            </a:r>
            <a:r>
              <a:rPr lang="en-US" sz="3200" smtClean="0">
                <a:latin typeface="Candara" charset="0"/>
                <a:ea typeface="Candara" charset="0"/>
                <a:cs typeface="Candara" charset="0"/>
              </a:rPr>
              <a:t>His Kingdom</a:t>
            </a:r>
            <a:endParaRPr lang="en-US" sz="3200" dirty="0">
              <a:latin typeface="Candara" charset="0"/>
              <a:ea typeface="Candara" charset="0"/>
              <a:cs typeface="Candara" charset="0"/>
            </a:endParaRPr>
          </a:p>
        </p:txBody>
      </p:sp>
      <p:pic>
        <p:nvPicPr>
          <p:cNvPr id="9" name="Picture 16" descr="round, left, turn around, turnleft, arrow icon - Download 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467" y="4562025"/>
            <a:ext cx="1038777" cy="10387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ptism Icon - Free PNG &amp; SVG 3542828 - Noun Proje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5" y="3864457"/>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201951" y="3193732"/>
            <a:ext cx="758586" cy="5102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64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878659"/>
            <a:ext cx="8569234" cy="5100683"/>
          </a:xfrm>
        </p:spPr>
        <p:txBody>
          <a:bodyPr>
            <a:noAutofit/>
          </a:bodyPr>
          <a:lstStyle/>
          <a:p>
            <a:pPr marL="0" indent="0" algn="just">
              <a:spcBef>
                <a:spcPts val="0"/>
              </a:spcBef>
              <a:spcAft>
                <a:spcPts val="600"/>
              </a:spcAft>
              <a:buNone/>
            </a:pPr>
            <a:r>
              <a:rPr lang="en-US" sz="3200" i="1" dirty="0">
                <a:solidFill>
                  <a:schemeClr val="accent4">
                    <a:lumMod val="20000"/>
                    <a:lumOff val="80000"/>
                  </a:schemeClr>
                </a:solidFill>
                <a:latin typeface="Candara" charset="0"/>
                <a:ea typeface="Candara" charset="0"/>
                <a:cs typeface="Candara" charset="0"/>
              </a:rPr>
              <a:t>We have an altar from which those who serve the tent have no right to eat. For the bodies of those animals whose blood is brought into the holy places by the high priest as a sacrifice for sin are burned outside the camp. So Jesus also suffered outside the gate in order to sanctify the people through his own blood. Therefore let us go to him outside the camp and bear the reproach he endured. For here we have no lasting city, but we seek the city that is to </a:t>
            </a:r>
            <a:r>
              <a:rPr lang="en-US" sz="3200" i="1" dirty="0" smtClean="0">
                <a:solidFill>
                  <a:schemeClr val="accent4">
                    <a:lumMod val="20000"/>
                    <a:lumOff val="80000"/>
                  </a:schemeClr>
                </a:solidFill>
                <a:latin typeface="Candara" charset="0"/>
                <a:ea typeface="Candara" charset="0"/>
                <a:cs typeface="Candara" charset="0"/>
              </a:rPr>
              <a:t>come. </a:t>
            </a:r>
          </a:p>
          <a:p>
            <a:pPr marL="0" indent="0" algn="ctr">
              <a:spcBef>
                <a:spcPts val="0"/>
              </a:spcBef>
              <a:spcAft>
                <a:spcPts val="1200"/>
              </a:spcAft>
              <a:buNone/>
            </a:pPr>
            <a:r>
              <a:rPr lang="en-US" sz="3200" i="1" dirty="0" smtClean="0">
                <a:solidFill>
                  <a:schemeClr val="accent4">
                    <a:lumMod val="20000"/>
                    <a:lumOff val="80000"/>
                  </a:schemeClr>
                </a:solidFill>
                <a:latin typeface="Candara" charset="0"/>
                <a:ea typeface="Candara" charset="0"/>
                <a:cs typeface="Candara" charset="0"/>
              </a:rPr>
              <a:t>Hebrews 13:10-14 (ESV)</a:t>
            </a:r>
            <a:endParaRPr lang="en-US" sz="3200" i="1" dirty="0" smtClean="0">
              <a:solidFill>
                <a:schemeClr val="accent4">
                  <a:lumMod val="20000"/>
                  <a:lumOff val="80000"/>
                </a:schemeClr>
              </a:solidFill>
              <a:latin typeface="Candara" charset="0"/>
              <a:ea typeface="Candara" charset="0"/>
              <a:cs typeface="Candara" charset="0"/>
            </a:endParaRPr>
          </a:p>
        </p:txBody>
      </p:sp>
      <p:cxnSp>
        <p:nvCxnSpPr>
          <p:cNvPr id="4" name="Straight Connector 3"/>
          <p:cNvCxnSpPr/>
          <p:nvPr/>
        </p:nvCxnSpPr>
        <p:spPr>
          <a:xfrm>
            <a:off x="5478414" y="3096345"/>
            <a:ext cx="3312889"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47040" y="3511737"/>
            <a:ext cx="6238240" cy="450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87520" y="3548543"/>
            <a:ext cx="4503783" cy="4249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smtClean="0">
                <a:solidFill>
                  <a:schemeClr val="tx1"/>
                </a:solidFill>
                <a:latin typeface="Candara" charset="0"/>
                <a:ea typeface="Candara" charset="0"/>
                <a:cs typeface="Candara" charset="0"/>
              </a:rPr>
              <a:t>Therefore let us go to him</a:t>
            </a:r>
            <a:endParaRPr lang="en-US" sz="3200" i="1" dirty="0">
              <a:solidFill>
                <a:schemeClr val="tx1"/>
              </a:solidFill>
              <a:latin typeface="Candara" charset="0"/>
              <a:ea typeface="Candara" charset="0"/>
              <a:cs typeface="Candara" charset="0"/>
            </a:endParaRPr>
          </a:p>
        </p:txBody>
      </p:sp>
      <p:sp>
        <p:nvSpPr>
          <p:cNvPr id="24" name="Rectangle 23"/>
          <p:cNvSpPr/>
          <p:nvPr/>
        </p:nvSpPr>
        <p:spPr>
          <a:xfrm>
            <a:off x="355601" y="3953148"/>
            <a:ext cx="3322319" cy="4969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chemeClr val="tx1"/>
                </a:solidFill>
                <a:latin typeface="Candara" charset="0"/>
                <a:ea typeface="Candara" charset="0"/>
                <a:cs typeface="Candara" charset="0"/>
              </a:rPr>
              <a:t>outside the camp</a:t>
            </a:r>
            <a:endParaRPr lang="en-US" sz="3200" i="1" dirty="0">
              <a:solidFill>
                <a:schemeClr val="tx1"/>
              </a:solidFill>
              <a:latin typeface="Candara" charset="0"/>
              <a:ea typeface="Candara" charset="0"/>
              <a:cs typeface="Candara" charset="0"/>
            </a:endParaRPr>
          </a:p>
        </p:txBody>
      </p:sp>
    </p:spTree>
    <p:extLst>
      <p:ext uri="{BB962C8B-B14F-4D97-AF65-F5344CB8AC3E}">
        <p14:creationId xmlns:p14="http://schemas.microsoft.com/office/powerpoint/2010/main" val="7667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2000"/>
                                        <p:tgtEl>
                                          <p:spTgt spid="2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100" dirty="0" smtClean="0">
                <a:solidFill>
                  <a:schemeClr val="accent4">
                    <a:lumMod val="20000"/>
                    <a:lumOff val="80000"/>
                  </a:schemeClr>
                </a:solidFill>
                <a:latin typeface="Candara" charset="0"/>
                <a:ea typeface="Candara" charset="0"/>
                <a:cs typeface="Candara" charset="0"/>
              </a:rPr>
              <a:t>Jesus Our Atonement</a:t>
            </a:r>
            <a:endParaRPr lang="en-US" sz="6100" dirty="0">
              <a:solidFill>
                <a:schemeClr val="accent4">
                  <a:lumMod val="20000"/>
                  <a:lumOff val="80000"/>
                </a:schemeClr>
              </a:solidFill>
              <a:latin typeface="Candara" charset="0"/>
              <a:ea typeface="Candara" charset="0"/>
              <a:cs typeface="Candara" charset="0"/>
            </a:endParaRPr>
          </a:p>
        </p:txBody>
      </p:sp>
      <p:sp>
        <p:nvSpPr>
          <p:cNvPr id="3" name="Subtitle 2"/>
          <p:cNvSpPr>
            <a:spLocks noGrp="1"/>
          </p:cNvSpPr>
          <p:nvPr>
            <p:ph type="subTitle" idx="1"/>
          </p:nvPr>
        </p:nvSpPr>
        <p:spPr/>
        <p:txBody>
          <a:bodyPr>
            <a:normAutofit/>
          </a:bodyPr>
          <a:lstStyle/>
          <a:p>
            <a:r>
              <a:rPr lang="en-US" sz="3200" i="1" dirty="0" smtClean="0">
                <a:solidFill>
                  <a:schemeClr val="accent4">
                    <a:lumMod val="20000"/>
                    <a:lumOff val="80000"/>
                  </a:schemeClr>
                </a:solidFill>
                <a:latin typeface="Candara" charset="0"/>
                <a:ea typeface="Candara" charset="0"/>
                <a:cs typeface="Candara" charset="0"/>
              </a:rPr>
              <a:t>Let us draw near </a:t>
            </a:r>
            <a:r>
              <a:rPr lang="mr-IN" sz="3200" i="1" dirty="0" smtClean="0">
                <a:solidFill>
                  <a:schemeClr val="accent4">
                    <a:lumMod val="20000"/>
                    <a:lumOff val="80000"/>
                  </a:schemeClr>
                </a:solidFill>
                <a:latin typeface="Candara" charset="0"/>
                <a:ea typeface="Candara" charset="0"/>
                <a:cs typeface="Candara" charset="0"/>
              </a:rPr>
              <a:t>…</a:t>
            </a:r>
            <a:r>
              <a:rPr lang="en-US" sz="3200" i="1" dirty="0" smtClean="0">
                <a:solidFill>
                  <a:schemeClr val="accent4">
                    <a:lumMod val="20000"/>
                    <a:lumOff val="80000"/>
                  </a:schemeClr>
                </a:solidFill>
                <a:latin typeface="Candara" charset="0"/>
                <a:ea typeface="Candara" charset="0"/>
                <a:cs typeface="Candara" charset="0"/>
              </a:rPr>
              <a:t> with our hearts sprinkled clean from an evil conscience, our bodies washed with pure water.</a:t>
            </a:r>
            <a:endParaRPr lang="en-US" sz="3200" i="1" dirty="0">
              <a:solidFill>
                <a:schemeClr val="accent4">
                  <a:lumMod val="20000"/>
                  <a:lumOff val="80000"/>
                </a:schemeClr>
              </a:solidFill>
              <a:latin typeface="Candara" charset="0"/>
              <a:ea typeface="Candara" charset="0"/>
              <a:cs typeface="Candara" charset="0"/>
            </a:endParaRPr>
          </a:p>
        </p:txBody>
      </p:sp>
    </p:spTree>
    <p:extLst>
      <p:ext uri="{BB962C8B-B14F-4D97-AF65-F5344CB8AC3E}">
        <p14:creationId xmlns:p14="http://schemas.microsoft.com/office/powerpoint/2010/main" val="44575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9046</TotalTime>
  <Words>480</Words>
  <Application>Microsoft Macintosh PowerPoint</Application>
  <PresentationFormat>On-screen Show (4:3)</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Candara</vt:lpstr>
      <vt:lpstr>Arial</vt:lpstr>
      <vt:lpstr>Office Theme</vt:lpstr>
      <vt:lpstr>PowerPoint Presentation</vt:lpstr>
      <vt:lpstr>PowerPoint Presentation</vt:lpstr>
      <vt:lpstr>What is Atonement?</vt:lpstr>
      <vt:lpstr>Day of Atonement (Leviticus 16)</vt:lpstr>
      <vt:lpstr>Day of Atonement (Hebrews)</vt:lpstr>
      <vt:lpstr>PowerPoint Presentation</vt:lpstr>
      <vt:lpstr>PowerPoint Presentation</vt:lpstr>
      <vt:lpstr>Jesus Our Atonement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Sabbath</dc:title>
  <dc:creator>Microsoft Office User</dc:creator>
  <cp:lastModifiedBy>Microsoft Office User</cp:lastModifiedBy>
  <cp:revision>105</cp:revision>
  <cp:lastPrinted>2022-10-22T23:53:28Z</cp:lastPrinted>
  <dcterms:created xsi:type="dcterms:W3CDTF">2022-03-05T21:06:50Z</dcterms:created>
  <dcterms:modified xsi:type="dcterms:W3CDTF">2022-10-23T02:48:04Z</dcterms:modified>
</cp:coreProperties>
</file>