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7" r:id="rId4"/>
    <p:sldId id="259" r:id="rId5"/>
    <p:sldId id="264" r:id="rId6"/>
    <p:sldId id="260"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16"/>
    <p:restoredTop sz="94666"/>
  </p:normalViewPr>
  <p:slideViewPr>
    <p:cSldViewPr>
      <p:cViewPr varScale="1">
        <p:scale>
          <a:sx n="98" d="100"/>
          <a:sy n="98" d="100"/>
        </p:scale>
        <p:origin x="19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3925FB-37F1-42E0-93F7-AF15ACE2A6D3}" type="datetimeFigureOut">
              <a:rPr lang="en-US" smtClean="0"/>
              <a:t>8/7/22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3CB356-C9E2-4082-B3F2-176AFA7B6243}" type="slidenum">
              <a:rPr lang="en-US" smtClean="0"/>
              <a:t>‹#›</a:t>
            </a:fld>
            <a:endParaRPr lang="en-US"/>
          </a:p>
        </p:txBody>
      </p:sp>
    </p:spTree>
    <p:extLst>
      <p:ext uri="{BB962C8B-B14F-4D97-AF65-F5344CB8AC3E}">
        <p14:creationId xmlns:p14="http://schemas.microsoft.com/office/powerpoint/2010/main" val="24067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3CB356-C9E2-4082-B3F2-176AFA7B6243}" type="slidenum">
              <a:rPr lang="en-US" smtClean="0"/>
              <a:t>2</a:t>
            </a:fld>
            <a:endParaRPr lang="en-US"/>
          </a:p>
        </p:txBody>
      </p:sp>
    </p:spTree>
    <p:extLst>
      <p:ext uri="{BB962C8B-B14F-4D97-AF65-F5344CB8AC3E}">
        <p14:creationId xmlns:p14="http://schemas.microsoft.com/office/powerpoint/2010/main" val="779495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FB01D-61BE-AA46-9C22-60C880D6211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61661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FB01D-61BE-AA46-9C22-60C880D6211F}"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09384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FB01D-61BE-AA46-9C22-60C880D6211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056774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3FB01D-61BE-AA46-9C22-60C880D6211F}"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56257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24-26, 2017</a:t>
            </a:r>
            <a:endParaRPr lang="en-US"/>
          </a:p>
        </p:txBody>
      </p:sp>
      <p:sp>
        <p:nvSpPr>
          <p:cNvPr id="5" name="Footer Placeholder 4"/>
          <p:cNvSpPr>
            <a:spLocks noGrp="1"/>
          </p:cNvSpPr>
          <p:nvPr>
            <p:ph type="ftr" sz="quarter" idx="11"/>
          </p:nvPr>
        </p:nvSpPr>
        <p:spPr/>
        <p:txBody>
          <a:bodyPr/>
          <a:lstStyle/>
          <a:p>
            <a:r>
              <a:rPr lang="en-US" smtClean="0"/>
              <a:t>Choosing Joy (and Unity) : Philippians
              </a:t>
            </a:r>
            <a:endParaRPr lang="en-US"/>
          </a:p>
        </p:txBody>
      </p:sp>
      <p:sp>
        <p:nvSpPr>
          <p:cNvPr id="6" name="Slide Number Placeholder 5"/>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2162948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24-26, 2017</a:t>
            </a:r>
            <a:endParaRPr lang="en-US"/>
          </a:p>
        </p:txBody>
      </p:sp>
      <p:sp>
        <p:nvSpPr>
          <p:cNvPr id="5" name="Footer Placeholder 4"/>
          <p:cNvSpPr>
            <a:spLocks noGrp="1"/>
          </p:cNvSpPr>
          <p:nvPr>
            <p:ph type="ftr" sz="quarter" idx="11"/>
          </p:nvPr>
        </p:nvSpPr>
        <p:spPr/>
        <p:txBody>
          <a:bodyPr/>
          <a:lstStyle/>
          <a:p>
            <a:r>
              <a:rPr lang="en-US" smtClean="0"/>
              <a:t>Choosing Joy (and Unity) : Philippians
              </a:t>
            </a:r>
            <a:endParaRPr lang="en-US"/>
          </a:p>
        </p:txBody>
      </p:sp>
      <p:sp>
        <p:nvSpPr>
          <p:cNvPr id="6" name="Slide Number Placeholder 5"/>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345037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24-26, 2017</a:t>
            </a:r>
            <a:endParaRPr lang="en-US"/>
          </a:p>
        </p:txBody>
      </p:sp>
      <p:sp>
        <p:nvSpPr>
          <p:cNvPr id="5" name="Footer Placeholder 4"/>
          <p:cNvSpPr>
            <a:spLocks noGrp="1"/>
          </p:cNvSpPr>
          <p:nvPr>
            <p:ph type="ftr" sz="quarter" idx="11"/>
          </p:nvPr>
        </p:nvSpPr>
        <p:spPr/>
        <p:txBody>
          <a:bodyPr/>
          <a:lstStyle/>
          <a:p>
            <a:r>
              <a:rPr lang="en-US" smtClean="0"/>
              <a:t>Choosing Joy (and Unity) : Philippians
              </a:t>
            </a:r>
            <a:endParaRPr lang="en-US"/>
          </a:p>
        </p:txBody>
      </p:sp>
      <p:sp>
        <p:nvSpPr>
          <p:cNvPr id="6" name="Slide Number Placeholder 5"/>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2133970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842946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456926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961528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147154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935765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078140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3" name="Footer Placeholder 2"/>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079658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37634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24-26, 2017</a:t>
            </a:r>
            <a:endParaRPr lang="en-US"/>
          </a:p>
        </p:txBody>
      </p:sp>
      <p:sp>
        <p:nvSpPr>
          <p:cNvPr id="5" name="Footer Placeholder 4"/>
          <p:cNvSpPr>
            <a:spLocks noGrp="1"/>
          </p:cNvSpPr>
          <p:nvPr>
            <p:ph type="ftr" sz="quarter" idx="11"/>
          </p:nvPr>
        </p:nvSpPr>
        <p:spPr/>
        <p:txBody>
          <a:bodyPr/>
          <a:lstStyle/>
          <a:p>
            <a:r>
              <a:rPr lang="en-US" smtClean="0"/>
              <a:t>Choosing Joy (and Unity) : Philippians
              </a:t>
            </a:r>
            <a:endParaRPr lang="en-US"/>
          </a:p>
        </p:txBody>
      </p:sp>
      <p:sp>
        <p:nvSpPr>
          <p:cNvPr id="6" name="Slide Number Placeholder 5"/>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2857752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544570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047323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5363488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defTabSz="457200"/>
            <a:r>
              <a:rPr lang="en-US" sz="6000" dirty="0">
                <a:solidFill>
                  <a:prstClr val="white"/>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defTabSz="457200"/>
            <a:r>
              <a:rPr lang="en-US" sz="6000" dirty="0">
                <a:solidFill>
                  <a:prstClr val="white"/>
                </a:solidFill>
                <a:effectLst/>
              </a:rPr>
              <a:t>”</a:t>
            </a:r>
          </a:p>
        </p:txBody>
      </p:sp>
    </p:spTree>
    <p:extLst>
      <p:ext uri="{BB962C8B-B14F-4D97-AF65-F5344CB8AC3E}">
        <p14:creationId xmlns:p14="http://schemas.microsoft.com/office/powerpoint/2010/main" val="9643130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040811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1500456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837371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937172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37537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24-26, 2017</a:t>
            </a:r>
            <a:endParaRPr lang="en-US"/>
          </a:p>
        </p:txBody>
      </p:sp>
      <p:sp>
        <p:nvSpPr>
          <p:cNvPr id="5" name="Footer Placeholder 4"/>
          <p:cNvSpPr>
            <a:spLocks noGrp="1"/>
          </p:cNvSpPr>
          <p:nvPr>
            <p:ph type="ftr" sz="quarter" idx="11"/>
          </p:nvPr>
        </p:nvSpPr>
        <p:spPr/>
        <p:txBody>
          <a:bodyPr/>
          <a:lstStyle/>
          <a:p>
            <a:r>
              <a:rPr lang="en-US" smtClean="0"/>
              <a:t>Choosing Joy (and Unity) : Philippians
              </a:t>
            </a:r>
            <a:endParaRPr lang="en-US"/>
          </a:p>
        </p:txBody>
      </p:sp>
      <p:sp>
        <p:nvSpPr>
          <p:cNvPr id="6" name="Slide Number Placeholder 5"/>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635274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24-26, 2017</a:t>
            </a:r>
            <a:endParaRPr lang="en-US"/>
          </a:p>
        </p:txBody>
      </p:sp>
      <p:sp>
        <p:nvSpPr>
          <p:cNvPr id="6" name="Footer Placeholder 5"/>
          <p:cNvSpPr>
            <a:spLocks noGrp="1"/>
          </p:cNvSpPr>
          <p:nvPr>
            <p:ph type="ftr" sz="quarter" idx="11"/>
          </p:nvPr>
        </p:nvSpPr>
        <p:spPr/>
        <p:txBody>
          <a:bodyPr/>
          <a:lstStyle/>
          <a:p>
            <a:r>
              <a:rPr lang="en-US" smtClean="0"/>
              <a:t>Choosing Joy (and Unity) : Philippians
              </a:t>
            </a:r>
            <a:endParaRPr lang="en-US"/>
          </a:p>
        </p:txBody>
      </p:sp>
      <p:sp>
        <p:nvSpPr>
          <p:cNvPr id="7" name="Slide Number Placeholder 6"/>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3011087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24-26, 2017</a:t>
            </a:r>
            <a:endParaRPr lang="en-US"/>
          </a:p>
        </p:txBody>
      </p:sp>
      <p:sp>
        <p:nvSpPr>
          <p:cNvPr id="8" name="Footer Placeholder 7"/>
          <p:cNvSpPr>
            <a:spLocks noGrp="1"/>
          </p:cNvSpPr>
          <p:nvPr>
            <p:ph type="ftr" sz="quarter" idx="11"/>
          </p:nvPr>
        </p:nvSpPr>
        <p:spPr/>
        <p:txBody>
          <a:bodyPr/>
          <a:lstStyle/>
          <a:p>
            <a:r>
              <a:rPr lang="en-US" smtClean="0"/>
              <a:t>Choosing Joy (and Unity) : Philippians
              </a:t>
            </a:r>
            <a:endParaRPr lang="en-US"/>
          </a:p>
        </p:txBody>
      </p:sp>
      <p:sp>
        <p:nvSpPr>
          <p:cNvPr id="9" name="Slide Number Placeholder 8"/>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1100232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24-26, 2017</a:t>
            </a:r>
            <a:endParaRPr lang="en-US"/>
          </a:p>
        </p:txBody>
      </p:sp>
      <p:sp>
        <p:nvSpPr>
          <p:cNvPr id="4" name="Footer Placeholder 3"/>
          <p:cNvSpPr>
            <a:spLocks noGrp="1"/>
          </p:cNvSpPr>
          <p:nvPr>
            <p:ph type="ftr" sz="quarter" idx="11"/>
          </p:nvPr>
        </p:nvSpPr>
        <p:spPr/>
        <p:txBody>
          <a:bodyPr/>
          <a:lstStyle/>
          <a:p>
            <a:r>
              <a:rPr lang="en-US" smtClean="0"/>
              <a:t>Choosing Joy (and Unity) : Philippians
              </a:t>
            </a:r>
            <a:endParaRPr lang="en-US"/>
          </a:p>
        </p:txBody>
      </p:sp>
      <p:sp>
        <p:nvSpPr>
          <p:cNvPr id="5" name="Slide Number Placeholder 4"/>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2145536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24-26, 2017</a:t>
            </a:r>
            <a:endParaRPr lang="en-US"/>
          </a:p>
        </p:txBody>
      </p:sp>
      <p:sp>
        <p:nvSpPr>
          <p:cNvPr id="3" name="Footer Placeholder 2"/>
          <p:cNvSpPr>
            <a:spLocks noGrp="1"/>
          </p:cNvSpPr>
          <p:nvPr>
            <p:ph type="ftr" sz="quarter" idx="11"/>
          </p:nvPr>
        </p:nvSpPr>
        <p:spPr/>
        <p:txBody>
          <a:bodyPr/>
          <a:lstStyle/>
          <a:p>
            <a:r>
              <a:rPr lang="en-US" smtClean="0"/>
              <a:t>Choosing Joy (and Unity) : Philippians
              </a:t>
            </a:r>
            <a:endParaRPr lang="en-US"/>
          </a:p>
        </p:txBody>
      </p:sp>
      <p:sp>
        <p:nvSpPr>
          <p:cNvPr id="4" name="Slide Number Placeholder 3"/>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116618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24-26, 2017</a:t>
            </a:r>
            <a:endParaRPr lang="en-US"/>
          </a:p>
        </p:txBody>
      </p:sp>
      <p:sp>
        <p:nvSpPr>
          <p:cNvPr id="6" name="Footer Placeholder 5"/>
          <p:cNvSpPr>
            <a:spLocks noGrp="1"/>
          </p:cNvSpPr>
          <p:nvPr>
            <p:ph type="ftr" sz="quarter" idx="11"/>
          </p:nvPr>
        </p:nvSpPr>
        <p:spPr/>
        <p:txBody>
          <a:bodyPr/>
          <a:lstStyle/>
          <a:p>
            <a:r>
              <a:rPr lang="en-US" smtClean="0"/>
              <a:t>Choosing Joy (and Unity) : Philippians
              </a:t>
            </a:r>
            <a:endParaRPr lang="en-US"/>
          </a:p>
        </p:txBody>
      </p:sp>
      <p:sp>
        <p:nvSpPr>
          <p:cNvPr id="7" name="Slide Number Placeholder 6"/>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149858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24-26, 2017</a:t>
            </a:r>
            <a:endParaRPr lang="en-US"/>
          </a:p>
        </p:txBody>
      </p:sp>
      <p:sp>
        <p:nvSpPr>
          <p:cNvPr id="6" name="Footer Placeholder 5"/>
          <p:cNvSpPr>
            <a:spLocks noGrp="1"/>
          </p:cNvSpPr>
          <p:nvPr>
            <p:ph type="ftr" sz="quarter" idx="11"/>
          </p:nvPr>
        </p:nvSpPr>
        <p:spPr/>
        <p:txBody>
          <a:bodyPr/>
          <a:lstStyle/>
          <a:p>
            <a:r>
              <a:rPr lang="en-US" smtClean="0"/>
              <a:t>Choosing Joy (and Unity) : Philippians
              </a:t>
            </a:r>
            <a:endParaRPr lang="en-US"/>
          </a:p>
        </p:txBody>
      </p:sp>
      <p:sp>
        <p:nvSpPr>
          <p:cNvPr id="7" name="Slide Number Placeholder 6"/>
          <p:cNvSpPr>
            <a:spLocks noGrp="1"/>
          </p:cNvSpPr>
          <p:nvPr>
            <p:ph type="sldNum" sz="quarter" idx="12"/>
          </p:nvPr>
        </p:nvSpPr>
        <p:spPr/>
        <p:txBody>
          <a:bodyPr/>
          <a:lstStyle/>
          <a:p>
            <a:fld id="{9FADB5E3-0DE7-4C6E-9B23-890B01FAECCA}" type="slidenum">
              <a:rPr lang="en-US" smtClean="0"/>
              <a:t>‹#›</a:t>
            </a:fld>
            <a:endParaRPr lang="en-US"/>
          </a:p>
        </p:txBody>
      </p:sp>
    </p:spTree>
    <p:extLst>
      <p:ext uri="{BB962C8B-B14F-4D97-AF65-F5344CB8AC3E}">
        <p14:creationId xmlns:p14="http://schemas.microsoft.com/office/powerpoint/2010/main" val="19156129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slideLayout" Target="../slideLayouts/slideLayout25.xml"/><Relationship Id="rId15" Type="http://schemas.openxmlformats.org/officeDocument/2006/relationships/slideLayout" Target="../slideLayouts/slideLayout26.xml"/><Relationship Id="rId16" Type="http://schemas.openxmlformats.org/officeDocument/2006/relationships/slideLayout" Target="../slideLayouts/slideLayout27.xml"/><Relationship Id="rId17" Type="http://schemas.openxmlformats.org/officeDocument/2006/relationships/slideLayout" Target="../slideLayouts/slideLayout28.xml"/><Relationship Id="rId18" Type="http://schemas.openxmlformats.org/officeDocument/2006/relationships/theme" Target="../theme/theme2.xml"/><Relationship Id="rId19"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24-26,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Choosing Joy (and Unity) : Philippians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DB5E3-0DE7-4C6E-9B23-890B01FAECCA}" type="slidenum">
              <a:rPr lang="en-US" smtClean="0"/>
              <a:t>‹#›</a:t>
            </a:fld>
            <a:endParaRPr lang="en-US"/>
          </a:p>
        </p:txBody>
      </p:sp>
    </p:spTree>
    <p:extLst>
      <p:ext uri="{BB962C8B-B14F-4D97-AF65-F5344CB8AC3E}">
        <p14:creationId xmlns:p14="http://schemas.microsoft.com/office/powerpoint/2010/main" val="1440342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defTabSz="457200"/>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March 24-26, 2017</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defTabSz="457200"/>
            <a:r>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t>Choosing Joy (and Unity) : Philippians
              </a:t>
            </a:r>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defTabSz="457200"/>
            <a:fld id="{6D22F896-40B5-4ADD-8801-0D06FADFA09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defTabSz="457200"/>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529230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t>Rejoice Always</a:t>
            </a:r>
            <a:endParaRPr lang="en-US" sz="8800" dirty="0"/>
          </a:p>
        </p:txBody>
      </p:sp>
      <p:sp>
        <p:nvSpPr>
          <p:cNvPr id="3" name="Subtitle 2"/>
          <p:cNvSpPr>
            <a:spLocks noGrp="1"/>
          </p:cNvSpPr>
          <p:nvPr>
            <p:ph type="subTitle" idx="1"/>
          </p:nvPr>
        </p:nvSpPr>
        <p:spPr/>
        <p:txBody>
          <a:bodyPr>
            <a:noAutofit/>
          </a:bodyPr>
          <a:lstStyle/>
          <a:p>
            <a:r>
              <a:rPr lang="en-US" sz="4000" dirty="0" smtClean="0"/>
              <a:t>Imitating Paul in Philippians</a:t>
            </a:r>
            <a:endParaRPr lang="en-US" sz="4000" dirty="0"/>
          </a:p>
        </p:txBody>
      </p:sp>
    </p:spTree>
    <p:extLst>
      <p:ext uri="{BB962C8B-B14F-4D97-AF65-F5344CB8AC3E}">
        <p14:creationId xmlns:p14="http://schemas.microsoft.com/office/powerpoint/2010/main" val="464065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762000"/>
          </a:xfrm>
        </p:spPr>
        <p:txBody>
          <a:bodyPr anchor="ctr">
            <a:normAutofit/>
          </a:bodyPr>
          <a:lstStyle/>
          <a:p>
            <a:pPr algn="ctr"/>
            <a:r>
              <a:rPr lang="en-US" dirty="0" smtClean="0"/>
              <a:t>Why is Joy so difficult?</a:t>
            </a:r>
            <a:endParaRPr lang="en-US" dirty="0"/>
          </a:p>
        </p:txBody>
      </p:sp>
      <p:sp>
        <p:nvSpPr>
          <p:cNvPr id="7" name="Rectangle 6"/>
          <p:cNvSpPr/>
          <p:nvPr/>
        </p:nvSpPr>
        <p:spPr>
          <a:xfrm>
            <a:off x="628650" y="1752600"/>
            <a:ext cx="7886700" cy="3978012"/>
          </a:xfrm>
          <a:prstGeom prst="rect">
            <a:avLst/>
          </a:prstGeom>
          <a:noFill/>
        </p:spPr>
        <p:txBody>
          <a:bodyPr wrap="square" lIns="68580" tIns="34290" rIns="68580" bIns="34290">
            <a:spAutoFit/>
          </a:bodyPr>
          <a:lstStyle/>
          <a:p>
            <a:pPr algn="ctr" defTabSz="457200">
              <a:spcAft>
                <a:spcPts val="1200"/>
              </a:spcAft>
            </a:pPr>
            <a:r>
              <a:rPr lang="en-US" sz="3600" i="1" dirty="0">
                <a:ln w="0"/>
                <a:solidFill>
                  <a:prstClr val="white"/>
                </a:solidFill>
                <a:effectLst>
                  <a:outerShdw blurRad="38100" dist="19050" dir="2700000" algn="tl" rotWithShape="0">
                    <a:prstClr val="black">
                      <a:alpha val="40000"/>
                    </a:prstClr>
                  </a:outerShdw>
                </a:effectLst>
              </a:rPr>
              <a:t>Joy is the sure optimism that comes from knowing that—regardless of the situation at the moment, the past, or the future—God is in control and is working in my life for my good, for the good of others, and the glory of His </a:t>
            </a:r>
            <a:r>
              <a:rPr lang="en-US" sz="3600" i="1" dirty="0" smtClean="0">
                <a:ln w="0"/>
                <a:solidFill>
                  <a:prstClr val="white"/>
                </a:solidFill>
                <a:effectLst>
                  <a:outerShdw blurRad="38100" dist="19050" dir="2700000" algn="tl" rotWithShape="0">
                    <a:prstClr val="black">
                      <a:alpha val="40000"/>
                    </a:prstClr>
                  </a:outerShdw>
                </a:effectLst>
              </a:rPr>
              <a:t>kingdom.</a:t>
            </a:r>
          </a:p>
          <a:p>
            <a:pPr algn="ctr" defTabSz="457200"/>
            <a:r>
              <a:rPr lang="en-US" sz="2800" dirty="0" smtClean="0">
                <a:ln w="0"/>
                <a:solidFill>
                  <a:prstClr val="white"/>
                </a:solidFill>
                <a:effectLst>
                  <a:outerShdw blurRad="38100" dist="19050" dir="2700000" algn="tl" rotWithShape="0">
                    <a:prstClr val="black">
                      <a:alpha val="40000"/>
                    </a:prstClr>
                  </a:outerShdw>
                </a:effectLst>
              </a:rPr>
              <a:t>Steve Garrett, “How Do We Discover Joy?” (2019)</a:t>
            </a:r>
            <a:endParaRPr lang="en-US" sz="2800" dirty="0">
              <a:ln w="0"/>
              <a:solidFill>
                <a:prstClr val="white"/>
              </a:solidFill>
              <a:effectLst>
                <a:outerShdw blurRad="38100" dist="19050" dir="2700000" algn="tl" rotWithShape="0">
                  <a:prstClr val="black">
                    <a:alpha val="40000"/>
                  </a:prstClr>
                </a:outerShdw>
              </a:effectLst>
            </a:endParaRPr>
          </a:p>
        </p:txBody>
      </p:sp>
      <p:sp>
        <p:nvSpPr>
          <p:cNvPr id="13" name="TextBox 12"/>
          <p:cNvSpPr txBox="1"/>
          <p:nvPr/>
        </p:nvSpPr>
        <p:spPr>
          <a:xfrm>
            <a:off x="5943600" y="2286000"/>
            <a:ext cx="2571750" cy="646331"/>
          </a:xfrm>
          <a:prstGeom prst="rect">
            <a:avLst/>
          </a:prstGeom>
          <a:solidFill>
            <a:schemeClr val="accent2"/>
          </a:solidFill>
        </p:spPr>
        <p:txBody>
          <a:bodyPr wrap="square" rtlCol="0">
            <a:spAutoFit/>
          </a:bodyPr>
          <a:lstStyle/>
          <a:p>
            <a:r>
              <a:rPr lang="en-US" sz="3600" i="1" smtClean="0">
                <a:ln w="0"/>
                <a:solidFill>
                  <a:schemeClr val="bg1"/>
                </a:solidFill>
                <a:effectLst>
                  <a:outerShdw blurRad="38100" dist="19050" dir="2700000" algn="tl" rotWithShape="0">
                    <a:prstClr val="black">
                      <a:alpha val="40000"/>
                    </a:prstClr>
                  </a:outerShdw>
                </a:effectLst>
              </a:rPr>
              <a:t>the situation</a:t>
            </a:r>
            <a:endParaRPr lang="en-US" sz="3600" dirty="0">
              <a:solidFill>
                <a:schemeClr val="bg1"/>
              </a:solidFill>
            </a:endParaRPr>
          </a:p>
        </p:txBody>
      </p:sp>
      <p:sp>
        <p:nvSpPr>
          <p:cNvPr id="9" name="TextBox 8"/>
          <p:cNvSpPr txBox="1"/>
          <p:nvPr/>
        </p:nvSpPr>
        <p:spPr>
          <a:xfrm>
            <a:off x="838200" y="2819400"/>
            <a:ext cx="7162800" cy="646331"/>
          </a:xfrm>
          <a:prstGeom prst="rect">
            <a:avLst/>
          </a:prstGeom>
          <a:solidFill>
            <a:schemeClr val="accent2"/>
          </a:solidFill>
        </p:spPr>
        <p:txBody>
          <a:bodyPr wrap="square" rtlCol="0">
            <a:spAutoFit/>
          </a:bodyPr>
          <a:lstStyle/>
          <a:p>
            <a:r>
              <a:rPr lang="en-US" sz="3600" i="1">
                <a:ln w="0"/>
                <a:solidFill>
                  <a:schemeClr val="bg1"/>
                </a:solidFill>
                <a:effectLst>
                  <a:outerShdw blurRad="38100" dist="19050" dir="2700000" algn="tl" rotWithShape="0">
                    <a:prstClr val="black">
                      <a:alpha val="40000"/>
                    </a:prstClr>
                  </a:outerShdw>
                </a:effectLst>
              </a:rPr>
              <a:t>at the moment, the past, or the future</a:t>
            </a:r>
            <a:endParaRPr lang="en-US" sz="3600" dirty="0">
              <a:solidFill>
                <a:schemeClr val="bg1"/>
              </a:solidFill>
            </a:endParaRPr>
          </a:p>
        </p:txBody>
      </p:sp>
    </p:spTree>
    <p:extLst>
      <p:ext uri="{BB962C8B-B14F-4D97-AF65-F5344CB8AC3E}">
        <p14:creationId xmlns:p14="http://schemas.microsoft.com/office/powerpoint/2010/main" val="198069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8250" y="1690689"/>
            <a:ext cx="2952750" cy="1186479"/>
          </a:xfrm>
          <a:prstGeom prst="rect">
            <a:avLst/>
          </a:prstGeom>
          <a:noFill/>
        </p:spPr>
        <p:txBody>
          <a:bodyPr wrap="square" lIns="68580" tIns="34290" rIns="68580" bIns="34290" anchor="ctr">
            <a:spAutoFit/>
          </a:bodyPr>
          <a:lstStyle/>
          <a:p>
            <a:pPr algn="ctr" defTabSz="457200">
              <a:lnSpc>
                <a:spcPct val="80000"/>
              </a:lnSpc>
            </a:pPr>
            <a:r>
              <a:rPr lang="en-US" sz="4400" dirty="0" smtClean="0">
                <a:ln w="0"/>
                <a:solidFill>
                  <a:prstClr val="white"/>
                </a:solidFill>
                <a:effectLst>
                  <a:outerShdw blurRad="38100" dist="19050" dir="2700000" algn="tl" rotWithShape="0">
                    <a:prstClr val="black">
                      <a:alpha val="40000"/>
                    </a:prstClr>
                  </a:outerShdw>
                </a:effectLst>
              </a:rPr>
              <a:t>Difficult Present</a:t>
            </a:r>
            <a:endParaRPr lang="en-US" sz="4000" dirty="0">
              <a:ln w="0"/>
              <a:solidFill>
                <a:prstClr val="white"/>
              </a:solidFill>
              <a:effectLst>
                <a:outerShdw blurRad="38100" dist="19050" dir="2700000" algn="tl" rotWithShape="0">
                  <a:prstClr val="black">
                    <a:alpha val="40000"/>
                  </a:prstClr>
                </a:outerShdw>
              </a:effectLst>
            </a:endParaRPr>
          </a:p>
        </p:txBody>
      </p:sp>
      <p:sp>
        <p:nvSpPr>
          <p:cNvPr id="6" name="TextBox 5"/>
          <p:cNvSpPr txBox="1"/>
          <p:nvPr/>
        </p:nvSpPr>
        <p:spPr>
          <a:xfrm>
            <a:off x="4953000" y="1745319"/>
            <a:ext cx="2362200" cy="1077218"/>
          </a:xfrm>
          <a:prstGeom prst="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457200"/>
            <a:r>
              <a:rPr lang="en-US" sz="3200" dirty="0" smtClean="0">
                <a:solidFill>
                  <a:prstClr val="black"/>
                </a:solidFill>
              </a:rPr>
              <a:t>Philippians 1:7, 16-17</a:t>
            </a:r>
            <a:endParaRPr lang="en-US" sz="1600" dirty="0">
              <a:solidFill>
                <a:prstClr val="black"/>
              </a:solidFill>
            </a:endParaRPr>
          </a:p>
        </p:txBody>
      </p:sp>
      <p:sp>
        <p:nvSpPr>
          <p:cNvPr id="17" name="Rectangle 16"/>
          <p:cNvSpPr/>
          <p:nvPr/>
        </p:nvSpPr>
        <p:spPr>
          <a:xfrm>
            <a:off x="1238250" y="3283744"/>
            <a:ext cx="2952750" cy="1186479"/>
          </a:xfrm>
          <a:prstGeom prst="rect">
            <a:avLst/>
          </a:prstGeom>
          <a:noFill/>
        </p:spPr>
        <p:txBody>
          <a:bodyPr wrap="square" lIns="68580" tIns="34290" rIns="68580" bIns="34290" anchor="ctr">
            <a:spAutoFit/>
          </a:bodyPr>
          <a:lstStyle/>
          <a:p>
            <a:pPr algn="ctr" defTabSz="457200">
              <a:lnSpc>
                <a:spcPct val="80000"/>
              </a:lnSpc>
            </a:pPr>
            <a:r>
              <a:rPr lang="en-US" sz="4400" dirty="0" smtClean="0">
                <a:ln w="0"/>
                <a:solidFill>
                  <a:prstClr val="white"/>
                </a:solidFill>
                <a:effectLst>
                  <a:outerShdw blurRad="38100" dist="19050" dir="2700000" algn="tl" rotWithShape="0">
                    <a:prstClr val="black">
                      <a:alpha val="40000"/>
                    </a:prstClr>
                  </a:outerShdw>
                </a:effectLst>
              </a:rPr>
              <a:t>Uncertain Future</a:t>
            </a:r>
            <a:endParaRPr lang="en-US" sz="4000" dirty="0">
              <a:ln w="0"/>
              <a:solidFill>
                <a:prstClr val="white"/>
              </a:solidFill>
              <a:effectLst>
                <a:outerShdw blurRad="38100" dist="19050" dir="2700000" algn="tl" rotWithShape="0">
                  <a:prstClr val="black">
                    <a:alpha val="40000"/>
                  </a:prstClr>
                </a:outerShdw>
              </a:effectLst>
            </a:endParaRPr>
          </a:p>
        </p:txBody>
      </p:sp>
      <p:sp>
        <p:nvSpPr>
          <p:cNvPr id="18" name="Rectangle 17"/>
          <p:cNvSpPr/>
          <p:nvPr/>
        </p:nvSpPr>
        <p:spPr>
          <a:xfrm>
            <a:off x="1238250" y="4876800"/>
            <a:ext cx="2952750" cy="1186479"/>
          </a:xfrm>
          <a:prstGeom prst="rect">
            <a:avLst/>
          </a:prstGeom>
          <a:noFill/>
        </p:spPr>
        <p:txBody>
          <a:bodyPr wrap="square" lIns="68580" tIns="34290" rIns="68580" bIns="34290" anchor="ctr">
            <a:spAutoFit/>
          </a:bodyPr>
          <a:lstStyle/>
          <a:p>
            <a:pPr algn="ctr" defTabSz="457200">
              <a:lnSpc>
                <a:spcPct val="80000"/>
              </a:lnSpc>
            </a:pPr>
            <a:r>
              <a:rPr lang="en-US" sz="4400" dirty="0" smtClean="0">
                <a:ln w="0"/>
                <a:solidFill>
                  <a:prstClr val="white"/>
                </a:solidFill>
                <a:effectLst>
                  <a:outerShdw blurRad="38100" dist="19050" dir="2700000" algn="tl" rotWithShape="0">
                    <a:prstClr val="black">
                      <a:alpha val="40000"/>
                    </a:prstClr>
                  </a:outerShdw>
                </a:effectLst>
              </a:rPr>
              <a:t>Haunting Past</a:t>
            </a:r>
            <a:endParaRPr lang="en-US" sz="4000" dirty="0">
              <a:ln w="0"/>
              <a:solidFill>
                <a:prstClr val="white"/>
              </a:solidFill>
              <a:effectLst>
                <a:outerShdw blurRad="38100" dist="19050" dir="2700000" algn="tl" rotWithShape="0">
                  <a:prstClr val="black">
                    <a:alpha val="40000"/>
                  </a:prstClr>
                </a:outerShdw>
              </a:effectLst>
            </a:endParaRPr>
          </a:p>
        </p:txBody>
      </p:sp>
      <p:sp>
        <p:nvSpPr>
          <p:cNvPr id="19" name="TextBox 18"/>
          <p:cNvSpPr txBox="1"/>
          <p:nvPr/>
        </p:nvSpPr>
        <p:spPr>
          <a:xfrm>
            <a:off x="4953000" y="3338374"/>
            <a:ext cx="2362200" cy="1077218"/>
          </a:xfrm>
          <a:prstGeom prst="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457200"/>
            <a:r>
              <a:rPr lang="en-US" sz="3200" dirty="0" smtClean="0">
                <a:solidFill>
                  <a:prstClr val="black"/>
                </a:solidFill>
              </a:rPr>
              <a:t>Philippians 1:20; 2:12,17</a:t>
            </a:r>
            <a:endParaRPr lang="en-US" sz="1600" dirty="0">
              <a:solidFill>
                <a:prstClr val="black"/>
              </a:solidFill>
            </a:endParaRPr>
          </a:p>
        </p:txBody>
      </p:sp>
      <p:sp>
        <p:nvSpPr>
          <p:cNvPr id="20" name="TextBox 19"/>
          <p:cNvSpPr txBox="1"/>
          <p:nvPr/>
        </p:nvSpPr>
        <p:spPr>
          <a:xfrm>
            <a:off x="4953000" y="4931430"/>
            <a:ext cx="2362200" cy="1077218"/>
          </a:xfrm>
          <a:prstGeom prst="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457200"/>
            <a:r>
              <a:rPr lang="en-US" sz="3200" dirty="0" smtClean="0">
                <a:solidFill>
                  <a:prstClr val="black"/>
                </a:solidFill>
              </a:rPr>
              <a:t>Philippians 3:5-6</a:t>
            </a:r>
            <a:endParaRPr lang="en-US" sz="1600" dirty="0">
              <a:solidFill>
                <a:prstClr val="black"/>
              </a:solidFill>
            </a:endParaRPr>
          </a:p>
        </p:txBody>
      </p:sp>
      <p:sp>
        <p:nvSpPr>
          <p:cNvPr id="21" name="Title 1"/>
          <p:cNvSpPr>
            <a:spLocks noGrp="1"/>
          </p:cNvSpPr>
          <p:nvPr>
            <p:ph type="title"/>
          </p:nvPr>
        </p:nvSpPr>
        <p:spPr>
          <a:xfrm>
            <a:off x="628650" y="304800"/>
            <a:ext cx="7886700" cy="772281"/>
          </a:xfrm>
        </p:spPr>
        <p:txBody>
          <a:bodyPr>
            <a:normAutofit/>
          </a:bodyPr>
          <a:lstStyle/>
          <a:p>
            <a:pPr algn="ctr"/>
            <a:r>
              <a:rPr lang="en-US" dirty="0" smtClean="0"/>
              <a:t>Obstacles to Joy</a:t>
            </a:r>
            <a:endParaRPr lang="en-US" dirty="0"/>
          </a:p>
        </p:txBody>
      </p:sp>
    </p:spTree>
    <p:extLst>
      <p:ext uri="{BB962C8B-B14F-4D97-AF65-F5344CB8AC3E}">
        <p14:creationId xmlns:p14="http://schemas.microsoft.com/office/powerpoint/2010/main" val="307181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dissolv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28751" y="1709961"/>
            <a:ext cx="4086498" cy="697114"/>
          </a:xfrm>
          <a:prstGeom prst="rect">
            <a:avLst/>
          </a:prstGeom>
          <a:noFill/>
        </p:spPr>
        <p:txBody>
          <a:bodyPr wrap="square" lIns="68580" tIns="34290" rIns="68580" bIns="34290" anchor="ctr">
            <a:spAutoFit/>
          </a:bodyPr>
          <a:lstStyle/>
          <a:p>
            <a:pPr algn="ctr" defTabSz="457200">
              <a:lnSpc>
                <a:spcPct val="80000"/>
              </a:lnSpc>
            </a:pPr>
            <a:r>
              <a:rPr lang="en-US" sz="4800" dirty="0">
                <a:ln w="0"/>
                <a:solidFill>
                  <a:prstClr val="white"/>
                </a:solidFill>
                <a:effectLst>
                  <a:outerShdw blurRad="38100" dist="19050" dir="2700000" algn="tl" rotWithShape="0">
                    <a:prstClr val="black">
                      <a:alpha val="40000"/>
                    </a:prstClr>
                  </a:outerShdw>
                </a:effectLst>
              </a:rPr>
              <a:t>G</a:t>
            </a:r>
            <a:r>
              <a:rPr lang="en-US" sz="4800" dirty="0" smtClean="0">
                <a:ln w="0"/>
                <a:solidFill>
                  <a:prstClr val="white"/>
                </a:solidFill>
                <a:effectLst>
                  <a:outerShdw blurRad="38100" dist="19050" dir="2700000" algn="tl" rotWithShape="0">
                    <a:prstClr val="black">
                      <a:alpha val="40000"/>
                    </a:prstClr>
                  </a:outerShdw>
                </a:effectLst>
              </a:rPr>
              <a:t>ood feeling?</a:t>
            </a:r>
            <a:endParaRPr lang="en-US" sz="4400" dirty="0">
              <a:ln w="0"/>
              <a:solidFill>
                <a:prstClr val="white"/>
              </a:solidFill>
              <a:effectLst>
                <a:outerShdw blurRad="38100" dist="19050" dir="2700000" algn="tl" rotWithShape="0">
                  <a:prstClr val="black">
                    <a:alpha val="40000"/>
                  </a:prstClr>
                </a:outerShdw>
              </a:effectLst>
            </a:endParaRPr>
          </a:p>
        </p:txBody>
      </p:sp>
      <p:sp>
        <p:nvSpPr>
          <p:cNvPr id="6" name="TextBox 5"/>
          <p:cNvSpPr txBox="1"/>
          <p:nvPr/>
        </p:nvSpPr>
        <p:spPr>
          <a:xfrm>
            <a:off x="1342072" y="5638800"/>
            <a:ext cx="6459855" cy="707886"/>
          </a:xfrm>
          <a:prstGeom prst="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457200"/>
            <a:r>
              <a:rPr lang="en-US" sz="4000" dirty="0" smtClean="0">
                <a:solidFill>
                  <a:prstClr val="black"/>
                </a:solidFill>
              </a:rPr>
              <a:t>Deep gladness and delight</a:t>
            </a:r>
            <a:endParaRPr lang="en-US" sz="2000" dirty="0">
              <a:solidFill>
                <a:prstClr val="black"/>
              </a:solidFill>
            </a:endParaRPr>
          </a:p>
        </p:txBody>
      </p:sp>
      <p:sp>
        <p:nvSpPr>
          <p:cNvPr id="17" name="Rectangle 16"/>
          <p:cNvSpPr/>
          <p:nvPr/>
        </p:nvSpPr>
        <p:spPr>
          <a:xfrm>
            <a:off x="628650" y="2556798"/>
            <a:ext cx="3257550" cy="1288045"/>
          </a:xfrm>
          <a:prstGeom prst="rect">
            <a:avLst/>
          </a:prstGeom>
          <a:noFill/>
        </p:spPr>
        <p:txBody>
          <a:bodyPr wrap="square" lIns="68580" tIns="34290" rIns="68580" bIns="34290" anchor="ctr">
            <a:spAutoFit/>
          </a:bodyPr>
          <a:lstStyle/>
          <a:p>
            <a:pPr algn="ctr" defTabSz="457200">
              <a:lnSpc>
                <a:spcPct val="80000"/>
              </a:lnSpc>
            </a:pPr>
            <a:r>
              <a:rPr lang="en-US" sz="4800" dirty="0" smtClean="0">
                <a:ln w="0"/>
                <a:solidFill>
                  <a:prstClr val="white"/>
                </a:solidFill>
                <a:effectLst>
                  <a:outerShdw blurRad="38100" dist="19050" dir="2700000" algn="tl" rotWithShape="0">
                    <a:prstClr val="black">
                      <a:alpha val="40000"/>
                    </a:prstClr>
                  </a:outerShdw>
                </a:effectLst>
              </a:rPr>
              <a:t>Experience of gladness?</a:t>
            </a:r>
            <a:endParaRPr lang="en-US" sz="4400" dirty="0">
              <a:ln w="0"/>
              <a:solidFill>
                <a:prstClr val="white"/>
              </a:solidFill>
              <a:effectLst>
                <a:outerShdw blurRad="38100" dist="19050" dir="2700000" algn="tl" rotWithShape="0">
                  <a:prstClr val="black">
                    <a:alpha val="40000"/>
                  </a:prstClr>
                </a:outerShdw>
              </a:effectLst>
            </a:endParaRPr>
          </a:p>
        </p:txBody>
      </p:sp>
      <p:sp>
        <p:nvSpPr>
          <p:cNvPr id="18" name="Rectangle 17"/>
          <p:cNvSpPr/>
          <p:nvPr/>
        </p:nvSpPr>
        <p:spPr>
          <a:xfrm>
            <a:off x="5257800" y="2556797"/>
            <a:ext cx="3257550" cy="1288045"/>
          </a:xfrm>
          <a:prstGeom prst="rect">
            <a:avLst/>
          </a:prstGeom>
          <a:noFill/>
        </p:spPr>
        <p:txBody>
          <a:bodyPr wrap="square" lIns="68580" tIns="34290" rIns="68580" bIns="34290" anchor="ctr">
            <a:spAutoFit/>
          </a:bodyPr>
          <a:lstStyle/>
          <a:p>
            <a:pPr algn="ctr" defTabSz="457200">
              <a:lnSpc>
                <a:spcPct val="80000"/>
              </a:lnSpc>
            </a:pPr>
            <a:r>
              <a:rPr lang="en-US" sz="4800" dirty="0" smtClean="0">
                <a:ln w="0"/>
                <a:solidFill>
                  <a:prstClr val="white"/>
                </a:solidFill>
                <a:effectLst>
                  <a:outerShdw blurRad="38100" dist="19050" dir="2700000" algn="tl" rotWithShape="0">
                    <a:prstClr val="black">
                      <a:alpha val="40000"/>
                    </a:prstClr>
                  </a:outerShdw>
                </a:effectLst>
              </a:rPr>
              <a:t>Settled disposition?</a:t>
            </a:r>
            <a:endParaRPr lang="en-US" sz="4400" dirty="0">
              <a:ln w="0"/>
              <a:solidFill>
                <a:prstClr val="white"/>
              </a:solidFill>
              <a:effectLst>
                <a:outerShdw blurRad="38100" dist="19050" dir="2700000" algn="tl" rotWithShape="0">
                  <a:prstClr val="black">
                    <a:alpha val="40000"/>
                  </a:prstClr>
                </a:outerShdw>
              </a:effectLst>
            </a:endParaRPr>
          </a:p>
        </p:txBody>
      </p:sp>
      <p:sp>
        <p:nvSpPr>
          <p:cNvPr id="21" name="Title 1"/>
          <p:cNvSpPr>
            <a:spLocks noGrp="1"/>
          </p:cNvSpPr>
          <p:nvPr>
            <p:ph type="title"/>
          </p:nvPr>
        </p:nvSpPr>
        <p:spPr>
          <a:xfrm>
            <a:off x="628650" y="304800"/>
            <a:ext cx="7886700" cy="772281"/>
          </a:xfrm>
        </p:spPr>
        <p:txBody>
          <a:bodyPr>
            <a:normAutofit/>
          </a:bodyPr>
          <a:lstStyle/>
          <a:p>
            <a:pPr algn="ctr"/>
            <a:r>
              <a:rPr lang="en-US" dirty="0" smtClean="0"/>
              <a:t>What is Joy?</a:t>
            </a:r>
            <a:endParaRPr lang="en-US" dirty="0"/>
          </a:p>
        </p:txBody>
      </p:sp>
      <p:sp>
        <p:nvSpPr>
          <p:cNvPr id="9" name="Rectangle 8"/>
          <p:cNvSpPr/>
          <p:nvPr/>
        </p:nvSpPr>
        <p:spPr>
          <a:xfrm>
            <a:off x="2943225" y="3981721"/>
            <a:ext cx="3257550" cy="1288045"/>
          </a:xfrm>
          <a:prstGeom prst="rect">
            <a:avLst/>
          </a:prstGeom>
          <a:noFill/>
        </p:spPr>
        <p:txBody>
          <a:bodyPr wrap="square" lIns="68580" tIns="34290" rIns="68580" bIns="34290" anchor="ctr">
            <a:spAutoFit/>
          </a:bodyPr>
          <a:lstStyle/>
          <a:p>
            <a:pPr algn="ctr" defTabSz="457200">
              <a:lnSpc>
                <a:spcPct val="80000"/>
              </a:lnSpc>
            </a:pPr>
            <a:r>
              <a:rPr lang="en-US" sz="4800" smtClean="0">
                <a:ln w="0"/>
                <a:solidFill>
                  <a:prstClr val="white"/>
                </a:solidFill>
                <a:effectLst>
                  <a:outerShdw blurRad="38100" dist="19050" dir="2700000" algn="tl" rotWithShape="0">
                    <a:prstClr val="black">
                      <a:alpha val="40000"/>
                    </a:prstClr>
                  </a:outerShdw>
                </a:effectLst>
              </a:rPr>
              <a:t>State of delight?</a:t>
            </a:r>
            <a:endParaRPr lang="en-US" sz="4400" dirty="0">
              <a:ln w="0"/>
              <a:solidFill>
                <a:prstClr val="white"/>
              </a:solidFill>
              <a:effectLst>
                <a:outerShdw blurRad="38100" dist="19050" dir="2700000" algn="tl" rotWithShape="0">
                  <a:prstClr val="black">
                    <a:alpha val="40000"/>
                  </a:prstClr>
                </a:outerShdw>
              </a:effectLst>
            </a:endParaRPr>
          </a:p>
        </p:txBody>
      </p:sp>
    </p:spTree>
    <p:extLst>
      <p:ext uri="{BB962C8B-B14F-4D97-AF65-F5344CB8AC3E}">
        <p14:creationId xmlns:p14="http://schemas.microsoft.com/office/powerpoint/2010/main" val="35028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17" grpId="0"/>
      <p:bldP spid="1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325" y="1295400"/>
            <a:ext cx="6991350" cy="4800600"/>
          </a:xfrm>
        </p:spPr>
        <p:txBody>
          <a:bodyPr>
            <a:noAutofit/>
          </a:bodyPr>
          <a:lstStyle/>
          <a:p>
            <a:pPr marL="0" indent="0">
              <a:spcAft>
                <a:spcPts val="1800"/>
              </a:spcAft>
              <a:buNone/>
            </a:pPr>
            <a:r>
              <a:rPr lang="en-US" sz="3200" b="1" dirty="0" smtClean="0"/>
              <a:t>Psalm 95 </a:t>
            </a:r>
            <a:r>
              <a:rPr lang="en-US" sz="3200" dirty="0" smtClean="0"/>
              <a:t>- </a:t>
            </a:r>
            <a:r>
              <a:rPr lang="en-US" sz="3200" i="1" dirty="0" smtClean="0"/>
              <a:t>O </a:t>
            </a:r>
            <a:r>
              <a:rPr lang="en-US" sz="3200" i="1" dirty="0"/>
              <a:t>come, let us sing for joy </a:t>
            </a:r>
            <a:r>
              <a:rPr lang="en-US" sz="3200" i="1"/>
              <a:t>to </a:t>
            </a:r>
            <a:r>
              <a:rPr lang="en-US" sz="3200" i="1" smtClean="0"/>
              <a:t>the</a:t>
            </a:r>
            <a:r>
              <a:rPr lang="en-US" sz="3200" i="1"/>
              <a:t> </a:t>
            </a:r>
            <a:r>
              <a:rPr lang="en-US" sz="3200" i="1" cap="small" smtClean="0"/>
              <a:t>Lord</a:t>
            </a:r>
            <a:r>
              <a:rPr lang="en-US" sz="3200" i="1" smtClean="0"/>
              <a:t>,</a:t>
            </a:r>
            <a:r>
              <a:rPr lang="en-US" sz="3200" i="1" dirty="0" smtClean="0"/>
              <a:t> </a:t>
            </a:r>
            <a:r>
              <a:rPr lang="en-US" sz="3200" i="1" smtClean="0"/>
              <a:t>Let </a:t>
            </a:r>
            <a:r>
              <a:rPr lang="en-US" sz="3200" i="1" dirty="0"/>
              <a:t>us shout joyfully to the rock of our salvation</a:t>
            </a:r>
            <a:r>
              <a:rPr lang="en-US" sz="3200" i="1" dirty="0" smtClean="0"/>
              <a:t>.</a:t>
            </a:r>
          </a:p>
          <a:p>
            <a:pPr marL="0" indent="0">
              <a:spcAft>
                <a:spcPts val="1800"/>
              </a:spcAft>
              <a:buNone/>
            </a:pPr>
            <a:r>
              <a:rPr lang="en-US" sz="3200" b="1" dirty="0"/>
              <a:t>Psalm </a:t>
            </a:r>
            <a:r>
              <a:rPr lang="en-US" sz="3200" b="1" dirty="0" smtClean="0"/>
              <a:t>100 </a:t>
            </a:r>
            <a:r>
              <a:rPr lang="en-US" sz="3200" dirty="0"/>
              <a:t>- </a:t>
            </a:r>
            <a:r>
              <a:rPr lang="en-US" sz="3200" i="1" dirty="0"/>
              <a:t>Shout joyfully to the Lord, all the </a:t>
            </a:r>
            <a:r>
              <a:rPr lang="en-US" sz="3200" i="1" dirty="0" smtClean="0"/>
              <a:t>earth. Serve </a:t>
            </a:r>
            <a:r>
              <a:rPr lang="en-US" sz="3200" i="1" dirty="0"/>
              <a:t>the Lord with gladness</a:t>
            </a:r>
            <a:r>
              <a:rPr lang="en-US" sz="3200" i="1" dirty="0" smtClean="0"/>
              <a:t>; Come </a:t>
            </a:r>
            <a:r>
              <a:rPr lang="en-US" sz="3200" i="1" dirty="0"/>
              <a:t>before Him with joyful </a:t>
            </a:r>
            <a:r>
              <a:rPr lang="en-US" sz="3200" i="1" dirty="0" smtClean="0"/>
              <a:t>singing.</a:t>
            </a:r>
            <a:endParaRPr lang="en-US" sz="3200" i="1" dirty="0"/>
          </a:p>
          <a:p>
            <a:pPr marL="0" indent="0">
              <a:spcAft>
                <a:spcPts val="1800"/>
              </a:spcAft>
              <a:buNone/>
            </a:pPr>
            <a:r>
              <a:rPr lang="en-US" sz="3200" b="1" dirty="0" smtClean="0"/>
              <a:t>Acts 16</a:t>
            </a:r>
            <a:r>
              <a:rPr lang="en-US" sz="3200" dirty="0" smtClean="0"/>
              <a:t>- </a:t>
            </a:r>
            <a:r>
              <a:rPr lang="en-US" sz="3200" i="1" dirty="0"/>
              <a:t>But about midnight Paul and Silas were praying and singing hymns of praise to God</a:t>
            </a:r>
            <a:r>
              <a:rPr lang="en-US" sz="3200" i="1" dirty="0" smtClean="0"/>
              <a:t>.</a:t>
            </a:r>
            <a:endParaRPr lang="en-US" sz="3200" i="1" dirty="0"/>
          </a:p>
        </p:txBody>
      </p:sp>
      <p:sp>
        <p:nvSpPr>
          <p:cNvPr id="10" name="Title 1"/>
          <p:cNvSpPr>
            <a:spLocks noGrp="1"/>
          </p:cNvSpPr>
          <p:nvPr>
            <p:ph type="title"/>
          </p:nvPr>
        </p:nvSpPr>
        <p:spPr>
          <a:xfrm>
            <a:off x="628650" y="304800"/>
            <a:ext cx="7886700" cy="772281"/>
          </a:xfrm>
        </p:spPr>
        <p:txBody>
          <a:bodyPr>
            <a:normAutofit/>
          </a:bodyPr>
          <a:lstStyle/>
          <a:p>
            <a:pPr algn="ctr"/>
            <a:r>
              <a:rPr lang="en-US" dirty="0" smtClean="0"/>
              <a:t>How do we Rejoice Always?</a:t>
            </a:r>
            <a:endParaRPr lang="en-US" dirty="0"/>
          </a:p>
        </p:txBody>
      </p:sp>
    </p:spTree>
    <p:extLst>
      <p:ext uri="{BB962C8B-B14F-4D97-AF65-F5344CB8AC3E}">
        <p14:creationId xmlns:p14="http://schemas.microsoft.com/office/powerpoint/2010/main" val="20180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8250" y="4876799"/>
            <a:ext cx="2952750" cy="1186479"/>
          </a:xfrm>
          <a:prstGeom prst="rect">
            <a:avLst/>
          </a:prstGeom>
          <a:noFill/>
        </p:spPr>
        <p:txBody>
          <a:bodyPr wrap="square" lIns="68580" tIns="34290" rIns="68580" bIns="34290" anchor="ctr">
            <a:spAutoFit/>
          </a:bodyPr>
          <a:lstStyle/>
          <a:p>
            <a:pPr algn="ctr" defTabSz="457200">
              <a:lnSpc>
                <a:spcPct val="80000"/>
              </a:lnSpc>
            </a:pPr>
            <a:r>
              <a:rPr lang="en-US" sz="4400" dirty="0" smtClean="0">
                <a:ln w="0"/>
                <a:solidFill>
                  <a:prstClr val="white"/>
                </a:solidFill>
                <a:effectLst>
                  <a:outerShdw blurRad="38100" dist="19050" dir="2700000" algn="tl" rotWithShape="0">
                    <a:prstClr val="black">
                      <a:alpha val="40000"/>
                    </a:prstClr>
                  </a:outerShdw>
                </a:effectLst>
              </a:rPr>
              <a:t>Difficult Present</a:t>
            </a:r>
            <a:endParaRPr lang="en-US" sz="4000" dirty="0">
              <a:ln w="0"/>
              <a:solidFill>
                <a:prstClr val="white"/>
              </a:solidFill>
              <a:effectLst>
                <a:outerShdw blurRad="38100" dist="19050" dir="2700000" algn="tl" rotWithShape="0">
                  <a:prstClr val="black">
                    <a:alpha val="40000"/>
                  </a:prstClr>
                </a:outerShdw>
              </a:effectLst>
            </a:endParaRPr>
          </a:p>
        </p:txBody>
      </p:sp>
      <p:sp>
        <p:nvSpPr>
          <p:cNvPr id="6" name="TextBox 5"/>
          <p:cNvSpPr txBox="1"/>
          <p:nvPr/>
        </p:nvSpPr>
        <p:spPr>
          <a:xfrm>
            <a:off x="4953000" y="1745319"/>
            <a:ext cx="2362200" cy="1077218"/>
          </a:xfrm>
          <a:prstGeom prst="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457200"/>
            <a:r>
              <a:rPr lang="en-US" sz="3200" dirty="0" smtClean="0">
                <a:solidFill>
                  <a:prstClr val="black"/>
                </a:solidFill>
              </a:rPr>
              <a:t>“partakers of grace” (1:7)</a:t>
            </a:r>
            <a:endParaRPr lang="en-US" sz="1600" dirty="0">
              <a:solidFill>
                <a:prstClr val="black"/>
              </a:solidFill>
            </a:endParaRPr>
          </a:p>
        </p:txBody>
      </p:sp>
      <p:sp>
        <p:nvSpPr>
          <p:cNvPr id="17" name="Rectangle 16"/>
          <p:cNvSpPr/>
          <p:nvPr/>
        </p:nvSpPr>
        <p:spPr>
          <a:xfrm>
            <a:off x="1238250" y="3283744"/>
            <a:ext cx="2952750" cy="1186479"/>
          </a:xfrm>
          <a:prstGeom prst="rect">
            <a:avLst/>
          </a:prstGeom>
          <a:noFill/>
        </p:spPr>
        <p:txBody>
          <a:bodyPr wrap="square" lIns="68580" tIns="34290" rIns="68580" bIns="34290" anchor="ctr">
            <a:spAutoFit/>
          </a:bodyPr>
          <a:lstStyle/>
          <a:p>
            <a:pPr algn="ctr" defTabSz="457200">
              <a:lnSpc>
                <a:spcPct val="80000"/>
              </a:lnSpc>
            </a:pPr>
            <a:r>
              <a:rPr lang="en-US" sz="4400" dirty="0" smtClean="0">
                <a:ln w="0"/>
                <a:solidFill>
                  <a:prstClr val="white"/>
                </a:solidFill>
                <a:effectLst>
                  <a:outerShdw blurRad="38100" dist="19050" dir="2700000" algn="tl" rotWithShape="0">
                    <a:prstClr val="black">
                      <a:alpha val="40000"/>
                    </a:prstClr>
                  </a:outerShdw>
                </a:effectLst>
              </a:rPr>
              <a:t>Uncertain Future</a:t>
            </a:r>
            <a:endParaRPr lang="en-US" sz="4000" dirty="0">
              <a:ln w="0"/>
              <a:solidFill>
                <a:prstClr val="white"/>
              </a:solidFill>
              <a:effectLst>
                <a:outerShdw blurRad="38100" dist="19050" dir="2700000" algn="tl" rotWithShape="0">
                  <a:prstClr val="black">
                    <a:alpha val="40000"/>
                  </a:prstClr>
                </a:outerShdw>
              </a:effectLst>
            </a:endParaRPr>
          </a:p>
        </p:txBody>
      </p:sp>
      <p:sp>
        <p:nvSpPr>
          <p:cNvPr id="18" name="Rectangle 17"/>
          <p:cNvSpPr/>
          <p:nvPr/>
        </p:nvSpPr>
        <p:spPr>
          <a:xfrm>
            <a:off x="1238250" y="1690689"/>
            <a:ext cx="2952750" cy="1186479"/>
          </a:xfrm>
          <a:prstGeom prst="rect">
            <a:avLst/>
          </a:prstGeom>
          <a:noFill/>
        </p:spPr>
        <p:txBody>
          <a:bodyPr wrap="square" lIns="68580" tIns="34290" rIns="68580" bIns="34290" anchor="ctr">
            <a:spAutoFit/>
          </a:bodyPr>
          <a:lstStyle/>
          <a:p>
            <a:pPr algn="ctr" defTabSz="457200">
              <a:lnSpc>
                <a:spcPct val="80000"/>
              </a:lnSpc>
            </a:pPr>
            <a:r>
              <a:rPr lang="en-US" sz="4400" dirty="0" smtClean="0">
                <a:ln w="0"/>
                <a:solidFill>
                  <a:prstClr val="white"/>
                </a:solidFill>
                <a:effectLst>
                  <a:outerShdw blurRad="38100" dist="19050" dir="2700000" algn="tl" rotWithShape="0">
                    <a:prstClr val="black">
                      <a:alpha val="40000"/>
                    </a:prstClr>
                  </a:outerShdw>
                </a:effectLst>
              </a:rPr>
              <a:t>Haunting Past</a:t>
            </a:r>
            <a:endParaRPr lang="en-US" sz="4000" dirty="0">
              <a:ln w="0"/>
              <a:solidFill>
                <a:prstClr val="white"/>
              </a:solidFill>
              <a:effectLst>
                <a:outerShdw blurRad="38100" dist="19050" dir="2700000" algn="tl" rotWithShape="0">
                  <a:prstClr val="black">
                    <a:alpha val="40000"/>
                  </a:prstClr>
                </a:outerShdw>
              </a:effectLst>
            </a:endParaRPr>
          </a:p>
        </p:txBody>
      </p:sp>
      <p:sp>
        <p:nvSpPr>
          <p:cNvPr id="19" name="TextBox 18"/>
          <p:cNvSpPr txBox="1"/>
          <p:nvPr/>
        </p:nvSpPr>
        <p:spPr>
          <a:xfrm>
            <a:off x="4953000" y="3338374"/>
            <a:ext cx="2362200" cy="1077218"/>
          </a:xfrm>
          <a:prstGeom prst="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457200"/>
            <a:r>
              <a:rPr lang="en-US" sz="3200" dirty="0" smtClean="0">
                <a:solidFill>
                  <a:prstClr val="black"/>
                </a:solidFill>
              </a:rPr>
              <a:t>“we eagerly wait” (3:20)</a:t>
            </a:r>
            <a:endParaRPr lang="en-US" sz="1600" dirty="0">
              <a:solidFill>
                <a:prstClr val="black"/>
              </a:solidFill>
            </a:endParaRPr>
          </a:p>
        </p:txBody>
      </p:sp>
      <p:sp>
        <p:nvSpPr>
          <p:cNvPr id="20" name="TextBox 19"/>
          <p:cNvSpPr txBox="1"/>
          <p:nvPr/>
        </p:nvSpPr>
        <p:spPr>
          <a:xfrm>
            <a:off x="4953000" y="4931430"/>
            <a:ext cx="2362200" cy="1077218"/>
          </a:xfrm>
          <a:prstGeom prst="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defTabSz="457200"/>
            <a:r>
              <a:rPr lang="en-US" sz="3200" dirty="0" smtClean="0">
                <a:solidFill>
                  <a:prstClr val="black"/>
                </a:solidFill>
              </a:rPr>
              <a:t>“To live is Christ” (1:21)</a:t>
            </a:r>
            <a:endParaRPr lang="en-US" sz="1600" dirty="0">
              <a:solidFill>
                <a:prstClr val="black"/>
              </a:solidFill>
            </a:endParaRPr>
          </a:p>
        </p:txBody>
      </p:sp>
      <p:sp>
        <p:nvSpPr>
          <p:cNvPr id="21" name="Title 1"/>
          <p:cNvSpPr>
            <a:spLocks noGrp="1"/>
          </p:cNvSpPr>
          <p:nvPr>
            <p:ph type="title"/>
          </p:nvPr>
        </p:nvSpPr>
        <p:spPr>
          <a:xfrm>
            <a:off x="628650" y="304800"/>
            <a:ext cx="7886700" cy="772281"/>
          </a:xfrm>
        </p:spPr>
        <p:txBody>
          <a:bodyPr>
            <a:normAutofit/>
          </a:bodyPr>
          <a:lstStyle/>
          <a:p>
            <a:pPr algn="ctr"/>
            <a:r>
              <a:rPr lang="en-US" dirty="0" smtClean="0"/>
              <a:t>Worship </a:t>
            </a:r>
            <a:r>
              <a:rPr lang="en-US" dirty="0" smtClean="0">
                <a:sym typeface="Wingdings"/>
              </a:rPr>
              <a:t> Perspective  Joy</a:t>
            </a:r>
            <a:endParaRPr lang="en-US" dirty="0"/>
          </a:p>
        </p:txBody>
      </p:sp>
    </p:spTree>
    <p:extLst>
      <p:ext uri="{BB962C8B-B14F-4D97-AF65-F5344CB8AC3E}">
        <p14:creationId xmlns:p14="http://schemas.microsoft.com/office/powerpoint/2010/main" val="160763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dissolve">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dissolve">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17" grpId="0"/>
      <p:bldP spid="18" grpId="0"/>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a:t>Rejoice Always</a:t>
            </a:r>
          </a:p>
        </p:txBody>
      </p:sp>
      <p:sp>
        <p:nvSpPr>
          <p:cNvPr id="3" name="Subtitle 2"/>
          <p:cNvSpPr>
            <a:spLocks noGrp="1"/>
          </p:cNvSpPr>
          <p:nvPr>
            <p:ph type="subTitle" idx="1"/>
          </p:nvPr>
        </p:nvSpPr>
        <p:spPr/>
        <p:txBody>
          <a:bodyPr>
            <a:noAutofit/>
          </a:bodyPr>
          <a:lstStyle/>
          <a:p>
            <a:r>
              <a:rPr lang="en-US" sz="4000" dirty="0" smtClean="0"/>
              <a:t>Worship, Perspective, &amp; Joy</a:t>
            </a:r>
            <a:endParaRPr lang="en-US" sz="4000" dirty="0"/>
          </a:p>
        </p:txBody>
      </p:sp>
    </p:spTree>
    <p:extLst>
      <p:ext uri="{BB962C8B-B14F-4D97-AF65-F5344CB8AC3E}">
        <p14:creationId xmlns:p14="http://schemas.microsoft.com/office/powerpoint/2010/main" val="2314190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TotalTime>
  <Words>190</Words>
  <Application>Microsoft Macintosh PowerPoint</Application>
  <PresentationFormat>On-screen Show (4:3)</PresentationFormat>
  <Paragraphs>38</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Corbel</vt:lpstr>
      <vt:lpstr>Wingdings</vt:lpstr>
      <vt:lpstr>Office Theme</vt:lpstr>
      <vt:lpstr>Depth</vt:lpstr>
      <vt:lpstr>Rejoice Always</vt:lpstr>
      <vt:lpstr>Why is Joy so difficult?</vt:lpstr>
      <vt:lpstr>Obstacles to Joy</vt:lpstr>
      <vt:lpstr>What is Joy?</vt:lpstr>
      <vt:lpstr>How do we Rejoice Always?</vt:lpstr>
      <vt:lpstr>Worship  Perspective  Joy</vt:lpstr>
      <vt:lpstr>Rejoice Always</vt:lpstr>
    </vt:vector>
  </TitlesOfParts>
  <Company>Bellaire church of Christ</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Joy</dc:title>
  <dc:creator>Jon Baize</dc:creator>
  <cp:lastModifiedBy>Microsoft Office User</cp:lastModifiedBy>
  <cp:revision>11</cp:revision>
  <dcterms:created xsi:type="dcterms:W3CDTF">2017-03-24T21:37:04Z</dcterms:created>
  <dcterms:modified xsi:type="dcterms:W3CDTF">2022-08-07T12:46:34Z</dcterms:modified>
</cp:coreProperties>
</file>