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1" r:id="rId2"/>
    <p:sldId id="318" r:id="rId3"/>
    <p:sldId id="317" r:id="rId4"/>
    <p:sldId id="337" r:id="rId5"/>
    <p:sldId id="264" r:id="rId6"/>
    <p:sldId id="335" r:id="rId7"/>
    <p:sldId id="322" r:id="rId8"/>
    <p:sldId id="339" r:id="rId9"/>
    <p:sldId id="328" r:id="rId10"/>
    <p:sldId id="341" r:id="rId11"/>
    <p:sldId id="265" r:id="rId12"/>
    <p:sldId id="336" r:id="rId13"/>
    <p:sldId id="267" r:id="rId14"/>
    <p:sldId id="34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BD6F"/>
    <a:srgbClr val="FF7D19"/>
    <a:srgbClr val="FF9300"/>
    <a:srgbClr val="FE916D"/>
    <a:srgbClr val="FFD099"/>
    <a:srgbClr val="FF386E"/>
    <a:srgbClr val="000000"/>
    <a:srgbClr val="283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095" autoAdjust="0"/>
  </p:normalViewPr>
  <p:slideViewPr>
    <p:cSldViewPr>
      <p:cViewPr varScale="1">
        <p:scale>
          <a:sx n="112" d="100"/>
          <a:sy n="112" d="100"/>
        </p:scale>
        <p:origin x="218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10EF90-FD34-4626-B801-155824E632EE}" type="datetimeFigureOut">
              <a:rPr lang="en-US" smtClean="0"/>
              <a:t>7/17/22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40825-0142-4BB6-A4A6-F804000B9B6B}" type="slidenum">
              <a:rPr lang="en-US" smtClean="0"/>
              <a:t>‹#›</a:t>
            </a:fld>
            <a:endParaRPr lang="en-US"/>
          </a:p>
        </p:txBody>
      </p:sp>
    </p:spTree>
    <p:extLst>
      <p:ext uri="{BB962C8B-B14F-4D97-AF65-F5344CB8AC3E}">
        <p14:creationId xmlns:p14="http://schemas.microsoft.com/office/powerpoint/2010/main" val="267724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biblia.com/bible/nkjv/Acts%208.31" TargetMode="External"/><Relationship Id="rId13" Type="http://schemas.openxmlformats.org/officeDocument/2006/relationships/hyperlink" Target="http://biblia.com/bible/nkjv/James%202.19" TargetMode="External"/><Relationship Id="rId18" Type="http://schemas.openxmlformats.org/officeDocument/2006/relationships/hyperlink" Target="http://biblia.com/bible/nkjv/Acts%202.38" TargetMode="External"/><Relationship Id="rId3" Type="http://schemas.openxmlformats.org/officeDocument/2006/relationships/hyperlink" Target="http://www.padfield.com/2000/hinders.html" TargetMode="External"/><Relationship Id="rId21" Type="http://schemas.openxmlformats.org/officeDocument/2006/relationships/hyperlink" Target="http://biblia.com/bible/nkjv/1%20Peter%203.21" TargetMode="External"/><Relationship Id="rId7" Type="http://schemas.openxmlformats.org/officeDocument/2006/relationships/hyperlink" Target="http://biblia.com/bible/nkjv/Acts%208.28" TargetMode="External"/><Relationship Id="rId12" Type="http://schemas.openxmlformats.org/officeDocument/2006/relationships/hyperlink" Target="http://biblia.com/bible/nkjv/Romans%2010.10" TargetMode="External"/><Relationship Id="rId17" Type="http://schemas.openxmlformats.org/officeDocument/2006/relationships/hyperlink" Target="http://www.padfield.com/1993/beforbap.html" TargetMode="External"/><Relationship Id="rId2" Type="http://schemas.openxmlformats.org/officeDocument/2006/relationships/slide" Target="../slides/slide6.xml"/><Relationship Id="rId16" Type="http://schemas.openxmlformats.org/officeDocument/2006/relationships/hyperlink" Target="http://biblia.com/bible/nkjv/Acts%202.47" TargetMode="External"/><Relationship Id="rId20" Type="http://schemas.openxmlformats.org/officeDocument/2006/relationships/hyperlink" Target="http://biblia.com/bible/nkjv/Acts%2022.16" TargetMode="External"/><Relationship Id="rId1" Type="http://schemas.openxmlformats.org/officeDocument/2006/relationships/notesMaster" Target="../notesMasters/notesMaster1.xml"/><Relationship Id="rId6" Type="http://schemas.openxmlformats.org/officeDocument/2006/relationships/hyperlink" Target="http://biblia.com/bible/nkjv/Acts%208.27" TargetMode="External"/><Relationship Id="rId11" Type="http://schemas.openxmlformats.org/officeDocument/2006/relationships/hyperlink" Target="http://biblia.com/bible/nkjv/Acts%209.37" TargetMode="External"/><Relationship Id="rId24" Type="http://schemas.openxmlformats.org/officeDocument/2006/relationships/hyperlink" Target="http://www.padfield.com/1993/declare.html" TargetMode="External"/><Relationship Id="rId5" Type="http://schemas.openxmlformats.org/officeDocument/2006/relationships/hyperlink" Target="http://biblia.com/bible/nkjv/Acts%208.26" TargetMode="External"/><Relationship Id="rId15" Type="http://schemas.openxmlformats.org/officeDocument/2006/relationships/hyperlink" Target="http://biblia.com/bible/nkjv/Romans%206.1-4" TargetMode="External"/><Relationship Id="rId23" Type="http://schemas.openxmlformats.org/officeDocument/2006/relationships/hyperlink" Target="http://biblia.com/bible/nkjv/2%20Cor.%205.17" TargetMode="External"/><Relationship Id="rId10" Type="http://schemas.openxmlformats.org/officeDocument/2006/relationships/hyperlink" Target="http://biblia.com/bible/nkjv/Acts%208.36" TargetMode="External"/><Relationship Id="rId19" Type="http://schemas.openxmlformats.org/officeDocument/2006/relationships/hyperlink" Target="http://biblia.com/bible/nkjv/Mark%2016.16" TargetMode="External"/><Relationship Id="rId4" Type="http://schemas.openxmlformats.org/officeDocument/2006/relationships/hyperlink" Target="http://biblia.com/bible/nkjv/1%20Corinthians%201.21" TargetMode="External"/><Relationship Id="rId9" Type="http://schemas.openxmlformats.org/officeDocument/2006/relationships/hyperlink" Target="http://biblia.com/bible/nkjv/Acts%208.35" TargetMode="External"/><Relationship Id="rId14" Type="http://schemas.openxmlformats.org/officeDocument/2006/relationships/hyperlink" Target="http://biblia.com/bible/nkjv/Acts%208.38" TargetMode="External"/><Relationship Id="rId22" Type="http://schemas.openxmlformats.org/officeDocument/2006/relationships/hyperlink" Target="http://biblia.com/bible/nkjv/Acts%208.3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biblia.com/bible/nkjv/Acts%208.31" TargetMode="External"/><Relationship Id="rId13" Type="http://schemas.openxmlformats.org/officeDocument/2006/relationships/hyperlink" Target="http://biblia.com/bible/nkjv/James%202.19" TargetMode="External"/><Relationship Id="rId18" Type="http://schemas.openxmlformats.org/officeDocument/2006/relationships/hyperlink" Target="http://biblia.com/bible/nkjv/Acts%202.38" TargetMode="External"/><Relationship Id="rId3" Type="http://schemas.openxmlformats.org/officeDocument/2006/relationships/hyperlink" Target="http://www.padfield.com/2000/hinders.html" TargetMode="External"/><Relationship Id="rId21" Type="http://schemas.openxmlformats.org/officeDocument/2006/relationships/hyperlink" Target="http://biblia.com/bible/nkjv/1%20Peter%203.21" TargetMode="External"/><Relationship Id="rId7" Type="http://schemas.openxmlformats.org/officeDocument/2006/relationships/hyperlink" Target="http://biblia.com/bible/nkjv/Acts%208.28" TargetMode="External"/><Relationship Id="rId12" Type="http://schemas.openxmlformats.org/officeDocument/2006/relationships/hyperlink" Target="http://biblia.com/bible/nkjv/Romans%2010.10" TargetMode="External"/><Relationship Id="rId17" Type="http://schemas.openxmlformats.org/officeDocument/2006/relationships/hyperlink" Target="http://www.padfield.com/1993/beforbap.html" TargetMode="External"/><Relationship Id="rId2" Type="http://schemas.openxmlformats.org/officeDocument/2006/relationships/slide" Target="../slides/slide12.xml"/><Relationship Id="rId16" Type="http://schemas.openxmlformats.org/officeDocument/2006/relationships/hyperlink" Target="http://biblia.com/bible/nkjv/Acts%202.47" TargetMode="External"/><Relationship Id="rId20" Type="http://schemas.openxmlformats.org/officeDocument/2006/relationships/hyperlink" Target="http://biblia.com/bible/nkjv/Acts%2022.16" TargetMode="External"/><Relationship Id="rId1" Type="http://schemas.openxmlformats.org/officeDocument/2006/relationships/notesMaster" Target="../notesMasters/notesMaster1.xml"/><Relationship Id="rId6" Type="http://schemas.openxmlformats.org/officeDocument/2006/relationships/hyperlink" Target="http://biblia.com/bible/nkjv/Acts%208.27" TargetMode="External"/><Relationship Id="rId11" Type="http://schemas.openxmlformats.org/officeDocument/2006/relationships/hyperlink" Target="http://biblia.com/bible/nkjv/Acts%209.37" TargetMode="External"/><Relationship Id="rId24" Type="http://schemas.openxmlformats.org/officeDocument/2006/relationships/hyperlink" Target="http://www.padfield.com/1993/declare.html" TargetMode="External"/><Relationship Id="rId5" Type="http://schemas.openxmlformats.org/officeDocument/2006/relationships/hyperlink" Target="http://biblia.com/bible/nkjv/Acts%208.26" TargetMode="External"/><Relationship Id="rId15" Type="http://schemas.openxmlformats.org/officeDocument/2006/relationships/hyperlink" Target="http://biblia.com/bible/nkjv/Romans%206.1-4" TargetMode="External"/><Relationship Id="rId23" Type="http://schemas.openxmlformats.org/officeDocument/2006/relationships/hyperlink" Target="http://biblia.com/bible/nkjv/2%20Cor.%205.17" TargetMode="External"/><Relationship Id="rId10" Type="http://schemas.openxmlformats.org/officeDocument/2006/relationships/hyperlink" Target="http://biblia.com/bible/nkjv/Acts%208.36" TargetMode="External"/><Relationship Id="rId19" Type="http://schemas.openxmlformats.org/officeDocument/2006/relationships/hyperlink" Target="http://biblia.com/bible/nkjv/Mark%2016.16" TargetMode="External"/><Relationship Id="rId4" Type="http://schemas.openxmlformats.org/officeDocument/2006/relationships/hyperlink" Target="http://biblia.com/bible/nkjv/1%20Corinthians%201.21" TargetMode="External"/><Relationship Id="rId9" Type="http://schemas.openxmlformats.org/officeDocument/2006/relationships/hyperlink" Target="http://biblia.com/bible/nkjv/Acts%208.35" TargetMode="External"/><Relationship Id="rId14" Type="http://schemas.openxmlformats.org/officeDocument/2006/relationships/hyperlink" Target="http://biblia.com/bible/nkjv/Acts%208.38" TargetMode="External"/><Relationship Id="rId22" Type="http://schemas.openxmlformats.org/officeDocument/2006/relationships/hyperlink" Target="http://biblia.com/bible/nkjv/Acts%208.3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40825-0142-4BB6-A4A6-F804000B9B6B}" type="slidenum">
              <a:rPr lang="en-US" smtClean="0"/>
              <a:t>3</a:t>
            </a:fld>
            <a:endParaRPr lang="en-US"/>
          </a:p>
        </p:txBody>
      </p:sp>
    </p:spTree>
    <p:extLst>
      <p:ext uri="{BB962C8B-B14F-4D97-AF65-F5344CB8AC3E}">
        <p14:creationId xmlns:p14="http://schemas.microsoft.com/office/powerpoint/2010/main" val="123383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4</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4909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5</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6</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b="1" dirty="0"/>
              <a:t>Conversion Of The Ethiopian Eunuch</a:t>
            </a:r>
          </a:p>
          <a:p>
            <a:r>
              <a:rPr lang="en-US" b="1" dirty="0"/>
              <a:t>by David </a:t>
            </a:r>
            <a:r>
              <a:rPr lang="en-US" b="1" dirty="0" err="1"/>
              <a:t>Padfield</a:t>
            </a:r>
            <a:endParaRPr lang="en-US" b="1" dirty="0"/>
          </a:p>
          <a:p>
            <a:r>
              <a:rPr lang="en-US" dirty="0"/>
              <a:t>In the eighth chapter of the book of Acts we find one of the many cases of </a:t>
            </a:r>
            <a:r>
              <a:rPr lang="en-US" dirty="0">
                <a:hlinkClick r:id="rId3"/>
              </a:rPr>
              <a:t>conversion</a:t>
            </a:r>
            <a:r>
              <a:rPr lang="en-US" dirty="0"/>
              <a:t> in the New Testament. These examples have been recorded for us to demonstrate how men enter the kingdom of God. Like every other case of conversion in Acts, God used the "foolishness of preaching" (</a:t>
            </a:r>
            <a:r>
              <a:rPr lang="en-US" dirty="0">
                <a:hlinkClick r:id="rId4"/>
              </a:rPr>
              <a:t>1 Corinthians 1:21</a:t>
            </a:r>
            <a:r>
              <a:rPr lang="en-US" dirty="0"/>
              <a:t>) to reach the alien sinner. An angel of the Lord sent a preacher named Philip to teach an Ethiopian nobleman (</a:t>
            </a:r>
            <a:r>
              <a:rPr lang="en-US" dirty="0">
                <a:hlinkClick r:id="rId5"/>
              </a:rPr>
              <a:t>Acts 8:26</a:t>
            </a:r>
            <a:r>
              <a:rPr lang="en-US" dirty="0"/>
              <a:t>).</a:t>
            </a:r>
          </a:p>
          <a:p>
            <a:r>
              <a:rPr lang="en-US" dirty="0"/>
              <a:t>Little is known about the Ethiopian. In all likelihood, he was a black man who had turned to Judaism. We know he was a sincere individual, for he had traveled over 1,000 miles, from Ethiopia to Jerusalem, to worship God (</a:t>
            </a:r>
            <a:r>
              <a:rPr lang="en-US" dirty="0">
                <a:hlinkClick r:id="rId6"/>
              </a:rPr>
              <a:t>Acts 8:27</a:t>
            </a:r>
            <a:r>
              <a:rPr lang="en-US" dirty="0"/>
              <a:t>). It would be hard to believe a man would travel that far across the desert by chariot just for "show." I know folks who claim to love God but won't drive fifteen minutes in a new car to assemble with the saints. His dedication to God is further shown in </a:t>
            </a:r>
            <a:r>
              <a:rPr lang="en-US" dirty="0">
                <a:hlinkClick r:id="rId7"/>
              </a:rPr>
              <a:t>Acts 8:28</a:t>
            </a:r>
            <a:r>
              <a:rPr lang="en-US" dirty="0"/>
              <a:t>, where we find him "reading Isaiah the prophet" as he traveled.</a:t>
            </a:r>
          </a:p>
          <a:p>
            <a:r>
              <a:rPr lang="en-US" dirty="0"/>
              <a:t>The Ethiopian was a very humble man. When Philip drew near the chariot he asked the Ethiopian if he understood what he was reading. He replied, "How can I, unless someone guides me?" (</a:t>
            </a:r>
            <a:r>
              <a:rPr lang="en-US" dirty="0">
                <a:hlinkClick r:id="rId8"/>
              </a:rPr>
              <a:t>Acts 8:31</a:t>
            </a:r>
            <a:r>
              <a:rPr lang="en-US" dirty="0"/>
              <a:t>). After this, Philip got up into the chariot and "preached Jesus to him" (</a:t>
            </a:r>
            <a:r>
              <a:rPr lang="en-US" dirty="0">
                <a:hlinkClick r:id="rId9"/>
              </a:rPr>
              <a:t>Acts 8:35</a:t>
            </a:r>
            <a:r>
              <a:rPr lang="en-US" dirty="0"/>
              <a:t>). In the course of preaching Jesus, Philip spoke of water baptism. We know this because the Ethiopian said, "See, here is water. What hinders me from being baptized?" (</a:t>
            </a:r>
            <a:r>
              <a:rPr lang="en-US" dirty="0">
                <a:hlinkClick r:id="rId10"/>
              </a:rPr>
              <a:t>Acts 8:36</a:t>
            </a:r>
            <a:r>
              <a:rPr lang="en-US" dirty="0"/>
              <a:t>). Philip responded "If you believe with all your heart you may" (</a:t>
            </a:r>
            <a:r>
              <a:rPr lang="en-US" dirty="0">
                <a:hlinkClick r:id="rId11"/>
              </a:rPr>
              <a:t>Acts 9:37</a:t>
            </a:r>
            <a:r>
              <a:rPr lang="en-US" dirty="0"/>
              <a:t>). The man then confessed, "I believe that Jesus Christ is the Son of God."</a:t>
            </a:r>
          </a:p>
          <a:p>
            <a:r>
              <a:rPr lang="en-US" dirty="0"/>
              <a:t>His confession was an acknowledgment of the Lordship of Christ. In </a:t>
            </a:r>
            <a:r>
              <a:rPr lang="en-US" dirty="0">
                <a:hlinkClick r:id="rId12"/>
              </a:rPr>
              <a:t>Romans 10:10</a:t>
            </a:r>
            <a:r>
              <a:rPr lang="en-US" dirty="0"/>
              <a:t> we read, "For with the heart one believes to righteousness, and with the mouth confession is made to salvation." This confession, as noble as it is, will not bring salvation by itself. "Even the demons believe -- and tremble" (</a:t>
            </a:r>
            <a:r>
              <a:rPr lang="en-US" dirty="0">
                <a:hlinkClick r:id="rId13"/>
              </a:rPr>
              <a:t>James 2:19</a:t>
            </a:r>
            <a:r>
              <a:rPr lang="en-US" dirty="0"/>
              <a:t>).</a:t>
            </a:r>
          </a:p>
          <a:p>
            <a:r>
              <a:rPr lang="en-US" dirty="0"/>
              <a:t>After his confession, "he commanded the chariot to stand still. And both Philip and the eunuch went down into the water, and he baptized him" (</a:t>
            </a:r>
            <a:r>
              <a:rPr lang="en-US" dirty="0">
                <a:hlinkClick r:id="rId14"/>
              </a:rPr>
              <a:t>Acts 8:38</a:t>
            </a:r>
            <a:r>
              <a:rPr lang="en-US" dirty="0"/>
              <a:t>). New Testament baptism was always by immersion in water. It is referred to as a "burial" (</a:t>
            </a:r>
            <a:r>
              <a:rPr lang="en-US" dirty="0">
                <a:hlinkClick r:id="rId15"/>
              </a:rPr>
              <a:t>Romans 6:1-4</a:t>
            </a:r>
            <a:r>
              <a:rPr lang="en-US" dirty="0"/>
              <a:t>). Sprinkling or pouring instead of immersion was introduced by men centuries after the completion of the New Testament. I am certain Philip was not a Baptist preacher, for you will notice that no church voted on the Ethiopian before he was baptized. When a man is saved, the Lord adds him to His church (</a:t>
            </a:r>
            <a:r>
              <a:rPr lang="en-US" dirty="0">
                <a:hlinkClick r:id="rId16"/>
              </a:rPr>
              <a:t>Acts 2:47</a:t>
            </a:r>
            <a:r>
              <a:rPr lang="en-US" dirty="0"/>
              <a:t>).</a:t>
            </a:r>
          </a:p>
          <a:p>
            <a:r>
              <a:rPr lang="en-US" dirty="0"/>
              <a:t>Furthermore, Bible baptism is "</a:t>
            </a:r>
            <a:r>
              <a:rPr lang="en-US" dirty="0">
                <a:hlinkClick r:id="rId17"/>
              </a:rPr>
              <a:t>for the remission of sins</a:t>
            </a:r>
            <a:r>
              <a:rPr lang="en-US" dirty="0"/>
              <a:t>" (</a:t>
            </a:r>
            <a:r>
              <a:rPr lang="en-US" dirty="0">
                <a:hlinkClick r:id="rId18"/>
              </a:rPr>
              <a:t>Acts 2:38</a:t>
            </a:r>
            <a:r>
              <a:rPr lang="en-US" dirty="0"/>
              <a:t>). We are baptized in order to obtain salvation. Some people have changed the divine order of things by teaching salvation comes at the point of faith, before and without water baptism. This doctrine is out of harmony with the word of God (</a:t>
            </a:r>
            <a:r>
              <a:rPr lang="en-US" dirty="0">
                <a:hlinkClick r:id="rId19"/>
              </a:rPr>
              <a:t>Mark 16:16</a:t>
            </a:r>
            <a:r>
              <a:rPr lang="en-US" dirty="0"/>
              <a:t>; </a:t>
            </a:r>
            <a:r>
              <a:rPr lang="en-US" dirty="0">
                <a:hlinkClick r:id="rId20"/>
              </a:rPr>
              <a:t>Acts 22:16</a:t>
            </a:r>
            <a:r>
              <a:rPr lang="en-US" dirty="0"/>
              <a:t>; </a:t>
            </a:r>
            <a:r>
              <a:rPr lang="en-US" dirty="0">
                <a:hlinkClick r:id="rId21"/>
              </a:rPr>
              <a:t>1 Peter 3:21</a:t>
            </a:r>
            <a:r>
              <a:rPr lang="en-US" dirty="0"/>
              <a:t>). After his baptism, the Ethiopian "went on his way rejoicing" (</a:t>
            </a:r>
            <a:r>
              <a:rPr lang="en-US" dirty="0">
                <a:hlinkClick r:id="rId22"/>
              </a:rPr>
              <a:t>Acts 8:39</a:t>
            </a:r>
            <a:r>
              <a:rPr lang="en-US" dirty="0"/>
              <a:t>). He had good reason to rejoice, for he was now a child of God, redeemed by the blood of Christ. He was now a "new creation" (</a:t>
            </a:r>
            <a:r>
              <a:rPr lang="en-US" dirty="0">
                <a:hlinkClick r:id="rId23"/>
              </a:rPr>
              <a:t>2 Cor. 5:17</a:t>
            </a:r>
            <a:r>
              <a:rPr lang="en-US" dirty="0"/>
              <a:t>).</a:t>
            </a:r>
          </a:p>
          <a:p>
            <a:r>
              <a:rPr lang="en-US" dirty="0"/>
              <a:t>If you would like to know more about </a:t>
            </a:r>
            <a:r>
              <a:rPr lang="en-US" dirty="0">
                <a:hlinkClick r:id="rId24"/>
              </a:rPr>
              <a:t>baptism</a:t>
            </a:r>
            <a:r>
              <a:rPr lang="en-US" dirty="0"/>
              <a:t> and the church Jesus built, please contact us. If you do not have a Bible, we will be happy to give you one.</a:t>
            </a:r>
          </a:p>
          <a:p>
            <a:endParaRPr lang="en-US" dirty="0"/>
          </a:p>
        </p:txBody>
      </p:sp>
    </p:spTree>
    <p:extLst>
      <p:ext uri="{BB962C8B-B14F-4D97-AF65-F5344CB8AC3E}">
        <p14:creationId xmlns:p14="http://schemas.microsoft.com/office/powerpoint/2010/main" val="104505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40825-0142-4BB6-A4A6-F804000B9B6B}" type="slidenum">
              <a:rPr lang="en-US" smtClean="0"/>
              <a:t>7</a:t>
            </a:fld>
            <a:endParaRPr lang="en-US"/>
          </a:p>
        </p:txBody>
      </p:sp>
    </p:spTree>
    <p:extLst>
      <p:ext uri="{BB962C8B-B14F-4D97-AF65-F5344CB8AC3E}">
        <p14:creationId xmlns:p14="http://schemas.microsoft.com/office/powerpoint/2010/main" val="68778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8</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7907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12</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b="1" dirty="0"/>
              <a:t>Conversion Of The Ethiopian Eunuch</a:t>
            </a:r>
          </a:p>
          <a:p>
            <a:r>
              <a:rPr lang="en-US" b="1" dirty="0"/>
              <a:t>by David </a:t>
            </a:r>
            <a:r>
              <a:rPr lang="en-US" b="1" dirty="0" err="1"/>
              <a:t>Padfield</a:t>
            </a:r>
            <a:endParaRPr lang="en-US" b="1" dirty="0"/>
          </a:p>
          <a:p>
            <a:r>
              <a:rPr lang="en-US" dirty="0"/>
              <a:t>In the eighth chapter of the book of Acts we find one of the many cases of </a:t>
            </a:r>
            <a:r>
              <a:rPr lang="en-US" dirty="0">
                <a:hlinkClick r:id="rId3"/>
              </a:rPr>
              <a:t>conversion</a:t>
            </a:r>
            <a:r>
              <a:rPr lang="en-US" dirty="0"/>
              <a:t> in the New Testament. These examples have been recorded for us to demonstrate how men enter the kingdom of God. Like every other case of conversion in Acts, God used the "foolishness of preaching" (</a:t>
            </a:r>
            <a:r>
              <a:rPr lang="en-US" dirty="0">
                <a:hlinkClick r:id="rId4"/>
              </a:rPr>
              <a:t>1 Corinthians 1:21</a:t>
            </a:r>
            <a:r>
              <a:rPr lang="en-US" dirty="0"/>
              <a:t>) to reach the alien sinner. An angel of the Lord sent a preacher named Philip to teach an Ethiopian nobleman (</a:t>
            </a:r>
            <a:r>
              <a:rPr lang="en-US" dirty="0">
                <a:hlinkClick r:id="rId5"/>
              </a:rPr>
              <a:t>Acts 8:26</a:t>
            </a:r>
            <a:r>
              <a:rPr lang="en-US" dirty="0"/>
              <a:t>).</a:t>
            </a:r>
          </a:p>
          <a:p>
            <a:r>
              <a:rPr lang="en-US" dirty="0"/>
              <a:t>Little is known about the Ethiopian. In all likelihood, he was a black man who had turned to Judaism. We know he was a sincere individual, for he had traveled over 1,000 miles, from Ethiopia to Jerusalem, to worship God (</a:t>
            </a:r>
            <a:r>
              <a:rPr lang="en-US" dirty="0">
                <a:hlinkClick r:id="rId6"/>
              </a:rPr>
              <a:t>Acts 8:27</a:t>
            </a:r>
            <a:r>
              <a:rPr lang="en-US" dirty="0"/>
              <a:t>). It would be hard to believe a man would travel that far across the desert by chariot just for "show." I know folks who claim to love God but won't drive fifteen minutes in a new car to assemble with the saints. His dedication to God is further shown in </a:t>
            </a:r>
            <a:r>
              <a:rPr lang="en-US" dirty="0">
                <a:hlinkClick r:id="rId7"/>
              </a:rPr>
              <a:t>Acts 8:28</a:t>
            </a:r>
            <a:r>
              <a:rPr lang="en-US" dirty="0"/>
              <a:t>, where we find him "reading Isaiah the prophet" as he traveled.</a:t>
            </a:r>
          </a:p>
          <a:p>
            <a:r>
              <a:rPr lang="en-US" dirty="0"/>
              <a:t>The Ethiopian was a very humble man. When Philip drew near the chariot he asked the Ethiopian if he understood what he was reading. He replied, "How can I, unless someone guides me?" (</a:t>
            </a:r>
            <a:r>
              <a:rPr lang="en-US" dirty="0">
                <a:hlinkClick r:id="rId8"/>
              </a:rPr>
              <a:t>Acts 8:31</a:t>
            </a:r>
            <a:r>
              <a:rPr lang="en-US" dirty="0"/>
              <a:t>). After this, Philip got up into the chariot and "preached Jesus to him" (</a:t>
            </a:r>
            <a:r>
              <a:rPr lang="en-US" dirty="0">
                <a:hlinkClick r:id="rId9"/>
              </a:rPr>
              <a:t>Acts 8:35</a:t>
            </a:r>
            <a:r>
              <a:rPr lang="en-US" dirty="0"/>
              <a:t>). In the course of preaching Jesus, Philip spoke of water baptism. We know this because the Ethiopian said, "See, here is water. What hinders me from being baptized?" (</a:t>
            </a:r>
            <a:r>
              <a:rPr lang="en-US" dirty="0">
                <a:hlinkClick r:id="rId10"/>
              </a:rPr>
              <a:t>Acts 8:36</a:t>
            </a:r>
            <a:r>
              <a:rPr lang="en-US" dirty="0"/>
              <a:t>). Philip responded "If you believe with all your heart you may" (</a:t>
            </a:r>
            <a:r>
              <a:rPr lang="en-US" dirty="0">
                <a:hlinkClick r:id="rId11"/>
              </a:rPr>
              <a:t>Acts 9:37</a:t>
            </a:r>
            <a:r>
              <a:rPr lang="en-US" dirty="0"/>
              <a:t>). The man then confessed, "I believe that Jesus Christ is the Son of God."</a:t>
            </a:r>
          </a:p>
          <a:p>
            <a:r>
              <a:rPr lang="en-US" dirty="0"/>
              <a:t>His confession was an acknowledgment of the Lordship of Christ. In </a:t>
            </a:r>
            <a:r>
              <a:rPr lang="en-US" dirty="0">
                <a:hlinkClick r:id="rId12"/>
              </a:rPr>
              <a:t>Romans 10:10</a:t>
            </a:r>
            <a:r>
              <a:rPr lang="en-US" dirty="0"/>
              <a:t> we read, "For with the heart one believes to righteousness, and with the mouth confession is made to salvation." This confession, as noble as it is, will not bring salvation by itself. "Even the demons believe -- and tremble" (</a:t>
            </a:r>
            <a:r>
              <a:rPr lang="en-US" dirty="0">
                <a:hlinkClick r:id="rId13"/>
              </a:rPr>
              <a:t>James 2:19</a:t>
            </a:r>
            <a:r>
              <a:rPr lang="en-US" dirty="0"/>
              <a:t>).</a:t>
            </a:r>
          </a:p>
          <a:p>
            <a:r>
              <a:rPr lang="en-US" dirty="0"/>
              <a:t>After his confession, "he commanded the chariot to stand still. And both Philip and the eunuch went down into the water, and he baptized him" (</a:t>
            </a:r>
            <a:r>
              <a:rPr lang="en-US" dirty="0">
                <a:hlinkClick r:id="rId14"/>
              </a:rPr>
              <a:t>Acts 8:38</a:t>
            </a:r>
            <a:r>
              <a:rPr lang="en-US" dirty="0"/>
              <a:t>). New Testament baptism was always by immersion in water. It is referred to as a "burial" (</a:t>
            </a:r>
            <a:r>
              <a:rPr lang="en-US" dirty="0">
                <a:hlinkClick r:id="rId15"/>
              </a:rPr>
              <a:t>Romans 6:1-4</a:t>
            </a:r>
            <a:r>
              <a:rPr lang="en-US" dirty="0"/>
              <a:t>). Sprinkling or pouring instead of immersion was introduced by men centuries after the completion of the New Testament. I am certain Philip was not a Baptist preacher, for you will notice that no church voted on the Ethiopian before he was baptized. When a man is saved, the Lord adds him to His church (</a:t>
            </a:r>
            <a:r>
              <a:rPr lang="en-US" dirty="0">
                <a:hlinkClick r:id="rId16"/>
              </a:rPr>
              <a:t>Acts 2:47</a:t>
            </a:r>
            <a:r>
              <a:rPr lang="en-US" dirty="0"/>
              <a:t>).</a:t>
            </a:r>
          </a:p>
          <a:p>
            <a:r>
              <a:rPr lang="en-US" dirty="0"/>
              <a:t>Furthermore, Bible baptism is "</a:t>
            </a:r>
            <a:r>
              <a:rPr lang="en-US" dirty="0">
                <a:hlinkClick r:id="rId17"/>
              </a:rPr>
              <a:t>for the remission of sins</a:t>
            </a:r>
            <a:r>
              <a:rPr lang="en-US" dirty="0"/>
              <a:t>" (</a:t>
            </a:r>
            <a:r>
              <a:rPr lang="en-US" dirty="0">
                <a:hlinkClick r:id="rId18"/>
              </a:rPr>
              <a:t>Acts 2:38</a:t>
            </a:r>
            <a:r>
              <a:rPr lang="en-US" dirty="0"/>
              <a:t>). We are baptized in order to obtain salvation. Some people have changed the divine order of things by teaching salvation comes at the point of faith, before and without water baptism. This doctrine is out of harmony with the word of God (</a:t>
            </a:r>
            <a:r>
              <a:rPr lang="en-US" dirty="0">
                <a:hlinkClick r:id="rId19"/>
              </a:rPr>
              <a:t>Mark 16:16</a:t>
            </a:r>
            <a:r>
              <a:rPr lang="en-US" dirty="0"/>
              <a:t>; </a:t>
            </a:r>
            <a:r>
              <a:rPr lang="en-US" dirty="0">
                <a:hlinkClick r:id="rId20"/>
              </a:rPr>
              <a:t>Acts 22:16</a:t>
            </a:r>
            <a:r>
              <a:rPr lang="en-US" dirty="0"/>
              <a:t>; </a:t>
            </a:r>
            <a:r>
              <a:rPr lang="en-US" dirty="0">
                <a:hlinkClick r:id="rId21"/>
              </a:rPr>
              <a:t>1 Peter 3:21</a:t>
            </a:r>
            <a:r>
              <a:rPr lang="en-US" dirty="0"/>
              <a:t>). After his baptism, the Ethiopian "went on his way rejoicing" (</a:t>
            </a:r>
            <a:r>
              <a:rPr lang="en-US" dirty="0">
                <a:hlinkClick r:id="rId22"/>
              </a:rPr>
              <a:t>Acts 8:39</a:t>
            </a:r>
            <a:r>
              <a:rPr lang="en-US" dirty="0"/>
              <a:t>). He had good reason to rejoice, for he was now a child of God, redeemed by the blood of Christ. He was now a "new creation" (</a:t>
            </a:r>
            <a:r>
              <a:rPr lang="en-US" dirty="0">
                <a:hlinkClick r:id="rId23"/>
              </a:rPr>
              <a:t>2 Cor. 5:17</a:t>
            </a:r>
            <a:r>
              <a:rPr lang="en-US" dirty="0"/>
              <a:t>).</a:t>
            </a:r>
          </a:p>
          <a:p>
            <a:r>
              <a:rPr lang="en-US" dirty="0"/>
              <a:t>If you would like to know more about </a:t>
            </a:r>
            <a:r>
              <a:rPr lang="en-US" dirty="0">
                <a:hlinkClick r:id="rId24"/>
              </a:rPr>
              <a:t>baptism</a:t>
            </a:r>
            <a:r>
              <a:rPr lang="en-US" dirty="0"/>
              <a:t> and the church Jesus built, please contact us. If you do not have a Bible, we will be happy to give you one.</a:t>
            </a:r>
          </a:p>
          <a:p>
            <a:endParaRPr lang="en-US" dirty="0"/>
          </a:p>
        </p:txBody>
      </p:sp>
    </p:spTree>
    <p:extLst>
      <p:ext uri="{BB962C8B-B14F-4D97-AF65-F5344CB8AC3E}">
        <p14:creationId xmlns:p14="http://schemas.microsoft.com/office/powerpoint/2010/main" val="267176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619AC0F-4E6E-4F31-B093-4497475B6BF1}" type="datetime1">
              <a:rPr lang="en-US" smtClean="0">
                <a:solidFill>
                  <a:prstClr val="white">
                    <a:alpha val="50000"/>
                  </a:prstClr>
                </a:solidFill>
              </a:rPr>
              <a:pPr/>
              <a:t>7/17/22</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261483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7D0D5-EB4E-4F39-AC95-CDD80F4A055A}" type="datetime1">
              <a:rPr lang="en-US" smtClean="0">
                <a:solidFill>
                  <a:prstClr val="white">
                    <a:alpha val="50000"/>
                  </a:prstClr>
                </a:solidFill>
              </a:rPr>
              <a:pPr/>
              <a:t>7/17/22</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7695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C96AE-388E-4AFE-B603-A9D8C0164384}" type="datetime1">
              <a:rPr lang="en-US" smtClean="0">
                <a:solidFill>
                  <a:prstClr val="white">
                    <a:alpha val="50000"/>
                  </a:prstClr>
                </a:solidFill>
              </a:rPr>
              <a:pPr/>
              <a:t>7/17/22</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7311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D03FA-923A-4E49-9007-9DCFC932C862}" type="datetime1">
              <a:rPr lang="en-US" smtClean="0">
                <a:solidFill>
                  <a:prstClr val="white">
                    <a:alpha val="50000"/>
                  </a:prstClr>
                </a:solidFill>
              </a:rPr>
              <a:pPr/>
              <a:t>7/17/22</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9016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F6022F-A9DF-4BDB-BA8B-2343F9122960}" type="datetime1">
              <a:rPr lang="en-US" smtClean="0">
                <a:solidFill>
                  <a:prstClr val="white">
                    <a:alpha val="50000"/>
                  </a:prstClr>
                </a:solidFill>
              </a:rPr>
              <a:pPr/>
              <a:t>7/17/22</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186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F8B3D2-EC3F-4CB2-BE57-927D92103679}" type="datetime1">
              <a:rPr lang="en-US" smtClean="0">
                <a:solidFill>
                  <a:prstClr val="white">
                    <a:alpha val="50000"/>
                  </a:prstClr>
                </a:solidFill>
              </a:rPr>
              <a:pPr/>
              <a:t>7/17/22</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13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3E642A2-8446-47BD-A697-A286FE24CCF4}" type="datetime1">
              <a:rPr lang="en-US" smtClean="0">
                <a:solidFill>
                  <a:prstClr val="white">
                    <a:alpha val="50000"/>
                  </a:prstClr>
                </a:solidFill>
              </a:rPr>
              <a:pPr/>
              <a:t>7/17/22</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421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57850E-C4DC-48AA-985A-A25B17A4EC8A}" type="datetime1">
              <a:rPr lang="en-US" smtClean="0">
                <a:solidFill>
                  <a:prstClr val="white">
                    <a:alpha val="50000"/>
                  </a:prstClr>
                </a:solidFill>
              </a:rPr>
              <a:pPr/>
              <a:t>7/17/22</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551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BCBDE-1978-4431-91B5-723AED98D960}" type="datetime1">
              <a:rPr lang="en-US" smtClean="0">
                <a:solidFill>
                  <a:prstClr val="white">
                    <a:alpha val="50000"/>
                  </a:prstClr>
                </a:solidFill>
              </a:rPr>
              <a:pPr/>
              <a:t>7/17/22</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8153400" y="76200"/>
            <a:ext cx="941203" cy="301752"/>
          </a:xfrm>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719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CFE71-453B-45F3-9C10-CB0905CA6C97}" type="datetime1">
              <a:rPr lang="en-US" smtClean="0">
                <a:solidFill>
                  <a:prstClr val="white">
                    <a:alpha val="50000"/>
                  </a:prstClr>
                </a:solidFill>
              </a:rPr>
              <a:pPr/>
              <a:t>7/17/22</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9433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1E0E91-2F85-4446-8E2C-747121A95AD0}" type="datetime1">
              <a:rPr lang="en-US" smtClean="0">
                <a:solidFill>
                  <a:prstClr val="white">
                    <a:alpha val="50000"/>
                  </a:prstClr>
                </a:solidFill>
              </a:rPr>
              <a:pPr/>
              <a:t>7/17/22</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5841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59E682E-54CD-481E-B08C-16125A90D59F}" type="datetime1">
              <a:rPr lang="en-US" smtClean="0">
                <a:solidFill>
                  <a:prstClr val="white">
                    <a:alpha val="50000"/>
                  </a:prstClr>
                </a:solidFill>
              </a:rPr>
              <a:pPr/>
              <a:t>7/17/22</a:t>
            </a:fld>
            <a:endParaRPr lang="en-US">
              <a:solidFill>
                <a:prstClr val="white">
                  <a:alpha val="50000"/>
                </a:prstClr>
              </a:solidFill>
            </a:endParaRPr>
          </a:p>
        </p:txBody>
      </p:sp>
      <p:sp>
        <p:nvSpPr>
          <p:cNvPr id="6" name="Slide Number Placeholder 5"/>
          <p:cNvSpPr>
            <a:spLocks noGrp="1"/>
          </p:cNvSpPr>
          <p:nvPr>
            <p:ph type="sldNum" sz="quarter" idx="4"/>
          </p:nvPr>
        </p:nvSpPr>
        <p:spPr>
          <a:xfrm>
            <a:off x="8153400" y="76200"/>
            <a:ext cx="941203" cy="301752"/>
          </a:xfrm>
          <a:prstGeom prst="rect">
            <a:avLst/>
          </a:prstGeom>
        </p:spPr>
        <p:txBody>
          <a:bodyPr vert="horz" lIns="91440" tIns="45720" rIns="91440" bIns="45720" rtlCol="0" anchor="ctr"/>
          <a:lstStyle>
            <a:lvl1pPr algn="r">
              <a:defRPr sz="1200">
                <a:solidFill>
                  <a:schemeClr val="tx1"/>
                </a:solidFill>
              </a:defRPr>
            </a:lvl1pPr>
          </a:lstStyle>
          <a:p>
            <a:fld id="{7E4624B1-C7B4-4A8A-8E6E-B45790D7EEB2}"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33504771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a:t>
            </a:fld>
            <a:endParaRPr lang="en-US">
              <a:solidFill>
                <a:prstClr val="white"/>
              </a:solidFill>
            </a:endParaRPr>
          </a:p>
        </p:txBody>
      </p:sp>
      <p:pic>
        <p:nvPicPr>
          <p:cNvPr id="3074" name="Picture 2" descr="C:\Users\Don\Downloads\lwjas0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600" y="4114800"/>
            <a:ext cx="7620000" cy="2285999"/>
          </a:xfrm>
          <a:prstGeom prst="rect">
            <a:avLst/>
          </a:prstGeom>
          <a:solidFill>
            <a:srgbClr val="000000">
              <a:alpha val="27059"/>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685800" y="4477512"/>
            <a:ext cx="8458200" cy="1538883"/>
          </a:xfrm>
          <a:prstGeom prst="rect">
            <a:avLst/>
          </a:prstGeom>
        </p:spPr>
        <p:txBody>
          <a:bodyPr wrap="square">
            <a:spAutoFit/>
          </a:bodyPr>
          <a:lstStyle/>
          <a:p>
            <a:pPr algn="ctr"/>
            <a:r>
              <a:rPr lang="en-US" sz="4400" i="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Book Antiqua" pitchFamily="18" charset="0"/>
              </a:rPr>
              <a:t> </a:t>
            </a:r>
            <a:r>
              <a:rPr lang="en-US" sz="5400" i="1" dirty="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Saul’s Transformation</a:t>
            </a:r>
          </a:p>
          <a:p>
            <a:pPr algn="ctr"/>
            <a:r>
              <a:rPr lang="en-US" sz="4000" b="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Acts 9:1-30; 22:1-21; 26:12-18</a:t>
            </a:r>
          </a:p>
        </p:txBody>
      </p:sp>
    </p:spTree>
    <p:extLst>
      <p:ext uri="{BB962C8B-B14F-4D97-AF65-F5344CB8AC3E}">
        <p14:creationId xmlns:p14="http://schemas.microsoft.com/office/powerpoint/2010/main" val="9758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10</a:t>
            </a:fld>
            <a:endParaRPr lang="en-US">
              <a:solidFill>
                <a:prstClr val="white"/>
              </a:solidFill>
            </a:endParaRPr>
          </a:p>
        </p:txBody>
      </p:sp>
      <p:sp>
        <p:nvSpPr>
          <p:cNvPr id="3" name="Rectangle 2"/>
          <p:cNvSpPr/>
          <p:nvPr/>
        </p:nvSpPr>
        <p:spPr>
          <a:xfrm>
            <a:off x="152400" y="1227177"/>
            <a:ext cx="8839200" cy="4047262"/>
          </a:xfrm>
          <a:prstGeom prst="rect">
            <a:avLst/>
          </a:prstGeom>
        </p:spPr>
        <p:txBody>
          <a:bodyPr wrap="square">
            <a:spAutoFit/>
          </a:bodyPr>
          <a:lstStyle/>
          <a:p>
            <a:pPr algn="ctr"/>
            <a:endParaRPr lang="en-US" sz="4400" dirty="0">
              <a:latin typeface="MuktaMahee Regular" panose="020B0000000000000000" pitchFamily="34" charset="77"/>
              <a:cs typeface="MuktaMahee Regular" panose="020B0000000000000000" pitchFamily="34" charset="77"/>
            </a:endParaRPr>
          </a:p>
          <a:p>
            <a:pPr algn="ctr"/>
            <a:endParaRPr lang="en-US" sz="4400" dirty="0">
              <a:latin typeface="MuktaMahee Regular" panose="020B0000000000000000" pitchFamily="34" charset="77"/>
              <a:cs typeface="MuktaMahee Regular" panose="020B0000000000000000" pitchFamily="34" charset="77"/>
            </a:endParaRPr>
          </a:p>
          <a:p>
            <a:pPr algn="ctr"/>
            <a:r>
              <a:rPr lang="en-US" sz="4800" dirty="0">
                <a:latin typeface="Calibri" panose="020F0502020204030204" pitchFamily="34" charset="0"/>
                <a:cs typeface="Calibri" panose="020F0502020204030204" pitchFamily="34" charset="0"/>
              </a:rPr>
              <a:t>In the pain of hard times Jesus will open a door and trusting faith will step through it.</a:t>
            </a:r>
          </a:p>
          <a:p>
            <a:pPr algn="ctr"/>
            <a:endParaRPr lang="en-US" sz="2500" dirty="0">
              <a:effectLst>
                <a:glow rad="101600">
                  <a:schemeClr val="bg1">
                    <a:alpha val="60000"/>
                  </a:schemeClr>
                </a:glow>
              </a:effectLst>
            </a:endParaRPr>
          </a:p>
        </p:txBody>
      </p:sp>
      <p:grpSp>
        <p:nvGrpSpPr>
          <p:cNvPr id="4" name="Group 3"/>
          <p:cNvGrpSpPr/>
          <p:nvPr/>
        </p:nvGrpSpPr>
        <p:grpSpPr>
          <a:xfrm>
            <a:off x="7924800" y="228600"/>
            <a:ext cx="1230745" cy="457200"/>
            <a:chOff x="7924800" y="228600"/>
            <a:chExt cx="1230745" cy="457200"/>
          </a:xfrm>
        </p:grpSpPr>
        <p:sp>
          <p:nvSpPr>
            <p:cNvPr id="5" name="Pentagon 4"/>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6" name="Chevron 5"/>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7" name="Chevron 6"/>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8" name="Chevron 7"/>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4" name="Rectangle 13"/>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5" name="Snip Single Corner Rectangle 14"/>
          <p:cNvSpPr/>
          <p:nvPr/>
        </p:nvSpPr>
        <p:spPr>
          <a:xfrm>
            <a:off x="381000" y="152399"/>
            <a:ext cx="7440796" cy="830223"/>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a:p>
            <a:pPr algn="ctr"/>
            <a:r>
              <a:rPr lang="en-US" sz="6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Saul’s Transformation</a:t>
            </a:r>
          </a:p>
          <a:p>
            <a:pPr algn="ct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10191361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 y="2667000"/>
            <a:ext cx="418311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11</a:t>
            </a:fld>
            <a:endParaRPr lang="en-US">
              <a:solidFill>
                <a:prstClr val="white"/>
              </a:solidFill>
            </a:endParaRPr>
          </a:p>
        </p:txBody>
      </p:sp>
      <p:grpSp>
        <p:nvGrpSpPr>
          <p:cNvPr id="7" name="Group 6"/>
          <p:cNvGrpSpPr/>
          <p:nvPr/>
        </p:nvGrpSpPr>
        <p:grpSpPr>
          <a:xfrm>
            <a:off x="7924800" y="228600"/>
            <a:ext cx="1230745" cy="457200"/>
            <a:chOff x="7924800" y="228600"/>
            <a:chExt cx="1230745" cy="457200"/>
          </a:xfrm>
        </p:grpSpPr>
        <p:sp>
          <p:nvSpPr>
            <p:cNvPr id="8" name="Pentagon 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9" name="Chevron 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2" name="TextBox 21"/>
          <p:cNvSpPr txBox="1"/>
          <p:nvPr/>
        </p:nvSpPr>
        <p:spPr>
          <a:xfrm>
            <a:off x="7882" y="1295400"/>
            <a:ext cx="9136118" cy="1692771"/>
          </a:xfrm>
          <a:prstGeom prst="rect">
            <a:avLst/>
          </a:prstGeom>
          <a:noFill/>
        </p:spPr>
        <p:txBody>
          <a:bodyPr wrap="square" rtlCol="0">
            <a:spAutoFit/>
          </a:bodyPr>
          <a:lstStyle/>
          <a:p>
            <a:pPr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One thing about Saul that never changed was his Zeal!</a:t>
            </a:r>
          </a:p>
          <a:p>
            <a:endParaRPr lang="en-US" sz="3200" dirty="0">
              <a:solidFill>
                <a:srgbClr val="FFC000"/>
              </a:solidFill>
            </a:endParaRPr>
          </a:p>
        </p:txBody>
      </p:sp>
      <p:sp>
        <p:nvSpPr>
          <p:cNvPr id="23" name="Rectangle 22"/>
          <p:cNvSpPr/>
          <p:nvPr/>
        </p:nvSpPr>
        <p:spPr>
          <a:xfrm>
            <a:off x="3425305" y="2619613"/>
            <a:ext cx="5486400" cy="3970318"/>
          </a:xfrm>
          <a:prstGeom prst="rect">
            <a:avLst/>
          </a:prstGeom>
        </p:spPr>
        <p:txBody>
          <a:bodyPr wrap="square">
            <a:spAutoFit/>
          </a:bodyPr>
          <a:lstStyle/>
          <a:p>
            <a:r>
              <a:rPr lang="en-US" sz="2800" dirty="0"/>
              <a:t>Titus 2:13-14 </a:t>
            </a:r>
          </a:p>
          <a:p>
            <a:r>
              <a:rPr lang="en-US" sz="2800" dirty="0"/>
              <a:t>…waiting for our blessed hope, the appearing of the glory of our great God and Savior Jesus Christ, who gave himself for us to redeem us from all lawlessness and to purify for himself a people for his own possession who are zealous for good works.</a:t>
            </a:r>
          </a:p>
        </p:txBody>
      </p:sp>
      <p:sp>
        <p:nvSpPr>
          <p:cNvPr id="18" name="Snip Single Corner Rectangle 17"/>
          <p:cNvSpPr/>
          <p:nvPr/>
        </p:nvSpPr>
        <p:spPr>
          <a:xfrm>
            <a:off x="64655" y="203298"/>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Saul’s  Transformation</a:t>
            </a:r>
          </a:p>
        </p:txBody>
      </p:sp>
    </p:spTree>
    <p:extLst>
      <p:ext uri="{BB962C8B-B14F-4D97-AF65-F5344CB8AC3E}">
        <p14:creationId xmlns:p14="http://schemas.microsoft.com/office/powerpoint/2010/main" val="1274993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Don\Downloads\lwjas0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12</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68069"/>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Saul’s Transformation</a:t>
            </a:r>
          </a:p>
        </p:txBody>
      </p:sp>
      <p:sp>
        <p:nvSpPr>
          <p:cNvPr id="3" name="Rectangle 2"/>
          <p:cNvSpPr/>
          <p:nvPr/>
        </p:nvSpPr>
        <p:spPr>
          <a:xfrm>
            <a:off x="228600" y="3242370"/>
            <a:ext cx="8686799" cy="2585323"/>
          </a:xfrm>
          <a:prstGeom prst="rect">
            <a:avLst/>
          </a:prstGeom>
          <a:solidFill>
            <a:srgbClr val="283138">
              <a:alpha val="56863"/>
            </a:srgbClr>
          </a:solidFill>
        </p:spPr>
        <p:txBody>
          <a:bodyPr wrap="square">
            <a:spAutoFit/>
          </a:bodyPr>
          <a:lstStyle/>
          <a:p>
            <a:pPr algn="ctr"/>
            <a:endParaRPr lang="en-US" sz="3600" dirty="0"/>
          </a:p>
          <a:p>
            <a:pPr algn="ctr"/>
            <a:r>
              <a:rPr lang="en-US" sz="3600" dirty="0"/>
              <a:t>Ananias said to Paul, “Arise and be baptized and wash away your sins.”</a:t>
            </a:r>
          </a:p>
          <a:p>
            <a:pPr algn="ctr"/>
            <a:r>
              <a:rPr lang="en-US" dirty="0"/>
              <a:t> </a:t>
            </a:r>
          </a:p>
          <a:p>
            <a:pPr algn="ctr"/>
            <a:endParaRPr lang="en-US" sz="3600" dirty="0"/>
          </a:p>
        </p:txBody>
      </p:sp>
      <p:sp>
        <p:nvSpPr>
          <p:cNvPr id="2" name="TextBox 1">
            <a:extLst>
              <a:ext uri="{FF2B5EF4-FFF2-40B4-BE49-F238E27FC236}">
                <a16:creationId xmlns:a16="http://schemas.microsoft.com/office/drawing/2014/main" id="{639048DA-D30D-9157-59A7-8BCB5F3AF171}"/>
              </a:ext>
            </a:extLst>
          </p:cNvPr>
          <p:cNvSpPr txBox="1"/>
          <p:nvPr/>
        </p:nvSpPr>
        <p:spPr>
          <a:xfrm>
            <a:off x="4876800" y="1295400"/>
            <a:ext cx="3874655" cy="1323439"/>
          </a:xfrm>
          <a:prstGeom prst="rect">
            <a:avLst/>
          </a:prstGeom>
          <a:noFill/>
        </p:spPr>
        <p:txBody>
          <a:bodyPr wrap="square" rtlCol="0">
            <a:spAutoFit/>
          </a:bodyPr>
          <a:lstStyle/>
          <a:p>
            <a:pPr algn="ctr"/>
            <a:r>
              <a:rPr lang="en-US" sz="4000" i="1" dirty="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Jesus said, “I Am the Way!”</a:t>
            </a:r>
            <a:endParaRPr lang="en-US" sz="4000" dirty="0"/>
          </a:p>
        </p:txBody>
      </p:sp>
    </p:spTree>
    <p:extLst>
      <p:ext uri="{BB962C8B-B14F-4D97-AF65-F5344CB8AC3E}">
        <p14:creationId xmlns:p14="http://schemas.microsoft.com/office/powerpoint/2010/main" val="5166862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on\Downloads\smcas0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13</a:t>
            </a:fld>
            <a:endParaRPr lang="en-US">
              <a:solidFill>
                <a:prstClr val="white"/>
              </a:solidFill>
            </a:endParaRPr>
          </a:p>
        </p:txBody>
      </p:sp>
      <p:sp>
        <p:nvSpPr>
          <p:cNvPr id="6" name="Snip Single Corner Rectangle 5"/>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Have You Obeyed the Gospel?</a:t>
            </a:r>
          </a:p>
        </p:txBody>
      </p:sp>
      <p:grpSp>
        <p:nvGrpSpPr>
          <p:cNvPr id="7" name="Group 6"/>
          <p:cNvGrpSpPr/>
          <p:nvPr/>
        </p:nvGrpSpPr>
        <p:grpSpPr>
          <a:xfrm>
            <a:off x="7924800" y="228600"/>
            <a:ext cx="1230745" cy="457200"/>
            <a:chOff x="7924800" y="228600"/>
            <a:chExt cx="1230745" cy="457200"/>
          </a:xfrm>
        </p:grpSpPr>
        <p:sp>
          <p:nvSpPr>
            <p:cNvPr id="8" name="Pentagon 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9" name="Chevron 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Rectangle 22"/>
          <p:cNvSpPr/>
          <p:nvPr/>
        </p:nvSpPr>
        <p:spPr>
          <a:xfrm>
            <a:off x="4267200" y="1566476"/>
            <a:ext cx="4724400" cy="5062924"/>
          </a:xfrm>
          <a:prstGeom prst="rect">
            <a:avLst/>
          </a:prstGeom>
          <a:solidFill>
            <a:srgbClr val="494949">
              <a:alpha val="50196"/>
            </a:srgbClr>
          </a:solidFill>
          <a:effectLst>
            <a:softEdge rad="127000"/>
          </a:effectLst>
        </p:spPr>
        <p:txBody>
          <a:bodyPr wrap="square">
            <a:spAutoFit/>
          </a:bodyPr>
          <a:lstStyle/>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Do you believe that Jesus is the Christ, the Son of the Living God? John 8:24</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Have you confessed Jesus as the Christ? Rom 10:9-10</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Have you repented and been baptized having your sins washed away? (Acts 22:16; 2:38; Luke 13:3-5)</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Are you zealously serving the Lord? (Titus 2:13-14)</a:t>
            </a:r>
          </a:p>
        </p:txBody>
      </p:sp>
    </p:spTree>
    <p:extLst>
      <p:ext uri="{BB962C8B-B14F-4D97-AF65-F5344CB8AC3E}">
        <p14:creationId xmlns:p14="http://schemas.microsoft.com/office/powerpoint/2010/main" val="20787275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fade">
                                      <p:cBhvr>
                                        <p:cTn id="1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14</a:t>
            </a:fld>
            <a:endParaRPr lang="en-US">
              <a:solidFill>
                <a:prstClr val="white"/>
              </a:solidFill>
            </a:endParaRPr>
          </a:p>
        </p:txBody>
      </p:sp>
      <p:pic>
        <p:nvPicPr>
          <p:cNvPr id="3074" name="Picture 2" descr="C:\Users\Don\Downloads\lwjas0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19084" y="4114801"/>
            <a:ext cx="7620000" cy="2743200"/>
          </a:xfrm>
          <a:prstGeom prst="rect">
            <a:avLst/>
          </a:prstGeom>
          <a:solidFill>
            <a:srgbClr val="000000">
              <a:alpha val="27059"/>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685800" y="4227255"/>
            <a:ext cx="8458200" cy="1538883"/>
          </a:xfrm>
          <a:prstGeom prst="rect">
            <a:avLst/>
          </a:prstGeom>
        </p:spPr>
        <p:txBody>
          <a:bodyPr wrap="square">
            <a:spAutoFit/>
          </a:bodyPr>
          <a:lstStyle/>
          <a:p>
            <a:pPr algn="ctr"/>
            <a:r>
              <a:rPr lang="en-US" sz="4400" i="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Book Antiqua" pitchFamily="18" charset="0"/>
              </a:rPr>
              <a:t> </a:t>
            </a:r>
            <a:r>
              <a:rPr lang="en-US" sz="5400" i="1" dirty="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Saul’s Transformation</a:t>
            </a:r>
          </a:p>
          <a:p>
            <a:pPr algn="ctr"/>
            <a:r>
              <a:rPr lang="en-US" sz="4000" b="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Acts 9:1-30; 22:1-21; 26:12-18</a:t>
            </a:r>
          </a:p>
        </p:txBody>
      </p:sp>
    </p:spTree>
    <p:extLst>
      <p:ext uri="{BB962C8B-B14F-4D97-AF65-F5344CB8AC3E}">
        <p14:creationId xmlns:p14="http://schemas.microsoft.com/office/powerpoint/2010/main" val="24838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64" y="2209800"/>
            <a:ext cx="3527552" cy="4267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5014065" cy="646331"/>
          </a:xfrm>
          <a:prstGeom prst="rect">
            <a:avLst/>
          </a:prstGeom>
          <a:noFill/>
        </p:spPr>
        <p:txBody>
          <a:bodyPr wrap="none" rtlCol="0">
            <a:spAutoFit/>
          </a:bodyPr>
          <a:lstStyle/>
          <a:p>
            <a:r>
              <a:rPr lang="en-US" sz="3600" dirty="0">
                <a:solidFill>
                  <a:prstClr val="white"/>
                </a:solidFill>
                <a:latin typeface="BinnerD" pitchFamily="34" charset="0"/>
              </a:rPr>
              <a:t>Before His Conversion</a:t>
            </a:r>
          </a:p>
        </p:txBody>
      </p:sp>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a:t>
            </a:fld>
            <a:endParaRPr lang="en-US">
              <a:solidFill>
                <a:prstClr val="white"/>
              </a:solidFill>
            </a:endParaRPr>
          </a:p>
        </p:txBody>
      </p:sp>
      <p:sp>
        <p:nvSpPr>
          <p:cNvPr id="22" name="TextBox 21"/>
          <p:cNvSpPr txBox="1"/>
          <p:nvPr/>
        </p:nvSpPr>
        <p:spPr>
          <a:xfrm>
            <a:off x="3558020" y="1981200"/>
            <a:ext cx="5330825" cy="1154162"/>
          </a:xfrm>
          <a:prstGeom prst="rect">
            <a:avLst/>
          </a:prstGeom>
          <a:noFill/>
        </p:spPr>
        <p:txBody>
          <a:bodyPr wrap="square" rtlCol="0">
            <a:spAutoFit/>
          </a:bodyPr>
          <a:lstStyle/>
          <a:p>
            <a:pPr algn="ctr">
              <a:spcAft>
                <a:spcPts val="600"/>
              </a:spcAft>
              <a:buClr>
                <a:srgbClr val="D2610C">
                  <a:lumMod val="60000"/>
                  <a:lumOff val="40000"/>
                </a:srgbClr>
              </a:buClr>
            </a:pPr>
            <a:r>
              <a:rPr lang="en-US" sz="3600"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Pythagoras" pitchFamily="2" charset="0"/>
              </a:rPr>
              <a:t>Very Religious</a:t>
            </a:r>
          </a:p>
          <a:p>
            <a:pPr marL="457200" indent="-457200">
              <a:spcAft>
                <a:spcPts val="600"/>
              </a:spcAft>
              <a:buClr>
                <a:srgbClr val="D2610C">
                  <a:lumMod val="60000"/>
                  <a:lumOff val="40000"/>
                </a:srgbClr>
              </a:buClr>
              <a:buFont typeface="Wingdings 2" pitchFamily="18" charset="2"/>
              <a:buChar char="ö"/>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Pharisee - Acts 23:6</a:t>
            </a:r>
          </a:p>
        </p:txBody>
      </p:sp>
      <p:sp>
        <p:nvSpPr>
          <p:cNvPr id="23" name="Snip Single Corner Rectangle 22"/>
          <p:cNvSpPr/>
          <p:nvPr/>
        </p:nvSpPr>
        <p:spPr>
          <a:xfrm>
            <a:off x="0" y="268069"/>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Saul’s Transformation</a:t>
            </a:r>
          </a:p>
        </p:txBody>
      </p:sp>
      <p:sp>
        <p:nvSpPr>
          <p:cNvPr id="6" name="Rectangle 5"/>
          <p:cNvSpPr/>
          <p:nvPr/>
        </p:nvSpPr>
        <p:spPr>
          <a:xfrm>
            <a:off x="3558020" y="3200400"/>
            <a:ext cx="5330825" cy="3046988"/>
          </a:xfrm>
          <a:prstGeom prst="rect">
            <a:avLst/>
          </a:prstGeom>
        </p:spPr>
        <p:txBody>
          <a:bodyPr wrap="square">
            <a:spAutoFit/>
          </a:bodyPr>
          <a:lstStyle/>
          <a:p>
            <a:pPr algn="ctr"/>
            <a:r>
              <a:rPr lang="en-US" sz="2400" b="1" dirty="0">
                <a:effectLst>
                  <a:glow rad="101600">
                    <a:schemeClr val="bg1">
                      <a:alpha val="60000"/>
                    </a:schemeClr>
                  </a:glow>
                </a:effectLst>
              </a:rPr>
              <a:t>Philippians 3:4-6 (NKJV) </a:t>
            </a:r>
            <a:br>
              <a:rPr lang="en-US" sz="2400" dirty="0">
                <a:effectLst>
                  <a:glow rad="101600">
                    <a:schemeClr val="bg1">
                      <a:alpha val="60000"/>
                    </a:schemeClr>
                  </a:glow>
                </a:effectLst>
              </a:rPr>
            </a:br>
            <a:r>
              <a:rPr lang="en-US" sz="2400" baseline="30000" dirty="0">
                <a:effectLst>
                  <a:glow rad="101600">
                    <a:schemeClr val="bg1">
                      <a:alpha val="60000"/>
                    </a:schemeClr>
                  </a:glow>
                </a:effectLst>
              </a:rPr>
              <a:t>5 </a:t>
            </a:r>
            <a:r>
              <a:rPr lang="en-US" sz="2400" dirty="0">
                <a:effectLst>
                  <a:glow rad="101600">
                    <a:schemeClr val="bg1">
                      <a:alpha val="60000"/>
                    </a:schemeClr>
                  </a:glow>
                </a:effectLst>
              </a:rPr>
              <a:t>circumcised the eighth day, of the stock of Israel, </a:t>
            </a:r>
            <a:r>
              <a:rPr lang="en-US" sz="2400" i="1" dirty="0">
                <a:effectLst>
                  <a:glow rad="101600">
                    <a:schemeClr val="bg1">
                      <a:alpha val="60000"/>
                    </a:schemeClr>
                  </a:glow>
                </a:effectLst>
              </a:rPr>
              <a:t>of</a:t>
            </a:r>
            <a:r>
              <a:rPr lang="en-US" sz="2400" dirty="0">
                <a:effectLst>
                  <a:glow rad="101600">
                    <a:schemeClr val="bg1">
                      <a:alpha val="60000"/>
                    </a:schemeClr>
                  </a:glow>
                </a:effectLst>
              </a:rPr>
              <a:t> the tribe of Benjamin, a Hebrew of the Hebrews; concerning the law, a Pharisee; </a:t>
            </a:r>
            <a:r>
              <a:rPr lang="en-US" sz="2400" baseline="30000" dirty="0">
                <a:effectLst>
                  <a:glow rad="101600">
                    <a:schemeClr val="bg1">
                      <a:alpha val="60000"/>
                    </a:schemeClr>
                  </a:glow>
                </a:effectLst>
              </a:rPr>
              <a:t>6 </a:t>
            </a:r>
            <a:r>
              <a:rPr lang="en-US" sz="2400" dirty="0">
                <a:effectLst>
                  <a:glow rad="101600">
                    <a:schemeClr val="bg1">
                      <a:alpha val="60000"/>
                    </a:schemeClr>
                  </a:glow>
                </a:effectLst>
              </a:rPr>
              <a:t>concerning zeal, persecuting the church; concerning the righteousness which is in the law, blameless. </a:t>
            </a:r>
          </a:p>
        </p:txBody>
      </p:sp>
    </p:spTree>
    <p:extLst>
      <p:ext uri="{BB962C8B-B14F-4D97-AF65-F5344CB8AC3E}">
        <p14:creationId xmlns:p14="http://schemas.microsoft.com/office/powerpoint/2010/main" val="29948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4048125" cy="43352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9554860" cy="584775"/>
          </a:xfrm>
          <a:prstGeom prst="rect">
            <a:avLst/>
          </a:prstGeom>
          <a:noFill/>
        </p:spPr>
        <p:txBody>
          <a:bodyPr wrap="square" rtlCol="0">
            <a:spAutoFit/>
          </a:bodyPr>
          <a:lstStyle/>
          <a:p>
            <a:r>
              <a:rPr lang="en-US" sz="3200" dirty="0">
                <a:solidFill>
                  <a:prstClr val="white"/>
                </a:solidFill>
                <a:latin typeface="BinnerD" pitchFamily="34" charset="0"/>
              </a:rPr>
              <a:t>Before His Conversion – </a:t>
            </a:r>
            <a:r>
              <a:rPr lang="en-US" sz="3200" b="1" u="sng" dirty="0">
                <a:solidFill>
                  <a:srgbClr val="FFFF00"/>
                </a:solidFill>
                <a:latin typeface="BinnerD" pitchFamily="34" charset="0"/>
              </a:rPr>
              <a:t>He Lived For One Purpose</a:t>
            </a:r>
          </a:p>
        </p:txBody>
      </p:sp>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3</a:t>
            </a:fld>
            <a:endParaRPr lang="en-US">
              <a:solidFill>
                <a:prstClr val="white"/>
              </a:solidFill>
            </a:endParaRPr>
          </a:p>
        </p:txBody>
      </p:sp>
      <p:sp>
        <p:nvSpPr>
          <p:cNvPr id="22" name="TextBox 21"/>
          <p:cNvSpPr txBox="1"/>
          <p:nvPr/>
        </p:nvSpPr>
        <p:spPr>
          <a:xfrm>
            <a:off x="3886200" y="1939885"/>
            <a:ext cx="5002645" cy="5693866"/>
          </a:xfrm>
          <a:prstGeom prst="rect">
            <a:avLst/>
          </a:prstGeom>
          <a:noFill/>
        </p:spPr>
        <p:txBody>
          <a:bodyPr wrap="square" rtlCol="0">
            <a:spAutoFit/>
          </a:bodyPr>
          <a:lstStyle/>
          <a:p>
            <a:pPr algn="ctr">
              <a:spcAft>
                <a:spcPts val="600"/>
              </a:spcAft>
              <a:buClr>
                <a:srgbClr val="D2610C">
                  <a:lumMod val="60000"/>
                  <a:lumOff val="40000"/>
                </a:srgbClr>
              </a:buClr>
            </a:pPr>
            <a:r>
              <a:rPr lang="en-US" sz="3200" b="1"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Pythagoras" pitchFamily="2" charset="0"/>
              </a:rPr>
              <a:t>Enemy - Persecutor</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Acts 7:58 - An accomplice</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Acts 8:1-3 - Havoc of church / prison</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Acts 9:1-2 - Threats &amp; murder</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Acts 22:4-5 – Death</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Acts 26:9-11 - “Enraged against them”</a:t>
            </a:r>
          </a:p>
          <a:p>
            <a:pPr algn="ctr">
              <a:spcAft>
                <a:spcPts val="600"/>
              </a:spcAft>
              <a:buClr>
                <a:srgbClr val="D2610C">
                  <a:lumMod val="60000"/>
                  <a:lumOff val="40000"/>
                </a:srgbClr>
              </a:buClr>
            </a:pPr>
            <a:r>
              <a:rPr lang="en-US" sz="24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A Man Who Lives for one purpose to Uphold a False and Damning Religion</a:t>
            </a:r>
          </a:p>
          <a:p>
            <a:pPr>
              <a:spcAft>
                <a:spcPts val="600"/>
              </a:spcAft>
              <a:buClr>
                <a:srgbClr val="D2610C">
                  <a:lumMod val="60000"/>
                  <a:lumOff val="40000"/>
                </a:srgbClr>
              </a:buClr>
            </a:pPr>
            <a:endParaRPr lang="en-US" sz="2400" dirty="0">
              <a:effectLst>
                <a:glow rad="101600">
                  <a:prstClr val="black">
                    <a:alpha val="60000"/>
                  </a:prstClr>
                </a:glow>
                <a:outerShdw blurRad="60007" dist="310007" dir="7680000" sy="30000" kx="1300200" algn="ctr" rotWithShape="0">
                  <a:prstClr val="black">
                    <a:alpha val="32000"/>
                  </a:prstClr>
                </a:outerShdw>
              </a:effectLst>
            </a:endParaRPr>
          </a:p>
          <a:p>
            <a:pPr marL="457200" indent="-457200">
              <a:spcAft>
                <a:spcPts val="600"/>
              </a:spcAft>
              <a:buClr>
                <a:srgbClr val="D2610C">
                  <a:lumMod val="60000"/>
                  <a:lumOff val="40000"/>
                </a:srgbClr>
              </a:buClr>
              <a:buFont typeface="Wingdings 2" pitchFamily="18" charset="2"/>
              <a:buChar char="ö"/>
            </a:pPr>
            <a:endPar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endParaRPr>
          </a:p>
        </p:txBody>
      </p:sp>
      <p:sp>
        <p:nvSpPr>
          <p:cNvPr id="23" name="Snip Single Corner Rectangle 22"/>
          <p:cNvSpPr/>
          <p:nvPr/>
        </p:nvSpPr>
        <p:spPr>
          <a:xfrm>
            <a:off x="0" y="268069"/>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Saul From Tarsus</a:t>
            </a:r>
          </a:p>
        </p:txBody>
      </p:sp>
    </p:spTree>
    <p:extLst>
      <p:ext uri="{BB962C8B-B14F-4D97-AF65-F5344CB8AC3E}">
        <p14:creationId xmlns:p14="http://schemas.microsoft.com/office/powerpoint/2010/main" val="1397967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6" end="6"/>
                                            </p:txEl>
                                          </p:spTgt>
                                        </p:tgtEl>
                                        <p:attrNameLst>
                                          <p:attrName>style.visibility</p:attrName>
                                        </p:attrNameLst>
                                      </p:cBhvr>
                                      <p:to>
                                        <p:strVal val="visible"/>
                                      </p:to>
                                    </p:set>
                                    <p:anim calcmode="lin" valueType="num">
                                      <p:cBhvr additive="base">
                                        <p:cTn id="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Don\Downloads\lwjas0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92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4</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49397" y="73461"/>
            <a:ext cx="7772400" cy="73771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Saul’s Transformation</a:t>
            </a:r>
          </a:p>
        </p:txBody>
      </p:sp>
      <p:sp>
        <p:nvSpPr>
          <p:cNvPr id="3" name="Rectangle 2"/>
          <p:cNvSpPr/>
          <p:nvPr/>
        </p:nvSpPr>
        <p:spPr>
          <a:xfrm>
            <a:off x="228600" y="3366433"/>
            <a:ext cx="8686799" cy="3323987"/>
          </a:xfrm>
          <a:prstGeom prst="rect">
            <a:avLst/>
          </a:prstGeom>
          <a:solidFill>
            <a:srgbClr val="283138">
              <a:alpha val="56863"/>
            </a:srgbClr>
          </a:solidFill>
        </p:spPr>
        <p:txBody>
          <a:bodyPr wrap="square">
            <a:spAutoFit/>
          </a:bodyPr>
          <a:lstStyle/>
          <a:p>
            <a:r>
              <a:rPr lang="en-US" sz="3000" dirty="0"/>
              <a:t>We must understand the </a:t>
            </a:r>
            <a:r>
              <a:rPr lang="en-US" sz="3000" b="1" u="sng" dirty="0"/>
              <a:t>darkness of his past</a:t>
            </a:r>
            <a:r>
              <a:rPr lang="en-US" sz="3000" b="1" dirty="0"/>
              <a:t>, </a:t>
            </a:r>
            <a:r>
              <a:rPr lang="en-US" sz="3000" dirty="0"/>
              <a:t>if we are to understand his </a:t>
            </a:r>
            <a:r>
              <a:rPr lang="en-US" sz="3000" b="1" u="sng" dirty="0"/>
              <a:t>gratitude for the Grace</a:t>
            </a:r>
            <a:r>
              <a:rPr lang="en-US" sz="3000" u="sng" dirty="0"/>
              <a:t> </a:t>
            </a:r>
            <a:r>
              <a:rPr lang="en-US" sz="3000" dirty="0"/>
              <a:t>that transformed him.</a:t>
            </a:r>
          </a:p>
          <a:p>
            <a:r>
              <a:rPr lang="en-US" sz="3000" dirty="0"/>
              <a:t> </a:t>
            </a:r>
          </a:p>
          <a:p>
            <a:r>
              <a:rPr lang="en-US" sz="3000" dirty="0"/>
              <a:t>Saul of Tarsus was </a:t>
            </a:r>
            <a:r>
              <a:rPr lang="en-US" sz="3000" dirty="0">
                <a:solidFill>
                  <a:srgbClr val="FFFF00"/>
                </a:solidFill>
              </a:rPr>
              <a:t>washed</a:t>
            </a:r>
            <a:r>
              <a:rPr lang="en-US" sz="3000" dirty="0"/>
              <a:t>, he was </a:t>
            </a:r>
            <a:r>
              <a:rPr lang="en-US" sz="3000" dirty="0">
                <a:solidFill>
                  <a:srgbClr val="FFFF00"/>
                </a:solidFill>
              </a:rPr>
              <a:t>sanctified</a:t>
            </a:r>
            <a:r>
              <a:rPr lang="en-US" sz="3000" dirty="0"/>
              <a:t>, he was </a:t>
            </a:r>
            <a:r>
              <a:rPr lang="en-US" sz="3000" dirty="0">
                <a:solidFill>
                  <a:srgbClr val="FFFF00"/>
                </a:solidFill>
              </a:rPr>
              <a:t>justified</a:t>
            </a:r>
            <a:r>
              <a:rPr lang="en-US" sz="3000" dirty="0">
                <a:solidFill>
                  <a:srgbClr val="92D050"/>
                </a:solidFill>
              </a:rPr>
              <a:t> </a:t>
            </a:r>
            <a:r>
              <a:rPr lang="en-US" sz="3000" dirty="0"/>
              <a:t>in the name of the </a:t>
            </a:r>
            <a:r>
              <a:rPr lang="en-US" sz="3000" dirty="0">
                <a:solidFill>
                  <a:srgbClr val="FFFF00"/>
                </a:solidFill>
              </a:rPr>
              <a:t>Lord Jesus Christ and by the Spirit of our God!</a:t>
            </a:r>
          </a:p>
        </p:txBody>
      </p:sp>
      <p:sp>
        <p:nvSpPr>
          <p:cNvPr id="2" name="TextBox 1">
            <a:extLst>
              <a:ext uri="{FF2B5EF4-FFF2-40B4-BE49-F238E27FC236}">
                <a16:creationId xmlns:a16="http://schemas.microsoft.com/office/drawing/2014/main" id="{639048DA-D30D-9157-59A7-8BCB5F3AF171}"/>
              </a:ext>
            </a:extLst>
          </p:cNvPr>
          <p:cNvSpPr txBox="1"/>
          <p:nvPr/>
        </p:nvSpPr>
        <p:spPr>
          <a:xfrm>
            <a:off x="4876800" y="1295400"/>
            <a:ext cx="3874655" cy="1446550"/>
          </a:xfrm>
          <a:prstGeom prst="rect">
            <a:avLst/>
          </a:prstGeom>
          <a:noFill/>
        </p:spPr>
        <p:txBody>
          <a:bodyPr wrap="square" rtlCol="0">
            <a:spAutoFit/>
          </a:bodyPr>
          <a:lstStyle/>
          <a:p>
            <a:pPr algn="ctr"/>
            <a:r>
              <a:rPr lang="en-US" sz="4400" i="1" dirty="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Jesus said, “I Am the Way!”</a:t>
            </a:r>
            <a:endParaRPr lang="en-US" sz="4400" dirty="0"/>
          </a:p>
        </p:txBody>
      </p:sp>
    </p:spTree>
    <p:extLst>
      <p:ext uri="{BB962C8B-B14F-4D97-AF65-F5344CB8AC3E}">
        <p14:creationId xmlns:p14="http://schemas.microsoft.com/office/powerpoint/2010/main" val="12002525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Don\Downloads\lwjas0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90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5</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68069"/>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Saul’s Transformation</a:t>
            </a:r>
          </a:p>
        </p:txBody>
      </p:sp>
      <p:sp>
        <p:nvSpPr>
          <p:cNvPr id="3" name="Rectangle 2"/>
          <p:cNvSpPr/>
          <p:nvPr/>
        </p:nvSpPr>
        <p:spPr>
          <a:xfrm>
            <a:off x="228600" y="3490079"/>
            <a:ext cx="8686799" cy="3139321"/>
          </a:xfrm>
          <a:prstGeom prst="rect">
            <a:avLst/>
          </a:prstGeom>
          <a:solidFill>
            <a:srgbClr val="283138">
              <a:alpha val="56863"/>
            </a:srgbClr>
          </a:solidFill>
        </p:spPr>
        <p:txBody>
          <a:bodyPr wrap="square">
            <a:spAutoFit/>
          </a:bodyPr>
          <a:lstStyle/>
          <a:p>
            <a:pPr algn="ctr"/>
            <a:r>
              <a:rPr lang="en-US" sz="3600" b="1" dirty="0"/>
              <a:t>1. The transformation of a man begins with a </a:t>
            </a:r>
            <a:r>
              <a:rPr lang="en-US" sz="3600" b="1" dirty="0">
                <a:solidFill>
                  <a:srgbClr val="FFFF00"/>
                </a:solidFill>
              </a:rPr>
              <a:t>Trusting Faith </a:t>
            </a:r>
            <a:r>
              <a:rPr lang="en-US" sz="3600" b="1" dirty="0"/>
              <a:t>in Christ.</a:t>
            </a:r>
          </a:p>
          <a:p>
            <a:pPr algn="ctr"/>
            <a:endParaRPr lang="en-US" dirty="0"/>
          </a:p>
          <a:p>
            <a:pPr algn="ctr"/>
            <a:r>
              <a:rPr lang="en-US" sz="3600" dirty="0"/>
              <a:t>It was the </a:t>
            </a:r>
            <a:r>
              <a:rPr lang="en-US" sz="3600" b="1" u="sng" dirty="0">
                <a:solidFill>
                  <a:srgbClr val="F3BD6F"/>
                </a:solidFill>
              </a:rPr>
              <a:t>narrowness of Christianity </a:t>
            </a:r>
            <a:r>
              <a:rPr lang="en-US" sz="3600" dirty="0"/>
              <a:t>that Saul understood and hated!</a:t>
            </a:r>
          </a:p>
          <a:p>
            <a:pPr algn="ctr"/>
            <a:endParaRPr lang="en-US" sz="3600" dirty="0"/>
          </a:p>
        </p:txBody>
      </p:sp>
      <p:sp>
        <p:nvSpPr>
          <p:cNvPr id="2" name="TextBox 1">
            <a:extLst>
              <a:ext uri="{FF2B5EF4-FFF2-40B4-BE49-F238E27FC236}">
                <a16:creationId xmlns:a16="http://schemas.microsoft.com/office/drawing/2014/main" id="{639048DA-D30D-9157-59A7-8BCB5F3AF171}"/>
              </a:ext>
            </a:extLst>
          </p:cNvPr>
          <p:cNvSpPr txBox="1"/>
          <p:nvPr/>
        </p:nvSpPr>
        <p:spPr>
          <a:xfrm>
            <a:off x="4876800" y="1295400"/>
            <a:ext cx="3874655" cy="1446550"/>
          </a:xfrm>
          <a:prstGeom prst="rect">
            <a:avLst/>
          </a:prstGeom>
          <a:noFill/>
        </p:spPr>
        <p:txBody>
          <a:bodyPr wrap="square" rtlCol="0">
            <a:spAutoFit/>
          </a:bodyPr>
          <a:lstStyle/>
          <a:p>
            <a:pPr algn="ctr"/>
            <a:r>
              <a:rPr lang="en-US" sz="4400" i="1" dirty="0">
                <a:ln w="1143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Jesus said, “I Am the Way!”</a:t>
            </a:r>
            <a:endParaRPr lang="en-US" sz="4400" dirty="0">
              <a:solidFill>
                <a:srgbClr val="FFFF00"/>
              </a:solidFill>
            </a:endParaRPr>
          </a:p>
        </p:txBody>
      </p:sp>
    </p:spTree>
    <p:extLst>
      <p:ext uri="{BB962C8B-B14F-4D97-AF65-F5344CB8AC3E}">
        <p14:creationId xmlns:p14="http://schemas.microsoft.com/office/powerpoint/2010/main" val="32528455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Don\Downloads\lwjas0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6</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68069"/>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Saul’s Transformation</a:t>
            </a:r>
          </a:p>
        </p:txBody>
      </p:sp>
      <p:sp>
        <p:nvSpPr>
          <p:cNvPr id="3" name="Rectangle 2"/>
          <p:cNvSpPr/>
          <p:nvPr/>
        </p:nvSpPr>
        <p:spPr>
          <a:xfrm>
            <a:off x="228600" y="3242370"/>
            <a:ext cx="8686799" cy="2862322"/>
          </a:xfrm>
          <a:prstGeom prst="rect">
            <a:avLst/>
          </a:prstGeom>
          <a:solidFill>
            <a:srgbClr val="283138">
              <a:alpha val="56863"/>
            </a:srgbClr>
          </a:solidFill>
        </p:spPr>
        <p:txBody>
          <a:bodyPr wrap="square">
            <a:spAutoFit/>
          </a:bodyPr>
          <a:lstStyle/>
          <a:p>
            <a:pPr algn="ctr"/>
            <a:r>
              <a:rPr lang="en-US" sz="3600" dirty="0"/>
              <a:t>The confident terrorist in Jerusalem, who was blind, but thought he saw, was now on the Damascus Road a broken and blind man who could finally see.</a:t>
            </a:r>
          </a:p>
          <a:p>
            <a:pPr algn="ctr"/>
            <a:endParaRPr lang="en-US" sz="3600" dirty="0"/>
          </a:p>
        </p:txBody>
      </p:sp>
      <p:sp>
        <p:nvSpPr>
          <p:cNvPr id="2" name="TextBox 1">
            <a:extLst>
              <a:ext uri="{FF2B5EF4-FFF2-40B4-BE49-F238E27FC236}">
                <a16:creationId xmlns:a16="http://schemas.microsoft.com/office/drawing/2014/main" id="{639048DA-D30D-9157-59A7-8BCB5F3AF171}"/>
              </a:ext>
            </a:extLst>
          </p:cNvPr>
          <p:cNvSpPr txBox="1"/>
          <p:nvPr/>
        </p:nvSpPr>
        <p:spPr>
          <a:xfrm>
            <a:off x="4876800" y="1295400"/>
            <a:ext cx="3874655" cy="1323439"/>
          </a:xfrm>
          <a:prstGeom prst="rect">
            <a:avLst/>
          </a:prstGeom>
          <a:noFill/>
        </p:spPr>
        <p:txBody>
          <a:bodyPr wrap="square" rtlCol="0">
            <a:spAutoFit/>
          </a:bodyPr>
          <a:lstStyle/>
          <a:p>
            <a:pPr algn="ctr"/>
            <a:r>
              <a:rPr lang="en-US" sz="4000" i="1" dirty="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Jesus said, “I Am the Way!”</a:t>
            </a:r>
            <a:endParaRPr lang="en-US" sz="4000" dirty="0"/>
          </a:p>
        </p:txBody>
      </p:sp>
    </p:spTree>
    <p:extLst>
      <p:ext uri="{BB962C8B-B14F-4D97-AF65-F5344CB8AC3E}">
        <p14:creationId xmlns:p14="http://schemas.microsoft.com/office/powerpoint/2010/main" val="10092663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Don\Downloads\lwjas0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7</a:t>
            </a:fld>
            <a:endParaRPr lang="en-US">
              <a:solidFill>
                <a:prstClr val="white"/>
              </a:solidFill>
            </a:endParaRPr>
          </a:p>
        </p:txBody>
      </p:sp>
      <p:sp>
        <p:nvSpPr>
          <p:cNvPr id="22" name="TextBox 21"/>
          <p:cNvSpPr txBox="1"/>
          <p:nvPr/>
        </p:nvSpPr>
        <p:spPr>
          <a:xfrm>
            <a:off x="1529772" y="1024027"/>
            <a:ext cx="6084455" cy="5693866"/>
          </a:xfrm>
          <a:prstGeom prst="rect">
            <a:avLst/>
          </a:prstGeom>
          <a:solidFill>
            <a:srgbClr val="000000">
              <a:alpha val="58039"/>
            </a:srgbClr>
          </a:solidFill>
        </p:spPr>
        <p:txBody>
          <a:bodyPr wrap="square" rtlCol="0">
            <a:spAutoFit/>
          </a:bodyPr>
          <a:lstStyle/>
          <a:p>
            <a:pPr algn="ctr">
              <a:spcAft>
                <a:spcPts val="600"/>
              </a:spcAft>
              <a:buClr>
                <a:srgbClr val="D2610C">
                  <a:lumMod val="60000"/>
                  <a:lumOff val="40000"/>
                </a:srgbClr>
              </a:buClr>
            </a:pPr>
            <a:r>
              <a:rPr lang="en-US" sz="3600" dirty="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Pythagoras" pitchFamily="2" charset="0"/>
              </a:rPr>
              <a:t>Jesus Appeared &amp; Saul Became A Transformed Man</a:t>
            </a:r>
          </a:p>
          <a:p>
            <a:pPr marL="457200" indent="-457200">
              <a:spcAft>
                <a:spcPts val="600"/>
              </a:spcAft>
              <a:buClr>
                <a:srgbClr val="D2610C">
                  <a:lumMod val="60000"/>
                  <a:lumOff val="40000"/>
                </a:srgbClr>
              </a:buClr>
              <a:buFont typeface="Wingdings 2" pitchFamily="18" charset="2"/>
              <a:buChar char="ö"/>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Bright Light (9:3; 22:6; 26:13)</a:t>
            </a:r>
          </a:p>
          <a:p>
            <a:pPr marL="457200" indent="-457200">
              <a:spcAft>
                <a:spcPts val="600"/>
              </a:spcAft>
              <a:buClr>
                <a:srgbClr val="D2610C">
                  <a:lumMod val="60000"/>
                  <a:lumOff val="40000"/>
                </a:srgbClr>
              </a:buClr>
              <a:buFont typeface="Wingdings 2" pitchFamily="18" charset="2"/>
              <a:buChar char="ö"/>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Voice (9:4-6; 22:7-10; 26:14-18)</a:t>
            </a:r>
          </a:p>
          <a:p>
            <a:pPr marL="457200" indent="-457200">
              <a:spcAft>
                <a:spcPts val="600"/>
              </a:spcAft>
              <a:buClr>
                <a:srgbClr val="D2610C">
                  <a:lumMod val="60000"/>
                  <a:lumOff val="40000"/>
                </a:srgbClr>
              </a:buClr>
              <a:buFont typeface="Wingdings 2" pitchFamily="18" charset="2"/>
              <a:buChar char="ö"/>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Blinded (9:7-9; 22:11)</a:t>
            </a:r>
          </a:p>
          <a:p>
            <a:pPr marL="914400" lvl="1" indent="-457200">
              <a:spcAft>
                <a:spcPts val="600"/>
              </a:spcAft>
              <a:buClr>
                <a:srgbClr val="D2610C">
                  <a:lumMod val="60000"/>
                  <a:lumOff val="40000"/>
                </a:srgbClr>
              </a:buClr>
              <a:buFont typeface="Wingdings" pitchFamily="2" charset="2"/>
              <a:buChar char="v"/>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“Why persecute me?”</a:t>
            </a:r>
          </a:p>
          <a:p>
            <a:pPr marL="914400" lvl="1" indent="-457200">
              <a:spcAft>
                <a:spcPts val="600"/>
              </a:spcAft>
              <a:buClr>
                <a:srgbClr val="D2610C">
                  <a:lumMod val="60000"/>
                  <a:lumOff val="40000"/>
                </a:srgbClr>
              </a:buClr>
              <a:buFont typeface="Wingdings" pitchFamily="2" charset="2"/>
              <a:buChar char="v"/>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“I am Jesus”</a:t>
            </a:r>
          </a:p>
          <a:p>
            <a:pPr marL="914400" lvl="1" indent="-457200">
              <a:spcAft>
                <a:spcPts val="600"/>
              </a:spcAft>
              <a:buClr>
                <a:srgbClr val="D2610C">
                  <a:lumMod val="60000"/>
                  <a:lumOff val="40000"/>
                </a:srgbClr>
              </a:buClr>
              <a:buFont typeface="Wingdings" pitchFamily="2" charset="2"/>
              <a:buChar char="v"/>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“Go into city told what to do”</a:t>
            </a:r>
          </a:p>
          <a:p>
            <a:pPr marL="914400" lvl="1" indent="-457200">
              <a:spcAft>
                <a:spcPts val="600"/>
              </a:spcAft>
              <a:buClr>
                <a:srgbClr val="D2610C">
                  <a:lumMod val="60000"/>
                  <a:lumOff val="40000"/>
                </a:srgbClr>
              </a:buClr>
              <a:buFont typeface="Wingdings" pitchFamily="2" charset="2"/>
              <a:buChar char="v"/>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“Appeared to you -send to Gentles” (22:21; 26:17-20)</a:t>
            </a:r>
          </a:p>
          <a:p>
            <a:pPr marL="457200" indent="-457200">
              <a:spcAft>
                <a:spcPts val="600"/>
              </a:spcAft>
              <a:buClr>
                <a:srgbClr val="D2610C">
                  <a:lumMod val="60000"/>
                  <a:lumOff val="40000"/>
                </a:srgbClr>
              </a:buClr>
              <a:buFont typeface="Wingdings 2" pitchFamily="18" charset="2"/>
              <a:buChar char="ö"/>
            </a:pPr>
            <a:endPar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endParaRPr>
          </a:p>
        </p:txBody>
      </p:sp>
      <p:sp>
        <p:nvSpPr>
          <p:cNvPr id="23" name="Snip Single Corner Rectangle 22"/>
          <p:cNvSpPr/>
          <p:nvPr/>
        </p:nvSpPr>
        <p:spPr>
          <a:xfrm>
            <a:off x="0" y="268069"/>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Saul’s </a:t>
            </a:r>
            <a:r>
              <a:rPr lang="en-US" sz="3400" b="1" spc="50" dirty="0" err="1">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Tranformation</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1761921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Don\Downloads\lwjas0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8</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68069"/>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Saul’s Transformation</a:t>
            </a:r>
          </a:p>
        </p:txBody>
      </p:sp>
      <p:sp>
        <p:nvSpPr>
          <p:cNvPr id="3" name="Rectangle 2"/>
          <p:cNvSpPr/>
          <p:nvPr/>
        </p:nvSpPr>
        <p:spPr>
          <a:xfrm>
            <a:off x="186806" y="3861256"/>
            <a:ext cx="8804794" cy="2215991"/>
          </a:xfrm>
          <a:prstGeom prst="rect">
            <a:avLst/>
          </a:prstGeom>
          <a:solidFill>
            <a:srgbClr val="283138">
              <a:alpha val="56863"/>
            </a:srgbClr>
          </a:solidFill>
        </p:spPr>
        <p:txBody>
          <a:bodyPr wrap="square">
            <a:spAutoFit/>
          </a:bodyPr>
          <a:lstStyle/>
          <a:p>
            <a:pPr algn="ctr"/>
            <a:r>
              <a:rPr lang="en-US" sz="3400" b="1" dirty="0"/>
              <a:t>2. Transformation of a man continues as </a:t>
            </a:r>
          </a:p>
          <a:p>
            <a:pPr algn="ctr"/>
            <a:r>
              <a:rPr lang="en-US" sz="3400" b="1" dirty="0"/>
              <a:t>    long as trusting faith moves him to obey God.</a:t>
            </a:r>
          </a:p>
          <a:p>
            <a:pPr marL="742950" indent="-742950" algn="ctr">
              <a:buAutoNum type="arabicPeriod" startAt="2"/>
            </a:pPr>
            <a:endParaRPr lang="en-US" sz="3600" b="1" dirty="0"/>
          </a:p>
        </p:txBody>
      </p:sp>
      <p:sp>
        <p:nvSpPr>
          <p:cNvPr id="2" name="TextBox 1">
            <a:extLst>
              <a:ext uri="{FF2B5EF4-FFF2-40B4-BE49-F238E27FC236}">
                <a16:creationId xmlns:a16="http://schemas.microsoft.com/office/drawing/2014/main" id="{639048DA-D30D-9157-59A7-8BCB5F3AF171}"/>
              </a:ext>
            </a:extLst>
          </p:cNvPr>
          <p:cNvSpPr txBox="1"/>
          <p:nvPr/>
        </p:nvSpPr>
        <p:spPr>
          <a:xfrm>
            <a:off x="4876800" y="1295400"/>
            <a:ext cx="3874655" cy="1323439"/>
          </a:xfrm>
          <a:prstGeom prst="rect">
            <a:avLst/>
          </a:prstGeom>
          <a:noFill/>
        </p:spPr>
        <p:txBody>
          <a:bodyPr wrap="square" rtlCol="0">
            <a:spAutoFit/>
          </a:bodyPr>
          <a:lstStyle/>
          <a:p>
            <a:pPr algn="ctr"/>
            <a:r>
              <a:rPr lang="en-US" sz="4000" i="1" dirty="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Jesus said, “I Am the Way!”</a:t>
            </a:r>
            <a:endParaRPr lang="en-US" sz="4000" dirty="0"/>
          </a:p>
        </p:txBody>
      </p:sp>
    </p:spTree>
    <p:extLst>
      <p:ext uri="{BB962C8B-B14F-4D97-AF65-F5344CB8AC3E}">
        <p14:creationId xmlns:p14="http://schemas.microsoft.com/office/powerpoint/2010/main" val="2780607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9</a:t>
            </a:fld>
            <a:endParaRPr lang="en-US">
              <a:solidFill>
                <a:prstClr val="white"/>
              </a:solidFill>
            </a:endParaRPr>
          </a:p>
        </p:txBody>
      </p:sp>
      <p:sp>
        <p:nvSpPr>
          <p:cNvPr id="3" name="Rectangle 2"/>
          <p:cNvSpPr/>
          <p:nvPr/>
        </p:nvSpPr>
        <p:spPr>
          <a:xfrm>
            <a:off x="152400" y="1227177"/>
            <a:ext cx="8839200" cy="5478423"/>
          </a:xfrm>
          <a:prstGeom prst="rect">
            <a:avLst/>
          </a:prstGeom>
        </p:spPr>
        <p:txBody>
          <a:bodyPr wrap="square">
            <a:spAutoFit/>
          </a:bodyPr>
          <a:lstStyle/>
          <a:p>
            <a:pPr algn="ctr"/>
            <a:r>
              <a:rPr lang="en-US" sz="2500" b="1" dirty="0">
                <a:effectLst>
                  <a:glow rad="101600">
                    <a:schemeClr val="bg1">
                      <a:alpha val="60000"/>
                    </a:schemeClr>
                  </a:glow>
                </a:effectLst>
              </a:rPr>
              <a:t>2 Corinthians 11:23-28 (NKJV) </a:t>
            </a:r>
            <a:br>
              <a:rPr lang="en-US" sz="2500" dirty="0">
                <a:effectLst>
                  <a:glow rad="101600">
                    <a:schemeClr val="bg1">
                      <a:alpha val="60000"/>
                    </a:schemeClr>
                  </a:glow>
                </a:effectLst>
              </a:rPr>
            </a:br>
            <a:r>
              <a:rPr lang="en-US" sz="2500" baseline="30000" dirty="0">
                <a:effectLst>
                  <a:glow rad="101600">
                    <a:schemeClr val="bg1">
                      <a:alpha val="60000"/>
                    </a:schemeClr>
                  </a:glow>
                </a:effectLst>
              </a:rPr>
              <a:t>23 </a:t>
            </a:r>
            <a:r>
              <a:rPr lang="en-US" sz="2500" dirty="0">
                <a:effectLst>
                  <a:glow rad="101600">
                    <a:schemeClr val="bg1">
                      <a:alpha val="60000"/>
                    </a:schemeClr>
                  </a:glow>
                </a:effectLst>
              </a:rPr>
              <a:t>Are they ministers of Christ?--I speak as a fool--I </a:t>
            </a:r>
            <a:r>
              <a:rPr lang="en-US" sz="2500" i="1" dirty="0">
                <a:effectLst>
                  <a:glow rad="101600">
                    <a:schemeClr val="bg1">
                      <a:alpha val="60000"/>
                    </a:schemeClr>
                  </a:glow>
                </a:effectLst>
              </a:rPr>
              <a:t>am</a:t>
            </a:r>
            <a:r>
              <a:rPr lang="en-US" sz="2500" dirty="0">
                <a:effectLst>
                  <a:glow rad="101600">
                    <a:schemeClr val="bg1">
                      <a:alpha val="60000"/>
                    </a:schemeClr>
                  </a:glow>
                </a:effectLst>
              </a:rPr>
              <a:t> more: in labors more abundant, in stripes above measure, in prisons more frequently, in deaths often. </a:t>
            </a:r>
            <a:r>
              <a:rPr lang="en-US" sz="2500" baseline="30000" dirty="0">
                <a:effectLst>
                  <a:glow rad="101600">
                    <a:schemeClr val="bg1">
                      <a:alpha val="60000"/>
                    </a:schemeClr>
                  </a:glow>
                </a:effectLst>
              </a:rPr>
              <a:t>24 </a:t>
            </a:r>
            <a:r>
              <a:rPr lang="en-US" sz="2500" dirty="0">
                <a:effectLst>
                  <a:glow rad="101600">
                    <a:schemeClr val="bg1">
                      <a:alpha val="60000"/>
                    </a:schemeClr>
                  </a:glow>
                </a:effectLst>
              </a:rPr>
              <a:t>From the Jews five times I received forty </a:t>
            </a:r>
            <a:r>
              <a:rPr lang="en-US" sz="2500" i="1" dirty="0">
                <a:effectLst>
                  <a:glow rad="101600">
                    <a:schemeClr val="bg1">
                      <a:alpha val="60000"/>
                    </a:schemeClr>
                  </a:glow>
                </a:effectLst>
              </a:rPr>
              <a:t>stripes</a:t>
            </a:r>
            <a:r>
              <a:rPr lang="en-US" sz="2500" dirty="0">
                <a:effectLst>
                  <a:glow rad="101600">
                    <a:schemeClr val="bg1">
                      <a:alpha val="60000"/>
                    </a:schemeClr>
                  </a:glow>
                </a:effectLst>
              </a:rPr>
              <a:t> minus one. </a:t>
            </a:r>
            <a:r>
              <a:rPr lang="en-US" sz="2500" baseline="30000" dirty="0">
                <a:effectLst>
                  <a:glow rad="101600">
                    <a:schemeClr val="bg1">
                      <a:alpha val="60000"/>
                    </a:schemeClr>
                  </a:glow>
                </a:effectLst>
              </a:rPr>
              <a:t>25 </a:t>
            </a:r>
            <a:r>
              <a:rPr lang="en-US" sz="2500" dirty="0">
                <a:effectLst>
                  <a:glow rad="101600">
                    <a:schemeClr val="bg1">
                      <a:alpha val="60000"/>
                    </a:schemeClr>
                  </a:glow>
                </a:effectLst>
              </a:rPr>
              <a:t>Three times I was beaten with rods; once I was stoned; three times I was shipwrecked; a night and a day I have been in the deep; </a:t>
            </a:r>
            <a:r>
              <a:rPr lang="en-US" sz="2500" baseline="30000" dirty="0">
                <a:effectLst>
                  <a:glow rad="101600">
                    <a:schemeClr val="bg1">
                      <a:alpha val="60000"/>
                    </a:schemeClr>
                  </a:glow>
                </a:effectLst>
              </a:rPr>
              <a:t>26 </a:t>
            </a:r>
            <a:r>
              <a:rPr lang="en-US" sz="2500" i="1" dirty="0">
                <a:effectLst>
                  <a:glow rad="101600">
                    <a:schemeClr val="bg1">
                      <a:alpha val="60000"/>
                    </a:schemeClr>
                  </a:glow>
                </a:effectLst>
              </a:rPr>
              <a:t>in</a:t>
            </a:r>
            <a:r>
              <a:rPr lang="en-US" sz="2500" dirty="0">
                <a:effectLst>
                  <a:glow rad="101600">
                    <a:schemeClr val="bg1">
                      <a:alpha val="60000"/>
                    </a:schemeClr>
                  </a:glow>
                </a:effectLst>
              </a:rPr>
              <a:t> journeys often, </a:t>
            </a:r>
            <a:r>
              <a:rPr lang="en-US" sz="2500" i="1" dirty="0">
                <a:effectLst>
                  <a:glow rad="101600">
                    <a:schemeClr val="bg1">
                      <a:alpha val="60000"/>
                    </a:schemeClr>
                  </a:glow>
                </a:effectLst>
              </a:rPr>
              <a:t>in</a:t>
            </a:r>
            <a:r>
              <a:rPr lang="en-US" sz="2500" dirty="0">
                <a:effectLst>
                  <a:glow rad="101600">
                    <a:schemeClr val="bg1">
                      <a:alpha val="60000"/>
                    </a:schemeClr>
                  </a:glow>
                </a:effectLst>
              </a:rPr>
              <a:t> perils of waters, </a:t>
            </a:r>
            <a:r>
              <a:rPr lang="en-US" sz="2500" i="1" dirty="0">
                <a:effectLst>
                  <a:glow rad="101600">
                    <a:schemeClr val="bg1">
                      <a:alpha val="60000"/>
                    </a:schemeClr>
                  </a:glow>
                </a:effectLst>
              </a:rPr>
              <a:t>in</a:t>
            </a:r>
            <a:r>
              <a:rPr lang="en-US" sz="2500" dirty="0">
                <a:effectLst>
                  <a:glow rad="101600">
                    <a:schemeClr val="bg1">
                      <a:alpha val="60000"/>
                    </a:schemeClr>
                  </a:glow>
                </a:effectLst>
              </a:rPr>
              <a:t> perils of robbers, </a:t>
            </a:r>
            <a:r>
              <a:rPr lang="en-US" sz="2500" i="1" dirty="0">
                <a:effectLst>
                  <a:glow rad="101600">
                    <a:schemeClr val="bg1">
                      <a:alpha val="60000"/>
                    </a:schemeClr>
                  </a:glow>
                </a:effectLst>
              </a:rPr>
              <a:t>in</a:t>
            </a:r>
            <a:r>
              <a:rPr lang="en-US" sz="2500" dirty="0">
                <a:effectLst>
                  <a:glow rad="101600">
                    <a:schemeClr val="bg1">
                      <a:alpha val="60000"/>
                    </a:schemeClr>
                  </a:glow>
                </a:effectLst>
              </a:rPr>
              <a:t> perils of </a:t>
            </a:r>
            <a:r>
              <a:rPr lang="en-US" sz="2500" i="1" dirty="0">
                <a:effectLst>
                  <a:glow rad="101600">
                    <a:schemeClr val="bg1">
                      <a:alpha val="60000"/>
                    </a:schemeClr>
                  </a:glow>
                </a:effectLst>
              </a:rPr>
              <a:t>my own</a:t>
            </a:r>
            <a:r>
              <a:rPr lang="en-US" sz="2500" dirty="0">
                <a:effectLst>
                  <a:glow rad="101600">
                    <a:schemeClr val="bg1">
                      <a:alpha val="60000"/>
                    </a:schemeClr>
                  </a:glow>
                </a:effectLst>
              </a:rPr>
              <a:t> countrymen, </a:t>
            </a:r>
            <a:r>
              <a:rPr lang="en-US" sz="2500" i="1" dirty="0">
                <a:effectLst>
                  <a:glow rad="101600">
                    <a:schemeClr val="bg1">
                      <a:alpha val="60000"/>
                    </a:schemeClr>
                  </a:glow>
                </a:effectLst>
              </a:rPr>
              <a:t>in</a:t>
            </a:r>
            <a:r>
              <a:rPr lang="en-US" sz="2500" dirty="0">
                <a:effectLst>
                  <a:glow rad="101600">
                    <a:schemeClr val="bg1">
                      <a:alpha val="60000"/>
                    </a:schemeClr>
                  </a:glow>
                </a:effectLst>
              </a:rPr>
              <a:t> perils of the Gentiles, </a:t>
            </a:r>
            <a:r>
              <a:rPr lang="en-US" sz="2500" i="1" dirty="0">
                <a:effectLst>
                  <a:glow rad="101600">
                    <a:schemeClr val="bg1">
                      <a:alpha val="60000"/>
                    </a:schemeClr>
                  </a:glow>
                </a:effectLst>
              </a:rPr>
              <a:t>in</a:t>
            </a:r>
            <a:r>
              <a:rPr lang="en-US" sz="2500" dirty="0">
                <a:effectLst>
                  <a:glow rad="101600">
                    <a:schemeClr val="bg1">
                      <a:alpha val="60000"/>
                    </a:schemeClr>
                  </a:glow>
                </a:effectLst>
              </a:rPr>
              <a:t> perils in the city, </a:t>
            </a:r>
            <a:r>
              <a:rPr lang="en-US" sz="2500" i="1" dirty="0">
                <a:effectLst>
                  <a:glow rad="101600">
                    <a:schemeClr val="bg1">
                      <a:alpha val="60000"/>
                    </a:schemeClr>
                  </a:glow>
                </a:effectLst>
              </a:rPr>
              <a:t>in</a:t>
            </a:r>
            <a:r>
              <a:rPr lang="en-US" sz="2500" dirty="0">
                <a:effectLst>
                  <a:glow rad="101600">
                    <a:schemeClr val="bg1">
                      <a:alpha val="60000"/>
                    </a:schemeClr>
                  </a:glow>
                </a:effectLst>
              </a:rPr>
              <a:t> perils in the wilderness, </a:t>
            </a:r>
            <a:r>
              <a:rPr lang="en-US" sz="2500" i="1" dirty="0">
                <a:effectLst>
                  <a:glow rad="101600">
                    <a:schemeClr val="bg1">
                      <a:alpha val="60000"/>
                    </a:schemeClr>
                  </a:glow>
                </a:effectLst>
              </a:rPr>
              <a:t>in</a:t>
            </a:r>
            <a:r>
              <a:rPr lang="en-US" sz="2500" dirty="0">
                <a:effectLst>
                  <a:glow rad="101600">
                    <a:schemeClr val="bg1">
                      <a:alpha val="60000"/>
                    </a:schemeClr>
                  </a:glow>
                </a:effectLst>
              </a:rPr>
              <a:t> perils in the sea, </a:t>
            </a:r>
            <a:r>
              <a:rPr lang="en-US" sz="2500" i="1" dirty="0">
                <a:effectLst>
                  <a:glow rad="101600">
                    <a:schemeClr val="bg1">
                      <a:alpha val="60000"/>
                    </a:schemeClr>
                  </a:glow>
                </a:effectLst>
              </a:rPr>
              <a:t>in</a:t>
            </a:r>
            <a:r>
              <a:rPr lang="en-US" sz="2500" dirty="0">
                <a:effectLst>
                  <a:glow rad="101600">
                    <a:schemeClr val="bg1">
                      <a:alpha val="60000"/>
                    </a:schemeClr>
                  </a:glow>
                </a:effectLst>
              </a:rPr>
              <a:t> perils among false brethren; </a:t>
            </a:r>
            <a:r>
              <a:rPr lang="en-US" sz="2500" baseline="30000" dirty="0">
                <a:effectLst>
                  <a:glow rad="101600">
                    <a:schemeClr val="bg1">
                      <a:alpha val="60000"/>
                    </a:schemeClr>
                  </a:glow>
                </a:effectLst>
              </a:rPr>
              <a:t>27 </a:t>
            </a:r>
            <a:r>
              <a:rPr lang="en-US" sz="2500" dirty="0">
                <a:effectLst>
                  <a:glow rad="101600">
                    <a:schemeClr val="bg1">
                      <a:alpha val="60000"/>
                    </a:schemeClr>
                  </a:glow>
                </a:effectLst>
              </a:rPr>
              <a:t>in weariness and toil, in sleeplessness often, in hunger and thirst, in </a:t>
            </a:r>
            <a:r>
              <a:rPr lang="en-US" sz="2500" dirty="0" err="1">
                <a:effectLst>
                  <a:glow rad="101600">
                    <a:schemeClr val="bg1">
                      <a:alpha val="60000"/>
                    </a:schemeClr>
                  </a:glow>
                </a:effectLst>
              </a:rPr>
              <a:t>fastings</a:t>
            </a:r>
            <a:r>
              <a:rPr lang="en-US" sz="2500" dirty="0">
                <a:effectLst>
                  <a:glow rad="101600">
                    <a:schemeClr val="bg1">
                      <a:alpha val="60000"/>
                    </a:schemeClr>
                  </a:glow>
                </a:effectLst>
              </a:rPr>
              <a:t> often, in cold and nakedness-- </a:t>
            </a:r>
            <a:r>
              <a:rPr lang="en-US" sz="2500" baseline="30000" dirty="0">
                <a:effectLst>
                  <a:glow rad="101600">
                    <a:schemeClr val="bg1">
                      <a:alpha val="60000"/>
                    </a:schemeClr>
                  </a:glow>
                </a:effectLst>
              </a:rPr>
              <a:t>28 </a:t>
            </a:r>
            <a:r>
              <a:rPr lang="en-US" sz="2500" dirty="0">
                <a:effectLst>
                  <a:glow rad="101600">
                    <a:schemeClr val="bg1">
                      <a:alpha val="60000"/>
                    </a:schemeClr>
                  </a:glow>
                </a:effectLst>
              </a:rPr>
              <a:t>besides the other things, what comes upon me daily: my deep concern for all the churches. </a:t>
            </a:r>
          </a:p>
        </p:txBody>
      </p:sp>
      <p:grpSp>
        <p:nvGrpSpPr>
          <p:cNvPr id="4" name="Group 3"/>
          <p:cNvGrpSpPr/>
          <p:nvPr/>
        </p:nvGrpSpPr>
        <p:grpSpPr>
          <a:xfrm>
            <a:off x="7924800" y="228600"/>
            <a:ext cx="1230745" cy="457200"/>
            <a:chOff x="7924800" y="228600"/>
            <a:chExt cx="1230745" cy="457200"/>
          </a:xfrm>
        </p:grpSpPr>
        <p:sp>
          <p:nvSpPr>
            <p:cNvPr id="5" name="Pentagon 4"/>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6" name="Chevron 5"/>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7" name="Chevron 6"/>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8" name="Chevron 7"/>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4" name="Rectangle 13"/>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5" name="Snip Single Corner Rectangle 14"/>
          <p:cNvSpPr/>
          <p:nvPr/>
        </p:nvSpPr>
        <p:spPr>
          <a:xfrm>
            <a:off x="381000" y="152399"/>
            <a:ext cx="7440796" cy="830223"/>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a:p>
            <a:pPr algn="ctr"/>
            <a:r>
              <a:rPr lang="en-US" sz="6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Saul’s Transformation</a:t>
            </a:r>
          </a:p>
          <a:p>
            <a:pPr algn="ct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Tree>
    <p:extLst>
      <p:ext uri="{BB962C8B-B14F-4D97-AF65-F5344CB8AC3E}">
        <p14:creationId xmlns:p14="http://schemas.microsoft.com/office/powerpoint/2010/main" val="35714773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3324</TotalTime>
  <Words>2171</Words>
  <Application>Microsoft Macintosh PowerPoint</Application>
  <PresentationFormat>On-screen Show (4:3)</PresentationFormat>
  <Paragraphs>105</Paragraphs>
  <Slides>14</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BinnerD</vt:lpstr>
      <vt:lpstr>Book Antiqua</vt:lpstr>
      <vt:lpstr>Calibri</vt:lpstr>
      <vt:lpstr>Constantia</vt:lpstr>
      <vt:lpstr>Dominican Small Caps</vt:lpstr>
      <vt:lpstr>MuktaMahee Regular</vt:lpstr>
      <vt:lpstr>Pythagoras</vt:lpstr>
      <vt:lpstr>Wingdings</vt:lpstr>
      <vt:lpstr>Wingdings 2</vt: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Steve Garrett</cp:lastModifiedBy>
  <cp:revision>51</cp:revision>
  <dcterms:created xsi:type="dcterms:W3CDTF">2011-07-20T16:15:32Z</dcterms:created>
  <dcterms:modified xsi:type="dcterms:W3CDTF">2022-07-17T12:58:39Z</dcterms:modified>
</cp:coreProperties>
</file>