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9" r:id="rId4"/>
    <p:sldId id="265" r:id="rId5"/>
    <p:sldId id="271" r:id="rId6"/>
    <p:sldId id="283" r:id="rId7"/>
    <p:sldId id="284" r:id="rId8"/>
    <p:sldId id="275" r:id="rId9"/>
    <p:sldId id="258" r:id="rId10"/>
    <p:sldId id="262" r:id="rId11"/>
    <p:sldId id="273" r:id="rId12"/>
    <p:sldId id="282" r:id="rId13"/>
    <p:sldId id="281" r:id="rId14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 Roman" charset="0"/>
        <a:ea typeface="ＭＳ Ｐゴシック" charset="0"/>
        <a:cs typeface="Times Roman" charset="0"/>
        <a:sym typeface="Times Roman" charset="0"/>
      </a:defRPr>
    </a:lvl1pPr>
    <a:lvl2pPr marL="342900" algn="ctr" defTabSz="584200" rtl="0" fontAlgn="base" hangingPunct="0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 Roman" charset="0"/>
        <a:ea typeface="ＭＳ Ｐゴシック" charset="0"/>
        <a:cs typeface="Times Roman" charset="0"/>
        <a:sym typeface="Times Roman" charset="0"/>
      </a:defRPr>
    </a:lvl2pPr>
    <a:lvl3pPr marL="685800" algn="ctr" defTabSz="584200" rtl="0" fontAlgn="base" hangingPunct="0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 Roman" charset="0"/>
        <a:ea typeface="ＭＳ Ｐゴシック" charset="0"/>
        <a:cs typeface="Times Roman" charset="0"/>
        <a:sym typeface="Times Roman" charset="0"/>
      </a:defRPr>
    </a:lvl3pPr>
    <a:lvl4pPr marL="1028700" algn="ctr" defTabSz="584200" rtl="0" fontAlgn="base" hangingPunct="0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 Roman" charset="0"/>
        <a:ea typeface="ＭＳ Ｐゴシック" charset="0"/>
        <a:cs typeface="Times Roman" charset="0"/>
        <a:sym typeface="Times Roman" charset="0"/>
      </a:defRPr>
    </a:lvl4pPr>
    <a:lvl5pPr marL="1371600" algn="ctr" defTabSz="584200" rtl="0" fontAlgn="base" hangingPunct="0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 Roman" charset="0"/>
        <a:ea typeface="ＭＳ Ｐゴシック" charset="0"/>
        <a:cs typeface="Times Roman" charset="0"/>
        <a:sym typeface="Times Roman" charset="0"/>
      </a:defRPr>
    </a:lvl5pPr>
    <a:lvl6pPr marL="2286000" algn="l" defTabSz="457200" rtl="0" eaLnBrk="1" latinLnBrk="0" hangingPunct="1">
      <a:defRPr sz="4800" i="1" kern="1200">
        <a:solidFill>
          <a:srgbClr val="000000"/>
        </a:solidFill>
        <a:latin typeface="Times Roman" charset="0"/>
        <a:ea typeface="ＭＳ Ｐゴシック" charset="0"/>
        <a:cs typeface="Times Roman" charset="0"/>
        <a:sym typeface="Times Roman" charset="0"/>
      </a:defRPr>
    </a:lvl6pPr>
    <a:lvl7pPr marL="2743200" algn="l" defTabSz="457200" rtl="0" eaLnBrk="1" latinLnBrk="0" hangingPunct="1">
      <a:defRPr sz="4800" i="1" kern="1200">
        <a:solidFill>
          <a:srgbClr val="000000"/>
        </a:solidFill>
        <a:latin typeface="Times Roman" charset="0"/>
        <a:ea typeface="ＭＳ Ｐゴシック" charset="0"/>
        <a:cs typeface="Times Roman" charset="0"/>
        <a:sym typeface="Times Roman" charset="0"/>
      </a:defRPr>
    </a:lvl7pPr>
    <a:lvl8pPr marL="3200400" algn="l" defTabSz="457200" rtl="0" eaLnBrk="1" latinLnBrk="0" hangingPunct="1">
      <a:defRPr sz="4800" i="1" kern="1200">
        <a:solidFill>
          <a:srgbClr val="000000"/>
        </a:solidFill>
        <a:latin typeface="Times Roman" charset="0"/>
        <a:ea typeface="ＭＳ Ｐゴシック" charset="0"/>
        <a:cs typeface="Times Roman" charset="0"/>
        <a:sym typeface="Times Roman" charset="0"/>
      </a:defRPr>
    </a:lvl8pPr>
    <a:lvl9pPr marL="3657600" algn="l" defTabSz="457200" rtl="0" eaLnBrk="1" latinLnBrk="0" hangingPunct="1">
      <a:defRPr sz="4800" i="1" kern="1200">
        <a:solidFill>
          <a:srgbClr val="000000"/>
        </a:solidFill>
        <a:latin typeface="Times Roman" charset="0"/>
        <a:ea typeface="ＭＳ Ｐゴシック" charset="0"/>
        <a:cs typeface="Times Roman" charset="0"/>
        <a:sym typeface="Times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94"/>
    <a:srgbClr val="FFF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85" d="100"/>
          <a:sy n="85" d="100"/>
        </p:scale>
        <p:origin x="191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156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8600"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584200" rtl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12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51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8775" y="584200"/>
            <a:ext cx="2752725" cy="819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84200"/>
            <a:ext cx="8105775" cy="8191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73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92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083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5156200"/>
            <a:ext cx="55689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5156200"/>
            <a:ext cx="55689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81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32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8202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660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107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4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775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18625" y="1524000"/>
            <a:ext cx="2822575" cy="595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1524000"/>
            <a:ext cx="8315325" cy="595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5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43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54300"/>
            <a:ext cx="5429250" cy="612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654300"/>
            <a:ext cx="5429250" cy="612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06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3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860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95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84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0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90600" y="584200"/>
            <a:ext cx="11010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Roman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90600" y="2654300"/>
            <a:ext cx="110109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Roman" charset="0"/>
              </a:rPr>
              <a:t>Click to edit Master text styles</a:t>
            </a:r>
          </a:p>
          <a:p>
            <a:pPr lvl="1"/>
            <a:r>
              <a:rPr lang="en-US">
                <a:sym typeface="Times Roman" charset="0"/>
              </a:rPr>
              <a:t>Second level</a:t>
            </a:r>
          </a:p>
          <a:p>
            <a:pPr lvl="2"/>
            <a:r>
              <a:rPr lang="en-US">
                <a:sym typeface="Times Roman" charset="0"/>
              </a:rPr>
              <a:t>Third level</a:t>
            </a:r>
          </a:p>
          <a:p>
            <a:pPr lvl="3"/>
            <a:r>
              <a:rPr lang="en-US">
                <a:sym typeface="Times Roman" charset="0"/>
              </a:rPr>
              <a:t>Fourth level</a:t>
            </a:r>
          </a:p>
          <a:p>
            <a:pPr lvl="4"/>
            <a:r>
              <a:rPr lang="en-US">
                <a:sym typeface="Times Roman" charset="0"/>
              </a:rPr>
              <a:t>Fifth level</a:t>
            </a:r>
          </a:p>
        </p:txBody>
      </p:sp>
      <p:pic>
        <p:nvPicPr>
          <p:cNvPr id="1027" name="Picture 3" descr="pasted-image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Times Roman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9pPr>
    </p:titleStyle>
    <p:bodyStyle>
      <a:lvl1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850900" y="1524000"/>
            <a:ext cx="112903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Roman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850900" y="5156200"/>
            <a:ext cx="112903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Roman" charset="0"/>
              </a:rPr>
              <a:t>Click to edit Master text styles</a:t>
            </a:r>
          </a:p>
          <a:p>
            <a:pPr lvl="1"/>
            <a:r>
              <a:rPr lang="en-US">
                <a:sym typeface="Times Roman" charset="0"/>
              </a:rPr>
              <a:t>Second level</a:t>
            </a:r>
          </a:p>
          <a:p>
            <a:pPr lvl="2"/>
            <a:r>
              <a:rPr lang="en-US">
                <a:sym typeface="Times Roman" charset="0"/>
              </a:rPr>
              <a:t>Third level</a:t>
            </a:r>
          </a:p>
          <a:p>
            <a:pPr lvl="3"/>
            <a:r>
              <a:rPr lang="en-US">
                <a:sym typeface="Times Roman" charset="0"/>
              </a:rPr>
              <a:t>Fourth level</a:t>
            </a:r>
          </a:p>
          <a:p>
            <a:pPr lvl="4"/>
            <a:r>
              <a:rPr lang="en-US">
                <a:sym typeface="Times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+mj-lt"/>
          <a:ea typeface="+mj-ea"/>
          <a:cs typeface="+mj-cs"/>
          <a:sym typeface="Times Roman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6400">
          <a:solidFill>
            <a:srgbClr val="000000"/>
          </a:solidFill>
          <a:latin typeface="Times Roman" charset="0"/>
          <a:ea typeface="ＭＳ Ｐゴシック" charset="0"/>
          <a:cs typeface="Times Roman" charset="0"/>
          <a:sym typeface="Times Roman" charset="0"/>
        </a:defRPr>
      </a:lvl9pPr>
    </p:titleStyle>
    <p:bodyStyle>
      <a:lvl1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600" i="1">
          <a:solidFill>
            <a:srgbClr val="000000"/>
          </a:solidFill>
          <a:latin typeface="+mn-lt"/>
          <a:ea typeface="Times Roman" charset="0"/>
          <a:cs typeface="+mn-cs"/>
          <a:sym typeface="Times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2846388"/>
            <a:ext cx="13198476" cy="6954837"/>
          </a:xfrm>
          <a:prstGeom prst="rect">
            <a:avLst/>
          </a:prstGeom>
          <a:noFill/>
          <a:ln>
            <a:noFill/>
          </a:ln>
          <a:effectLst>
            <a:outerShdw blurRad="152400" dist="120450" dir="1223989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098" name="AutoShape 2"/>
          <p:cNvSpPr>
            <a:spLocks/>
          </p:cNvSpPr>
          <p:nvPr/>
        </p:nvSpPr>
        <p:spPr bwMode="auto">
          <a:xfrm>
            <a:off x="504822" y="2033588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7200" dirty="0">
                <a:solidFill>
                  <a:srgbClr val="92460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</a:t>
            </a:r>
            <a:r>
              <a:rPr lang="en-US" sz="8000" dirty="0">
                <a:solidFill>
                  <a:srgbClr val="92460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7200" dirty="0">
                <a:solidFill>
                  <a:srgbClr val="92460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Great Expectations</a:t>
            </a:r>
            <a:endParaRPr lang="en-US" sz="7200" dirty="0"/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192463"/>
            <a:ext cx="8580437" cy="6262687"/>
          </a:xfrm>
          <a:prstGeom prst="rect">
            <a:avLst/>
          </a:prstGeom>
          <a:noFill/>
          <a:ln>
            <a:noFill/>
          </a:ln>
          <a:effectLst>
            <a:outerShdw blurRad="63500" dist="150563" dir="7041407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145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101" name="AutoShape 5"/>
          <p:cNvSpPr>
            <a:spLocks/>
          </p:cNvSpPr>
          <p:nvPr/>
        </p:nvSpPr>
        <p:spPr bwMode="auto">
          <a:xfrm>
            <a:off x="6968852" y="3745160"/>
            <a:ext cx="33147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80433" dir="3052737" algn="ctr" rotWithShape="0">
              <a:srgbClr val="000000">
                <a:alpha val="9850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chemeClr val="bg1"/>
                </a:solidFill>
              </a:rPr>
              <a:t>Isa 55:8-9</a:t>
            </a: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2570163" y="6400799"/>
            <a:ext cx="7862887" cy="2616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>
              <a:spcBef>
                <a:spcPts val="500"/>
              </a:spcBef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nstantia" charset="0"/>
              <a:cs typeface="Constantia" charset="0"/>
              <a:sym typeface="Constantia" charset="0"/>
            </a:endParaRPr>
          </a:p>
          <a:p>
            <a:pPr defTabSz="457200">
              <a:spcBef>
                <a:spcPts val="500"/>
              </a:spcBef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nstantia" charset="0"/>
              <a:cs typeface="Constantia" charset="0"/>
              <a:sym typeface="Constantia" charset="0"/>
            </a:endParaRPr>
          </a:p>
          <a:p>
            <a:pPr defTabSz="457200">
              <a:spcBef>
                <a:spcPts val="500"/>
              </a:spcBef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Isaiah 55:8-9 says, </a:t>
            </a:r>
            <a:r>
              <a:rPr lang="ja-JP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“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For My thoughts are not your thoughts, Nor are your ways My ways,</a:t>
            </a:r>
            <a:r>
              <a:rPr lang="ja-JP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”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 declares the Lord. For as the heavens are higher than the earth, So are My ways higher than your ways And My thoughts than your thoughts.</a:t>
            </a:r>
            <a:r>
              <a:rPr lang="ja-JP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”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nstantia" charset="0"/>
              <a:cs typeface="Constantia" charset="0"/>
              <a:sym typeface="Constantia" charset="0"/>
            </a:endParaRPr>
          </a:p>
          <a:p>
            <a:pPr defTabSz="457200">
              <a:spcBef>
                <a:spcPts val="500"/>
              </a:spcBef>
            </a:pPr>
            <a:endParaRPr lang="en-US" dirty="0"/>
          </a:p>
        </p:txBody>
      </p:sp>
      <p:pic>
        <p:nvPicPr>
          <p:cNvPr id="2" name="Picture 2" descr="pasted-image.tif">
            <a:extLst>
              <a:ext uri="{FF2B5EF4-FFF2-40B4-BE49-F238E27FC236}">
                <a16:creationId xmlns:a16="http://schemas.microsoft.com/office/drawing/2014/main" id="{FB38A700-153D-6A9D-FBAF-F0B4C50A1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8" y="215901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878744"/>
            <a:ext cx="6430963" cy="6730393"/>
          </a:xfrm>
          <a:prstGeom prst="rect">
            <a:avLst/>
          </a:prstGeom>
          <a:noFill/>
          <a:ln>
            <a:noFill/>
          </a:ln>
          <a:effectLst>
            <a:outerShdw blurRad="63500" dist="150563" dir="7041407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145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06" name="AutoShape 2"/>
          <p:cNvSpPr>
            <a:spLocks/>
          </p:cNvSpPr>
          <p:nvPr/>
        </p:nvSpPr>
        <p:spPr bwMode="auto">
          <a:xfrm>
            <a:off x="6411913" y="2749550"/>
            <a:ext cx="6430962" cy="6619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40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God has offered salvation from sin through His Son Jesus Christ - (Mat 11:28-30; Mk 16:16; John 8:24; Acts 2:38; 22:16)</a:t>
            </a:r>
          </a:p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40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No substitute for God</a:t>
            </a:r>
            <a:r>
              <a:rPr lang="ja-JP" altLang="en-US" sz="40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’</a:t>
            </a:r>
            <a:r>
              <a:rPr lang="en-US" sz="40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s way will cleanse us from our sins! - (2 </a:t>
            </a:r>
            <a:r>
              <a:rPr lang="en-US" sz="400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Thes</a:t>
            </a:r>
            <a:r>
              <a:rPr lang="en-US" sz="40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 1:7-9)</a:t>
            </a:r>
          </a:p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40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Why are people today so resistant to God</a:t>
            </a:r>
            <a:r>
              <a:rPr lang="ja-JP" altLang="en-US" sz="40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’</a:t>
            </a:r>
            <a:r>
              <a:rPr lang="en-US" sz="40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s way?</a:t>
            </a:r>
            <a:endParaRPr lang="en-US" dirty="0"/>
          </a:p>
        </p:txBody>
      </p:sp>
      <p:pic>
        <p:nvPicPr>
          <p:cNvPr id="21507" name="Picture 3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1508" name="Picture 4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703888"/>
            <a:ext cx="5367338" cy="3757612"/>
          </a:xfrm>
          <a:prstGeom prst="rect">
            <a:avLst/>
          </a:prstGeom>
          <a:noFill/>
          <a:ln>
            <a:noFill/>
          </a:ln>
          <a:effectLst>
            <a:outerShdw blurRad="165100" dist="150563" dir="7041407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09" name="AutoShape 5"/>
          <p:cNvSpPr>
            <a:spLocks/>
          </p:cNvSpPr>
          <p:nvPr/>
        </p:nvSpPr>
        <p:spPr bwMode="auto">
          <a:xfrm>
            <a:off x="504824" y="1918307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>
              <a:solidFill>
                <a:srgbClr val="92460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878744"/>
            <a:ext cx="6430963" cy="6730393"/>
          </a:xfrm>
          <a:prstGeom prst="rect">
            <a:avLst/>
          </a:prstGeom>
          <a:noFill/>
          <a:ln>
            <a:noFill/>
          </a:ln>
          <a:effectLst>
            <a:outerShdw blurRad="63500" dist="150563" dir="704140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14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06" name="AutoShape 2"/>
          <p:cNvSpPr>
            <a:spLocks/>
          </p:cNvSpPr>
          <p:nvPr/>
        </p:nvSpPr>
        <p:spPr bwMode="auto">
          <a:xfrm>
            <a:off x="6484938" y="3276600"/>
            <a:ext cx="6169025" cy="62245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92100">
              <a:spcBef>
                <a:spcPts val="1600"/>
              </a:spcBef>
              <a:buSzPct val="75000"/>
            </a:pPr>
            <a:r>
              <a:rPr lang="en-US" sz="5400" dirty="0">
                <a:solidFill>
                  <a:schemeClr val="bg1"/>
                </a:solidFill>
              </a:rPr>
              <a:t>Because God’s conditions do not conform to their expectations – opinions, tradition, or selfish desire.</a:t>
            </a:r>
          </a:p>
          <a:p>
            <a:pPr marL="292100">
              <a:spcBef>
                <a:spcPts val="1600"/>
              </a:spcBef>
              <a:buSzPct val="75000"/>
            </a:pPr>
            <a:endParaRPr lang="en-US" sz="1800" dirty="0">
              <a:solidFill>
                <a:srgbClr val="FFF694"/>
              </a:solidFill>
            </a:endParaRPr>
          </a:p>
          <a:p>
            <a:pPr marL="292100" algn="l">
              <a:spcBef>
                <a:spcPts val="1600"/>
              </a:spcBef>
              <a:buSzPct val="75000"/>
            </a:pPr>
            <a:endParaRPr lang="en-US" dirty="0"/>
          </a:p>
        </p:txBody>
      </p:sp>
      <p:pic>
        <p:nvPicPr>
          <p:cNvPr id="21507" name="Picture 3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09" name="AutoShape 5"/>
          <p:cNvSpPr>
            <a:spLocks/>
          </p:cNvSpPr>
          <p:nvPr/>
        </p:nvSpPr>
        <p:spPr bwMode="auto">
          <a:xfrm>
            <a:off x="523081" y="2103438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>
              <a:solidFill>
                <a:srgbClr val="92460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chemeClr val="bg1"/>
              </a:solidFill>
            </a:endParaRPr>
          </a:p>
          <a:p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F6C21-2796-FD10-7BAD-E4518E342291}"/>
              </a:ext>
            </a:extLst>
          </p:cNvPr>
          <p:cNvSpPr txBox="1"/>
          <p:nvPr/>
        </p:nvSpPr>
        <p:spPr>
          <a:xfrm>
            <a:off x="488156" y="6629400"/>
            <a:ext cx="53990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100">
              <a:spcBef>
                <a:spcPts val="1600"/>
              </a:spcBef>
              <a:buSzPct val="75000"/>
            </a:pPr>
            <a:r>
              <a:rPr lang="en-US" dirty="0">
                <a:solidFill>
                  <a:srgbClr val="FFF694"/>
                </a:solidFill>
              </a:rPr>
              <a:t>“Behold I thought” Syndrome!</a:t>
            </a:r>
          </a:p>
        </p:txBody>
      </p:sp>
    </p:spTree>
    <p:extLst>
      <p:ext uri="{BB962C8B-B14F-4D97-AF65-F5344CB8AC3E}">
        <p14:creationId xmlns:p14="http://schemas.microsoft.com/office/powerpoint/2010/main" val="882052988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3136264"/>
            <a:ext cx="6184900" cy="6472873"/>
          </a:xfrm>
          <a:prstGeom prst="rect">
            <a:avLst/>
          </a:prstGeom>
          <a:noFill/>
          <a:ln>
            <a:noFill/>
          </a:ln>
          <a:effectLst>
            <a:outerShdw blurRad="63500" dist="150563" dir="7041407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145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9698" name="Picture 2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9699" name="AutoShape 3"/>
          <p:cNvSpPr>
            <a:spLocks/>
          </p:cNvSpPr>
          <p:nvPr/>
        </p:nvSpPr>
        <p:spPr bwMode="auto">
          <a:xfrm>
            <a:off x="7319963" y="3505200"/>
            <a:ext cx="5208587" cy="5905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52400" dist="78993" dir="2304092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>
              <a:spcBef>
                <a:spcPts val="500"/>
              </a:spcBef>
            </a:pPr>
            <a:r>
              <a:rPr lang="en-US" sz="50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Acts 22:16 (NKJV) </a:t>
            </a:r>
            <a:br>
              <a:rPr lang="en-US" sz="50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</a:br>
            <a:r>
              <a:rPr lang="en-US" sz="5000" i="0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16 </a:t>
            </a:r>
            <a:r>
              <a:rPr lang="en-US" sz="50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  <a:sym typeface="Times New Roman" charset="0"/>
              </a:rPr>
              <a:t>And now why are you waiting? Arise and be baptized, and wash away your sins, calling on the name of the Lord.' </a:t>
            </a:r>
            <a:endParaRPr lang="en-US" dirty="0"/>
          </a:p>
        </p:txBody>
      </p:sp>
      <p:sp>
        <p:nvSpPr>
          <p:cNvPr id="29700" name="AutoShape 4"/>
          <p:cNvSpPr>
            <a:spLocks/>
          </p:cNvSpPr>
          <p:nvPr/>
        </p:nvSpPr>
        <p:spPr bwMode="auto">
          <a:xfrm>
            <a:off x="504824" y="2291556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>
              <a:solidFill>
                <a:srgbClr val="92460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0" name="AutoShape 2"/>
          <p:cNvSpPr>
            <a:spLocks/>
          </p:cNvSpPr>
          <p:nvPr/>
        </p:nvSpPr>
        <p:spPr bwMode="auto">
          <a:xfrm>
            <a:off x="336550" y="2746375"/>
            <a:ext cx="12330113" cy="4632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215900" dist="78855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>
              <a:spcBef>
                <a:spcPts val="500"/>
              </a:spcBef>
            </a:pPr>
            <a:r>
              <a:rPr lang="en-US" sz="5200" b="1" i="0" dirty="0">
                <a:latin typeface="Times New Roman" charset="0"/>
                <a:cs typeface="Times New Roman" charset="0"/>
                <a:sym typeface="Times New Roman" charset="0"/>
              </a:rPr>
              <a:t>2 Kings 5:1 (NKJV) </a:t>
            </a:r>
          </a:p>
          <a:p>
            <a:pPr defTabSz="457200">
              <a:spcBef>
                <a:spcPts val="500"/>
              </a:spcBef>
            </a:pPr>
            <a:r>
              <a:rPr lang="en-US" sz="5200" i="0" baseline="32000" dirty="0">
                <a:latin typeface="Times New Roman" charset="0"/>
                <a:cs typeface="Times New Roman" charset="0"/>
                <a:sym typeface="Times New Roman" charset="0"/>
              </a:rPr>
              <a:t>1 </a:t>
            </a:r>
            <a:r>
              <a:rPr lang="en-US" sz="5200" i="0" dirty="0">
                <a:latin typeface="Times New Roman" charset="0"/>
                <a:cs typeface="Times New Roman" charset="0"/>
                <a:sym typeface="Times New Roman" charset="0"/>
              </a:rPr>
              <a:t>Now Naaman, commander of the army of the king of Syria, was a great and honorable man in the eyes of his master, because by him the LORD had given victory to Syria. He was also a mighty man of valor, </a:t>
            </a:r>
            <a:r>
              <a:rPr lang="en-US" sz="5200" dirty="0">
                <a:latin typeface="Times New Roman" charset="0"/>
                <a:cs typeface="Times New Roman" charset="0"/>
                <a:sym typeface="Times New Roman" charset="0"/>
              </a:rPr>
              <a:t>but</a:t>
            </a:r>
            <a:r>
              <a:rPr lang="en-US" sz="5200" i="0" dirty="0">
                <a:latin typeface="Times New Roman" charset="0"/>
                <a:cs typeface="Times New Roman" charset="0"/>
                <a:sym typeface="Times New Roman" charset="0"/>
              </a:rPr>
              <a:t> a leper. </a:t>
            </a:r>
            <a:endParaRPr lang="en-US" dirty="0"/>
          </a:p>
        </p:txBody>
      </p:sp>
      <p:pic>
        <p:nvPicPr>
          <p:cNvPr id="7171" name="Picture 3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504825" y="1806575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>
              <a:solidFill>
                <a:srgbClr val="92460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AutoShape 2"/>
          <p:cNvSpPr>
            <a:spLocks/>
          </p:cNvSpPr>
          <p:nvPr/>
        </p:nvSpPr>
        <p:spPr bwMode="auto">
          <a:xfrm>
            <a:off x="336549" y="3048000"/>
            <a:ext cx="12330113" cy="508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215900" dist="78855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>
              <a:spcBef>
                <a:spcPts val="500"/>
              </a:spcBef>
            </a:pPr>
            <a:r>
              <a:rPr lang="en-US" sz="5200" b="1" i="0" dirty="0">
                <a:latin typeface="Times New Roman" charset="0"/>
                <a:cs typeface="Times New Roman" charset="0"/>
                <a:sym typeface="Times New Roman" charset="0"/>
              </a:rPr>
              <a:t>2 Kings 5:7 (NKJV) </a:t>
            </a:r>
          </a:p>
          <a:p>
            <a:pPr defTabSz="457200">
              <a:spcBef>
                <a:spcPts val="500"/>
              </a:spcBef>
            </a:pPr>
            <a:r>
              <a:rPr lang="en-US" i="0" baseline="32000" dirty="0">
                <a:latin typeface="Times New Roman" charset="0"/>
                <a:cs typeface="Times New Roman" charset="0"/>
                <a:sym typeface="Times New Roman" charset="0"/>
              </a:rPr>
              <a:t>7 </a:t>
            </a:r>
            <a:r>
              <a:rPr lang="en-US" i="0" dirty="0">
                <a:latin typeface="Times New Roman" charset="0"/>
                <a:cs typeface="Times New Roman" charset="0"/>
                <a:sym typeface="Times New Roman" charset="0"/>
              </a:rPr>
              <a:t>And it happened, when the king of Israel read the letter, that he tore his clothes and said, "</a:t>
            </a:r>
            <a:r>
              <a:rPr lang="en-US" dirty="0">
                <a:latin typeface="Times New Roman" charset="0"/>
                <a:cs typeface="Times New Roman" charset="0"/>
                <a:sym typeface="Times New Roman" charset="0"/>
              </a:rPr>
              <a:t>Am</a:t>
            </a:r>
            <a:r>
              <a:rPr lang="en-US" i="0" dirty="0">
                <a:latin typeface="Times New Roman" charset="0"/>
                <a:cs typeface="Times New Roman" charset="0"/>
                <a:sym typeface="Times New Roman" charset="0"/>
              </a:rPr>
              <a:t> I God, to kill and make alive, that this man sends a man to me to heal him of his leprosy? Therefore please consider, and see how he seeks a quarrel with me." </a:t>
            </a:r>
            <a:endParaRPr lang="en-US" dirty="0"/>
          </a:p>
        </p:txBody>
      </p:sp>
      <p:pic>
        <p:nvPicPr>
          <p:cNvPr id="13315" name="Picture 3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16" name="AutoShape 4"/>
          <p:cNvSpPr>
            <a:spLocks/>
          </p:cNvSpPr>
          <p:nvPr/>
        </p:nvSpPr>
        <p:spPr bwMode="auto">
          <a:xfrm>
            <a:off x="504823" y="2141877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>
              <a:solidFill>
                <a:srgbClr val="92460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619375"/>
            <a:ext cx="6784975" cy="6989762"/>
          </a:xfrm>
          <a:prstGeom prst="rect">
            <a:avLst/>
          </a:prstGeom>
          <a:noFill/>
          <a:ln>
            <a:noFill/>
          </a:ln>
          <a:effectLst>
            <a:outerShdw blurRad="63500" dist="150563" dir="7041407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145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458" name="AutoShape 2"/>
          <p:cNvSpPr>
            <a:spLocks/>
          </p:cNvSpPr>
          <p:nvPr/>
        </p:nvSpPr>
        <p:spPr bwMode="auto">
          <a:xfrm>
            <a:off x="6396038" y="2870200"/>
            <a:ext cx="6429375" cy="6689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Elisha sends a servant out to Naaman – (10a)</a:t>
            </a:r>
          </a:p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Naaman is told to "</a:t>
            </a:r>
            <a:r>
              <a:rPr lang="en-US" sz="37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Go and wash in the Jordan seven times, and your flesh shall be restored to you, and you shall be clean</a:t>
            </a: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." – (10b)</a:t>
            </a:r>
          </a:p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Naaman became furious – (11) because God</a:t>
            </a:r>
            <a:r>
              <a:rPr lang="ja-JP" altLang="en-US" sz="37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’</a:t>
            </a: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s plan </a:t>
            </a:r>
            <a:r>
              <a:rPr lang="en-US" sz="3700" i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didn</a:t>
            </a:r>
            <a:r>
              <a:rPr lang="ja-JP" altLang="en-US" sz="37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’</a:t>
            </a: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t fit his plan </a:t>
            </a:r>
            <a:r>
              <a:rPr lang="ja-JP" altLang="en-US" sz="3700" b="1" i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“</a:t>
            </a:r>
            <a:r>
              <a:rPr lang="en-US" sz="3700" b="1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behold I thought</a:t>
            </a:r>
            <a:r>
              <a:rPr lang="en-US" sz="37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!</a:t>
            </a:r>
            <a:r>
              <a:rPr lang="ja-JP" altLang="en-US" sz="3700" b="1" i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”</a:t>
            </a:r>
            <a:r>
              <a:rPr lang="en-US" sz="37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9459" name="Picture 3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9460" name="Picture 4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97994"/>
            <a:ext cx="5367338" cy="3936206"/>
          </a:xfrm>
          <a:prstGeom prst="rect">
            <a:avLst/>
          </a:prstGeom>
          <a:noFill/>
          <a:ln>
            <a:noFill/>
          </a:ln>
          <a:effectLst>
            <a:outerShdw blurRad="165100" dist="150563" dir="7041407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461" name="AutoShape 5"/>
          <p:cNvSpPr>
            <a:spLocks/>
          </p:cNvSpPr>
          <p:nvPr/>
        </p:nvSpPr>
        <p:spPr bwMode="auto">
          <a:xfrm>
            <a:off x="504824" y="1909763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>
              <a:solidFill>
                <a:srgbClr val="92460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7200" dirty="0">
                <a:solidFill>
                  <a:srgbClr val="FFF38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rgbClr val="FFF387"/>
              </a:solidFill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666D7-4B75-D1B4-EA46-A477CD96F11F}"/>
              </a:ext>
            </a:extLst>
          </p:cNvPr>
          <p:cNvSpPr txBox="1"/>
          <p:nvPr/>
        </p:nvSpPr>
        <p:spPr>
          <a:xfrm>
            <a:off x="635000" y="69342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“BEHOLD I THOUGHT”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619375"/>
            <a:ext cx="6784975" cy="6989762"/>
          </a:xfrm>
          <a:prstGeom prst="rect">
            <a:avLst/>
          </a:prstGeom>
          <a:noFill/>
          <a:ln>
            <a:noFill/>
          </a:ln>
          <a:effectLst>
            <a:outerShdw blurRad="63500" dist="150563" dir="704140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14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458" name="AutoShape 2"/>
          <p:cNvSpPr>
            <a:spLocks/>
          </p:cNvSpPr>
          <p:nvPr/>
        </p:nvSpPr>
        <p:spPr bwMode="auto">
          <a:xfrm>
            <a:off x="6608764" y="3886200"/>
            <a:ext cx="6142036" cy="5673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92100">
              <a:spcBef>
                <a:spcPts val="1600"/>
              </a:spcBef>
              <a:buSzPct val="75000"/>
            </a:pPr>
            <a:endParaRPr lang="en-US" sz="2000" b="1" dirty="0">
              <a:solidFill>
                <a:srgbClr val="FFFF00"/>
              </a:solidFill>
            </a:endParaRPr>
          </a:p>
          <a:p>
            <a:pPr marL="292100">
              <a:spcBef>
                <a:spcPts val="1600"/>
              </a:spcBef>
              <a:buSzPct val="75000"/>
            </a:pPr>
            <a:r>
              <a:rPr lang="en-US" sz="6000" b="1" dirty="0">
                <a:solidFill>
                  <a:srgbClr val="FFFF00"/>
                </a:solidFill>
              </a:rPr>
              <a:t>OUR EXPECTATIONS CAN ROB OUR JOY &amp; HOPE</a:t>
            </a:r>
          </a:p>
        </p:txBody>
      </p:sp>
      <p:pic>
        <p:nvPicPr>
          <p:cNvPr id="19459" name="Picture 3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9460" name="Picture 4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997994"/>
            <a:ext cx="5367338" cy="3936206"/>
          </a:xfrm>
          <a:prstGeom prst="rect">
            <a:avLst/>
          </a:prstGeom>
          <a:noFill/>
          <a:ln>
            <a:noFill/>
          </a:ln>
          <a:effectLst>
            <a:outerShdw blurRad="165100" dist="150563" dir="704140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461" name="AutoShape 5"/>
          <p:cNvSpPr>
            <a:spLocks/>
          </p:cNvSpPr>
          <p:nvPr/>
        </p:nvSpPr>
        <p:spPr bwMode="auto">
          <a:xfrm>
            <a:off x="667895" y="1848644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>
              <a:solidFill>
                <a:srgbClr val="92460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endParaRPr lang="en-US" sz="7200" dirty="0">
              <a:solidFill>
                <a:srgbClr val="FFF38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7200" dirty="0">
                <a:solidFill>
                  <a:srgbClr val="FFF38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rgbClr val="FFF387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666D7-4B75-D1B4-EA46-A477CD96F11F}"/>
              </a:ext>
            </a:extLst>
          </p:cNvPr>
          <p:cNvSpPr txBox="1"/>
          <p:nvPr/>
        </p:nvSpPr>
        <p:spPr>
          <a:xfrm>
            <a:off x="635000" y="69342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“BEHOLD I THOUGHT”</a:t>
            </a:r>
          </a:p>
        </p:txBody>
      </p:sp>
    </p:spTree>
    <p:extLst>
      <p:ext uri="{BB962C8B-B14F-4D97-AF65-F5344CB8AC3E}">
        <p14:creationId xmlns:p14="http://schemas.microsoft.com/office/powerpoint/2010/main" val="4274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0" name="AutoShape 2"/>
          <p:cNvSpPr>
            <a:spLocks/>
          </p:cNvSpPr>
          <p:nvPr/>
        </p:nvSpPr>
        <p:spPr bwMode="auto">
          <a:xfrm>
            <a:off x="336550" y="2746375"/>
            <a:ext cx="12330113" cy="4632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215900" dist="78855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457200">
              <a:spcBef>
                <a:spcPts val="500"/>
              </a:spcBef>
            </a:pPr>
            <a:r>
              <a:rPr lang="en-US" sz="5200" b="1" i="0" dirty="0">
                <a:latin typeface="Times New Roman" charset="0"/>
                <a:cs typeface="Times New Roman" charset="0"/>
                <a:sym typeface="Times New Roman" charset="0"/>
              </a:rPr>
              <a:t>2 Kings 5:1 (NKJV) </a:t>
            </a:r>
          </a:p>
          <a:p>
            <a:pPr defTabSz="457200">
              <a:spcBef>
                <a:spcPts val="500"/>
              </a:spcBef>
            </a:pPr>
            <a:r>
              <a:rPr lang="en-US" sz="5200" i="0" baseline="32000" dirty="0">
                <a:latin typeface="Times New Roman" charset="0"/>
                <a:cs typeface="Times New Roman" charset="0"/>
                <a:sym typeface="Times New Roman" charset="0"/>
              </a:rPr>
              <a:t>1 </a:t>
            </a:r>
            <a:r>
              <a:rPr lang="en-US" sz="5200" i="0" dirty="0">
                <a:latin typeface="Times New Roman" charset="0"/>
                <a:cs typeface="Times New Roman" charset="0"/>
                <a:sym typeface="Times New Roman" charset="0"/>
              </a:rPr>
              <a:t>Now Naaman, commander of the army of the king of Syria, was a great and honorable man in the eyes of his master, because by him the LORD had given victory to Syria. He was also a mighty man of valor, </a:t>
            </a:r>
            <a:r>
              <a:rPr lang="en-US" sz="5200" dirty="0">
                <a:latin typeface="Times New Roman" charset="0"/>
                <a:cs typeface="Times New Roman" charset="0"/>
                <a:sym typeface="Times New Roman" charset="0"/>
              </a:rPr>
              <a:t>but</a:t>
            </a:r>
            <a:r>
              <a:rPr lang="en-US" sz="5200" i="0" dirty="0">
                <a:latin typeface="Times New Roman" charset="0"/>
                <a:cs typeface="Times New Roman" charset="0"/>
                <a:sym typeface="Times New Roman" charset="0"/>
              </a:rPr>
              <a:t> a leper. </a:t>
            </a:r>
            <a:endParaRPr lang="en-US" dirty="0"/>
          </a:p>
        </p:txBody>
      </p:sp>
      <p:pic>
        <p:nvPicPr>
          <p:cNvPr id="7171" name="Picture 3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504825" y="1806575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2246313"/>
            <a:ext cx="5780088" cy="7626350"/>
          </a:xfrm>
          <a:prstGeom prst="rect">
            <a:avLst/>
          </a:prstGeom>
          <a:noFill/>
          <a:ln>
            <a:noFill/>
          </a:ln>
          <a:effectLst>
            <a:outerShdw blurRad="63500" dist="150563" dir="7041407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9756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554" name="AutoShape 2"/>
          <p:cNvSpPr>
            <a:spLocks/>
          </p:cNvSpPr>
          <p:nvPr/>
        </p:nvSpPr>
        <p:spPr bwMode="auto">
          <a:xfrm>
            <a:off x="6302375" y="3217863"/>
            <a:ext cx="6592888" cy="5681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39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Naaman is approached by his servants - </a:t>
            </a:r>
            <a:r>
              <a:rPr lang="ja-JP" altLang="en-US" sz="39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“</a:t>
            </a:r>
            <a:r>
              <a:rPr lang="en-US" sz="39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If the prophet had told you to do some great thing would you not have done it?</a:t>
            </a:r>
            <a:r>
              <a:rPr lang="ja-JP" altLang="en-US" sz="39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”</a:t>
            </a:r>
            <a:r>
              <a:rPr lang="en-US" sz="39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– (13)</a:t>
            </a:r>
          </a:p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39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Naaman humbles himself,  obeys God</a:t>
            </a:r>
            <a:r>
              <a:rPr lang="ja-JP" altLang="en-US" sz="39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’</a:t>
            </a:r>
            <a:r>
              <a:rPr lang="en-US" sz="39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s instructions &amp; receives God</a:t>
            </a:r>
            <a:r>
              <a:rPr lang="ja-JP" altLang="en-US" sz="39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’</a:t>
            </a:r>
            <a:r>
              <a:rPr lang="en-US" sz="390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s gift of being healed – (14)</a:t>
            </a:r>
            <a:endParaRPr lang="en-US"/>
          </a:p>
        </p:txBody>
      </p:sp>
      <p:pic>
        <p:nvPicPr>
          <p:cNvPr id="23555" name="Picture 3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3556" name="Picture 4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072188"/>
            <a:ext cx="4745038" cy="3321050"/>
          </a:xfrm>
          <a:prstGeom prst="rect">
            <a:avLst/>
          </a:prstGeom>
          <a:noFill/>
          <a:ln>
            <a:noFill/>
          </a:ln>
          <a:effectLst>
            <a:outerShdw blurRad="165100" dist="150563" dir="7041407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557" name="AutoShape 5"/>
          <p:cNvSpPr>
            <a:spLocks/>
          </p:cNvSpPr>
          <p:nvPr/>
        </p:nvSpPr>
        <p:spPr bwMode="auto">
          <a:xfrm>
            <a:off x="504825" y="1806575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>
              <a:solidFill>
                <a:srgbClr val="92460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7200" dirty="0">
                <a:solidFill>
                  <a:srgbClr val="FFF38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rgbClr val="FFF387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508250"/>
            <a:ext cx="6784975" cy="7100888"/>
          </a:xfrm>
          <a:prstGeom prst="rect">
            <a:avLst/>
          </a:prstGeom>
          <a:noFill/>
          <a:ln>
            <a:noFill/>
          </a:ln>
          <a:effectLst>
            <a:outerShdw blurRad="63500" dist="150563" dir="7041407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145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46" name="AutoShape 2"/>
          <p:cNvSpPr>
            <a:spLocks/>
          </p:cNvSpPr>
          <p:nvPr/>
        </p:nvSpPr>
        <p:spPr bwMode="auto">
          <a:xfrm>
            <a:off x="6378575" y="2833688"/>
            <a:ext cx="6430963" cy="6451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oefler Text" charset="0"/>
                <a:cs typeface="Hoefler Text" charset="0"/>
                <a:sym typeface="Hoefler Text" charset="0"/>
              </a:rPr>
              <a:t>Naaman nearly rejected the prospect of physical healing because the conditions did not conform to his expectations (</a:t>
            </a:r>
            <a:r>
              <a:rPr lang="en-US" sz="37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oefler Text" charset="0"/>
                <a:cs typeface="Hoefler Text" charset="0"/>
                <a:sym typeface="Hoefler Text" charset="0"/>
              </a:rPr>
              <a:t>2 Kings 5:1-14</a:t>
            </a: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oefler Text" charset="0"/>
                <a:cs typeface="Hoefler Text" charset="0"/>
                <a:sym typeface="Hoefler Text" charset="0"/>
              </a:rPr>
              <a:t>). </a:t>
            </a:r>
          </a:p>
          <a:p>
            <a:pPr marL="735013" indent="-442913" algn="l">
              <a:spcBef>
                <a:spcPts val="1600"/>
              </a:spcBef>
              <a:buSzPct val="75000"/>
              <a:buFontTx/>
              <a:buBlip>
                <a:blip r:embed="rId3"/>
              </a:buBlip>
            </a:pP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oefler Text" charset="0"/>
                <a:cs typeface="Hoefler Text" charset="0"/>
                <a:sym typeface="Hoefler Text" charset="0"/>
              </a:rPr>
              <a:t>In the same way, many reject God’s terms of spiritual healing as expressed through the gospel . (</a:t>
            </a:r>
            <a:r>
              <a:rPr lang="en-US" sz="37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oefler Text" charset="0"/>
                <a:cs typeface="Hoefler Text" charset="0"/>
                <a:sym typeface="Hoefler Text" charset="0"/>
              </a:rPr>
              <a:t>Acts 2:36-38; 22:6-16; Gal. 3:26-27;          1 Pet. 3:20-21</a:t>
            </a:r>
            <a:r>
              <a:rPr lang="en-US" sz="37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oefler Text" charset="0"/>
                <a:cs typeface="Hoefler Text" charset="0"/>
                <a:sym typeface="Hoefler Text" charset="0"/>
              </a:rPr>
              <a:t>).</a:t>
            </a:r>
            <a:endParaRPr lang="en-US" dirty="0"/>
          </a:p>
        </p:txBody>
      </p:sp>
      <p:pic>
        <p:nvPicPr>
          <p:cNvPr id="6147" name="Picture 3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48" name="AutoShape 4"/>
          <p:cNvSpPr>
            <a:spLocks/>
          </p:cNvSpPr>
          <p:nvPr/>
        </p:nvSpPr>
        <p:spPr bwMode="auto">
          <a:xfrm>
            <a:off x="504825" y="1806575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7200" dirty="0">
                <a:solidFill>
                  <a:srgbClr val="FFF38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rgbClr val="FFF38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263D9-CC26-7089-DD04-D561CCD91AAC}"/>
              </a:ext>
            </a:extLst>
          </p:cNvPr>
          <p:cNvSpPr txBox="1"/>
          <p:nvPr/>
        </p:nvSpPr>
        <p:spPr>
          <a:xfrm>
            <a:off x="504825" y="6553200"/>
            <a:ext cx="58737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“BEHOLD I THOUGHT” SYNDROME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2951815"/>
            <a:ext cx="5449888" cy="695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2" name="AutoShape 2"/>
          <p:cNvSpPr>
            <a:spLocks/>
          </p:cNvSpPr>
          <p:nvPr/>
        </p:nvSpPr>
        <p:spPr bwMode="auto">
          <a:xfrm>
            <a:off x="5481638" y="2852738"/>
            <a:ext cx="7259637" cy="66786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35013" indent="-442913" algn="l">
              <a:spcBef>
                <a:spcPts val="800"/>
              </a:spcBef>
              <a:buSzPct val="75000"/>
              <a:buFontTx/>
              <a:buBlip>
                <a:blip r:embed="rId3"/>
              </a:buBlip>
            </a:pPr>
            <a:r>
              <a:rPr lang="en-US" sz="46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Sin, like leprosy in Bible times, is incurable by man.</a:t>
            </a:r>
          </a:p>
          <a:p>
            <a:pPr marL="735013" indent="-442913" algn="l">
              <a:spcBef>
                <a:spcPts val="800"/>
              </a:spcBef>
              <a:buSzPct val="75000"/>
              <a:buFontTx/>
              <a:buBlip>
                <a:blip r:embed="rId3"/>
              </a:buBlip>
            </a:pPr>
            <a:r>
              <a:rPr lang="en-US" sz="46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Sin, like leprosy, is loathsome &amp; defiling –</a:t>
            </a:r>
          </a:p>
          <a:p>
            <a:pPr marL="735013" indent="-442913" algn="l">
              <a:spcBef>
                <a:spcPts val="800"/>
              </a:spcBef>
              <a:buSzPct val="75000"/>
              <a:buFontTx/>
              <a:buBlip>
                <a:blip r:embed="rId3"/>
              </a:buBlip>
            </a:pPr>
            <a:r>
              <a:rPr lang="en-US" sz="46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Sin, like leprosy, causes separation –</a:t>
            </a:r>
          </a:p>
          <a:p>
            <a:pPr marL="735013" indent="-442913" algn="l">
              <a:spcBef>
                <a:spcPts val="800"/>
              </a:spcBef>
              <a:buSzPct val="75000"/>
              <a:buFontTx/>
              <a:buBlip>
                <a:blip r:embed="rId3"/>
              </a:buBlip>
            </a:pPr>
            <a:r>
              <a:rPr lang="en-US" sz="4600" i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nstantia" charset="0"/>
                <a:cs typeface="Constantia" charset="0"/>
                <a:sym typeface="Constantia" charset="0"/>
              </a:rPr>
              <a:t>Sin, like leprosy, unless cured - causes death -</a:t>
            </a:r>
            <a:endParaRPr lang="en-US" dirty="0"/>
          </a:p>
        </p:txBody>
      </p:sp>
      <p:pic>
        <p:nvPicPr>
          <p:cNvPr id="10243" name="Picture 3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52413"/>
            <a:ext cx="12304713" cy="1638300"/>
          </a:xfrm>
          <a:prstGeom prst="rect">
            <a:avLst/>
          </a:prstGeom>
          <a:noFill/>
          <a:ln>
            <a:noFill/>
          </a:ln>
          <a:effectLst>
            <a:outerShdw blurRad="152400" dist="120450" dir="332652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244" name="AutoShape 4"/>
          <p:cNvSpPr>
            <a:spLocks/>
          </p:cNvSpPr>
          <p:nvPr/>
        </p:nvSpPr>
        <p:spPr bwMode="auto">
          <a:xfrm>
            <a:off x="505618" y="2023699"/>
            <a:ext cx="11993563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dirty="0">
              <a:solidFill>
                <a:srgbClr val="924607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Naaman’s Great Expectations</a:t>
            </a:r>
            <a:endParaRPr lang="en-US" sz="7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bldLvl="5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imes Roman"/>
        <a:ea typeface="ＭＳ Ｐゴシック"/>
        <a:cs typeface="Times Roman"/>
      </a:majorFont>
      <a:minorFont>
        <a:latin typeface="Times Roman"/>
        <a:ea typeface="ＭＳ Ｐゴシック"/>
        <a:cs typeface="Times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Roman" charset="0"/>
            <a:ea typeface="ＭＳ Ｐゴシック" charset="0"/>
            <a:cs typeface="Times Roman" charset="0"/>
            <a:sym typeface="Times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Roman" charset="0"/>
            <a:ea typeface="ＭＳ Ｐゴシック" charset="0"/>
            <a:cs typeface="Times Roman" charset="0"/>
            <a:sym typeface="Times Roman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imes Roman"/>
        <a:ea typeface="ＭＳ Ｐゴシック"/>
        <a:cs typeface="Times Roman"/>
      </a:majorFont>
      <a:minorFont>
        <a:latin typeface="Times Roman"/>
        <a:ea typeface="ＭＳ Ｐゴシック"/>
        <a:cs typeface="Times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Roman" charset="0"/>
            <a:ea typeface="ＭＳ Ｐゴシック" charset="0"/>
            <a:cs typeface="Times Roman" charset="0"/>
            <a:sym typeface="Times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Roman" charset="0"/>
            <a:ea typeface="ＭＳ Ｐゴシック" charset="0"/>
            <a:cs typeface="Times Roman" charset="0"/>
            <a:sym typeface="Times Roman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628</Words>
  <Application>Microsoft Macintosh PowerPoint</Application>
  <PresentationFormat>Custom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Constantia</vt:lpstr>
      <vt:lpstr>Hoefler Text</vt:lpstr>
      <vt:lpstr>Lucida Grande</vt:lpstr>
      <vt:lpstr>Times New Roman</vt:lpstr>
      <vt:lpstr>Times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Steve Garrett</cp:lastModifiedBy>
  <cp:revision>10</cp:revision>
  <dcterms:modified xsi:type="dcterms:W3CDTF">2022-07-24T13:13:27Z</dcterms:modified>
</cp:coreProperties>
</file>