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0D2081-1959-4638-A10C-C79B2D40D6EA}" v="967" dt="2022-06-25T20:58:33.9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6/25/2022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783594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6/25/2022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15946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6/25/2022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599239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6/25/2022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62833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6/25/2022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39300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6/25/2022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91821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dirty="0"/>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6/25/2022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740127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6/25/2022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85267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6/25/2022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980722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6/25/2022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76588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6/25/2022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949141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6/25/2022</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1205467516"/>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026653"/>
          </a:xfrm>
        </p:spPr>
        <p:txBody>
          <a:bodyPr>
            <a:normAutofit/>
          </a:bodyPr>
          <a:lstStyle/>
          <a:p>
            <a:r>
              <a:rPr lang="en-US" dirty="0">
                <a:latin typeface="Arial"/>
                <a:cs typeface="Calibri Light"/>
              </a:rPr>
              <a:t>Pride &amp; Identity</a:t>
            </a:r>
          </a:p>
        </p:txBody>
      </p:sp>
      <p:sp>
        <p:nvSpPr>
          <p:cNvPr id="3" name="Subtitle 2"/>
          <p:cNvSpPr>
            <a:spLocks noGrp="1"/>
          </p:cNvSpPr>
          <p:nvPr>
            <p:ph type="subTitle" idx="1"/>
          </p:nvPr>
        </p:nvSpPr>
        <p:spPr>
          <a:xfrm>
            <a:off x="1143000" y="3289216"/>
            <a:ext cx="6858000" cy="1535447"/>
          </a:xfrm>
        </p:spPr>
        <p:txBody>
          <a:bodyPr vert="horz" lIns="91440" tIns="45720" rIns="91440" bIns="45720" rtlCol="0" anchor="t">
            <a:normAutofit/>
          </a:bodyPr>
          <a:lstStyle/>
          <a:p>
            <a:r>
              <a:rPr lang="en-US" sz="3600" dirty="0">
                <a:solidFill>
                  <a:schemeClr val="accent5"/>
                </a:solidFill>
                <a:latin typeface="Arial"/>
                <a:cs typeface="Calibri"/>
              </a:rPr>
              <a:t>Understanding </a:t>
            </a:r>
          </a:p>
          <a:p>
            <a:r>
              <a:rPr lang="en-US" sz="3600" dirty="0">
                <a:solidFill>
                  <a:schemeClr val="accent5"/>
                </a:solidFill>
                <a:latin typeface="Arial"/>
                <a:cs typeface="Calibri"/>
              </a:rPr>
              <a:t>the Spirit of Our Age</a:t>
            </a:r>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picture containing text&#10;&#10;Description automatically generated">
            <a:extLst>
              <a:ext uri="{FF2B5EF4-FFF2-40B4-BE49-F238E27FC236}">
                <a16:creationId xmlns:a16="http://schemas.microsoft.com/office/drawing/2014/main" id="{2002FBA4-2598-4779-38DD-BAD0C0A68552}"/>
              </a:ext>
            </a:extLst>
          </p:cNvPr>
          <p:cNvPicPr>
            <a:picLocks noChangeAspect="1"/>
          </p:cNvPicPr>
          <p:nvPr/>
        </p:nvPicPr>
        <p:blipFill>
          <a:blip r:embed="rId2"/>
          <a:stretch>
            <a:fillRect/>
          </a:stretch>
        </p:blipFill>
        <p:spPr>
          <a:xfrm>
            <a:off x="1372" y="0"/>
            <a:ext cx="4569257" cy="6858000"/>
          </a:xfrm>
          <a:prstGeom prst="rect">
            <a:avLst/>
          </a:prstGeom>
        </p:spPr>
      </p:pic>
      <p:sp>
        <p:nvSpPr>
          <p:cNvPr id="3" name="TextBox 2">
            <a:extLst>
              <a:ext uri="{FF2B5EF4-FFF2-40B4-BE49-F238E27FC236}">
                <a16:creationId xmlns:a16="http://schemas.microsoft.com/office/drawing/2014/main" id="{77A7A3D2-1099-15A4-F516-55BEBEBCA08F}"/>
              </a:ext>
            </a:extLst>
          </p:cNvPr>
          <p:cNvSpPr txBox="1"/>
          <p:nvPr/>
        </p:nvSpPr>
        <p:spPr>
          <a:xfrm>
            <a:off x="4680284" y="264694"/>
            <a:ext cx="4343400"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600" i="1" dirty="0">
                <a:solidFill>
                  <a:schemeClr val="accent5"/>
                </a:solidFill>
                <a:latin typeface="Arial"/>
                <a:cs typeface="Calibri"/>
              </a:rPr>
              <a:t>"Expressive Individualism"</a:t>
            </a:r>
            <a:endParaRPr lang="en-US">
              <a:solidFill>
                <a:schemeClr val="accent5"/>
              </a:solidFill>
              <a:latin typeface="Arial"/>
              <a:cs typeface="Arial"/>
            </a:endParaRPr>
          </a:p>
        </p:txBody>
      </p:sp>
      <p:sp>
        <p:nvSpPr>
          <p:cNvPr id="4" name="TextBox 3">
            <a:extLst>
              <a:ext uri="{FF2B5EF4-FFF2-40B4-BE49-F238E27FC236}">
                <a16:creationId xmlns:a16="http://schemas.microsoft.com/office/drawing/2014/main" id="{AA7A853D-6589-8B2C-03C0-243A9E6D7D94}"/>
              </a:ext>
            </a:extLst>
          </p:cNvPr>
          <p:cNvSpPr txBox="1"/>
          <p:nvPr/>
        </p:nvSpPr>
        <p:spPr>
          <a:xfrm>
            <a:off x="4884820" y="1985208"/>
            <a:ext cx="3934327"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200" dirty="0">
                <a:latin typeface="Arial"/>
                <a:cs typeface="Calibri"/>
              </a:rPr>
              <a:t>As an </a:t>
            </a:r>
            <a:r>
              <a:rPr lang="en-US" sz="3200" i="1" dirty="0">
                <a:latin typeface="Arial"/>
                <a:cs typeface="Calibri"/>
              </a:rPr>
              <a:t>individual</a:t>
            </a:r>
            <a:r>
              <a:rPr lang="en-US" sz="3200" dirty="0">
                <a:latin typeface="Arial"/>
                <a:cs typeface="Calibri"/>
              </a:rPr>
              <a:t>, I am defined by my feelings &amp; desires.</a:t>
            </a:r>
          </a:p>
        </p:txBody>
      </p:sp>
      <p:sp>
        <p:nvSpPr>
          <p:cNvPr id="5" name="TextBox 4">
            <a:extLst>
              <a:ext uri="{FF2B5EF4-FFF2-40B4-BE49-F238E27FC236}">
                <a16:creationId xmlns:a16="http://schemas.microsoft.com/office/drawing/2014/main" id="{E46DB3CA-E7A8-0FF1-2F25-251C97608B98}"/>
              </a:ext>
            </a:extLst>
          </p:cNvPr>
          <p:cNvSpPr txBox="1"/>
          <p:nvPr/>
        </p:nvSpPr>
        <p:spPr>
          <a:xfrm>
            <a:off x="4884819" y="3729786"/>
            <a:ext cx="3934327" cy="206210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200" dirty="0">
                <a:latin typeface="Arial"/>
                <a:cs typeface="Calibri"/>
              </a:rPr>
              <a:t>To be a fulfilled person, I must </a:t>
            </a:r>
            <a:r>
              <a:rPr lang="en-US" sz="3200" i="1" dirty="0">
                <a:latin typeface="Arial"/>
                <a:cs typeface="Calibri"/>
              </a:rPr>
              <a:t>express </a:t>
            </a:r>
            <a:r>
              <a:rPr lang="en-US" sz="3200" dirty="0">
                <a:latin typeface="Arial"/>
                <a:cs typeface="Calibri"/>
              </a:rPr>
              <a:t>(live out) those desires.</a:t>
            </a:r>
          </a:p>
        </p:txBody>
      </p:sp>
    </p:spTree>
    <p:extLst>
      <p:ext uri="{BB962C8B-B14F-4D97-AF65-F5344CB8AC3E}">
        <p14:creationId xmlns:p14="http://schemas.microsoft.com/office/powerpoint/2010/main" val="2265839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7A7A3D2-1099-15A4-F516-55BEBEBCA08F}"/>
              </a:ext>
            </a:extLst>
          </p:cNvPr>
          <p:cNvSpPr txBox="1"/>
          <p:nvPr/>
        </p:nvSpPr>
        <p:spPr>
          <a:xfrm>
            <a:off x="365459" y="264694"/>
            <a:ext cx="8410073"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200" dirty="0">
                <a:solidFill>
                  <a:schemeClr val="accent5"/>
                </a:solidFill>
                <a:latin typeface="Arial"/>
                <a:cs typeface="Calibri"/>
              </a:rPr>
              <a:t>"What Would Jesus Say About Gay Pride?" (Church of the Holy City, June 2021)</a:t>
            </a:r>
            <a:endParaRPr lang="en-US" sz="1600">
              <a:solidFill>
                <a:schemeClr val="accent5"/>
              </a:solidFill>
              <a:latin typeface="Arial"/>
              <a:cs typeface="Arial"/>
            </a:endParaRPr>
          </a:p>
        </p:txBody>
      </p:sp>
      <p:sp>
        <p:nvSpPr>
          <p:cNvPr id="7" name="TextBox 6">
            <a:extLst>
              <a:ext uri="{FF2B5EF4-FFF2-40B4-BE49-F238E27FC236}">
                <a16:creationId xmlns:a16="http://schemas.microsoft.com/office/drawing/2014/main" id="{CEAB9519-4278-01E6-2A4A-AE4E2B407C65}"/>
              </a:ext>
            </a:extLst>
          </p:cNvPr>
          <p:cNvSpPr txBox="1"/>
          <p:nvPr/>
        </p:nvSpPr>
        <p:spPr>
          <a:xfrm>
            <a:off x="1129465" y="2043865"/>
            <a:ext cx="6882062" cy="35394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200" i="1" dirty="0">
                <a:solidFill>
                  <a:srgbClr val="FFFFFF"/>
                </a:solidFill>
                <a:latin typeface="Arial"/>
                <a:ea typeface="+mn-lt"/>
                <a:cs typeface="+mn-lt"/>
              </a:rPr>
              <a:t>"Pride, as we often define it as arrogance, is something Jesus warns against. But in the case of gay pride [it] is more an example of the opposing [of] shame. It’s an embrace of your authentic self. It’s embracing that the truth will set you free."</a:t>
            </a:r>
            <a:endParaRPr lang="en-US" sz="3200" i="1">
              <a:solidFill>
                <a:srgbClr val="FFFFFF"/>
              </a:solidFill>
              <a:latin typeface="Arial"/>
              <a:cs typeface="Arial"/>
            </a:endParaRPr>
          </a:p>
        </p:txBody>
      </p:sp>
    </p:spTree>
    <p:extLst>
      <p:ext uri="{BB962C8B-B14F-4D97-AF65-F5344CB8AC3E}">
        <p14:creationId xmlns:p14="http://schemas.microsoft.com/office/powerpoint/2010/main" val="3612200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C183B-EF9E-2650-C321-0E519EED47D7}"/>
              </a:ext>
            </a:extLst>
          </p:cNvPr>
          <p:cNvSpPr>
            <a:spLocks noGrp="1"/>
          </p:cNvSpPr>
          <p:nvPr>
            <p:ph type="title"/>
          </p:nvPr>
        </p:nvSpPr>
        <p:spPr>
          <a:xfrm>
            <a:off x="628650" y="329031"/>
            <a:ext cx="7886700" cy="748048"/>
          </a:xfrm>
        </p:spPr>
        <p:txBody>
          <a:bodyPr>
            <a:normAutofit/>
          </a:bodyPr>
          <a:lstStyle/>
          <a:p>
            <a:pPr algn="ctr"/>
            <a:r>
              <a:rPr lang="en-US" sz="3600" dirty="0">
                <a:solidFill>
                  <a:schemeClr val="accent5"/>
                </a:solidFill>
                <a:latin typeface="Arial"/>
                <a:cs typeface="Calibri Light"/>
              </a:rPr>
              <a:t>Human Identity in Genesis 1-12</a:t>
            </a:r>
          </a:p>
        </p:txBody>
      </p:sp>
      <p:sp>
        <p:nvSpPr>
          <p:cNvPr id="3" name="Content Placeholder 2">
            <a:extLst>
              <a:ext uri="{FF2B5EF4-FFF2-40B4-BE49-F238E27FC236}">
                <a16:creationId xmlns:a16="http://schemas.microsoft.com/office/drawing/2014/main" id="{8DE92F14-CBB3-29C3-9C6D-2B390E615A91}"/>
              </a:ext>
            </a:extLst>
          </p:cNvPr>
          <p:cNvSpPr>
            <a:spLocks noGrp="1"/>
          </p:cNvSpPr>
          <p:nvPr>
            <p:ph idx="1"/>
          </p:nvPr>
        </p:nvSpPr>
        <p:spPr/>
        <p:txBody>
          <a:bodyPr vert="horz" lIns="91440" tIns="45720" rIns="91440" bIns="45720" rtlCol="0" anchor="t">
            <a:normAutofit/>
          </a:bodyPr>
          <a:lstStyle/>
          <a:p>
            <a:pPr marL="514350" indent="-514350">
              <a:lnSpc>
                <a:spcPct val="100000"/>
              </a:lnSpc>
              <a:spcAft>
                <a:spcPts val="2500"/>
              </a:spcAft>
              <a:buAutoNum type="arabicPeriod"/>
            </a:pPr>
            <a:r>
              <a:rPr lang="en-US" sz="3400" dirty="0">
                <a:latin typeface="Arial"/>
                <a:cs typeface="Calibri"/>
              </a:rPr>
              <a:t>Our identity is defined by relationship</a:t>
            </a:r>
            <a:endParaRPr lang="en-US" sz="3400">
              <a:latin typeface="Arial"/>
              <a:cs typeface="Calibri" panose="020F0502020204030204"/>
            </a:endParaRPr>
          </a:p>
          <a:p>
            <a:pPr marL="514350" indent="-514350">
              <a:lnSpc>
                <a:spcPct val="100000"/>
              </a:lnSpc>
              <a:spcAft>
                <a:spcPts val="2500"/>
              </a:spcAft>
              <a:buAutoNum type="arabicPeriod"/>
            </a:pPr>
            <a:r>
              <a:rPr lang="en-US" sz="3400" dirty="0">
                <a:latin typeface="Arial"/>
                <a:cs typeface="Calibri"/>
              </a:rPr>
              <a:t>Humanity's sin is living life our way</a:t>
            </a:r>
          </a:p>
          <a:p>
            <a:pPr marL="514350" indent="-514350">
              <a:lnSpc>
                <a:spcPct val="100000"/>
              </a:lnSpc>
              <a:spcAft>
                <a:spcPts val="2500"/>
              </a:spcAft>
              <a:buAutoNum type="arabicPeriod"/>
            </a:pPr>
            <a:r>
              <a:rPr lang="en-US" sz="3400" dirty="0">
                <a:latin typeface="Arial"/>
                <a:cs typeface="Calibri"/>
              </a:rPr>
              <a:t>Human hearts are corrupted by sin </a:t>
            </a:r>
          </a:p>
          <a:p>
            <a:pPr marL="514350" indent="-514350">
              <a:lnSpc>
                <a:spcPct val="100000"/>
              </a:lnSpc>
              <a:spcAft>
                <a:spcPts val="2500"/>
              </a:spcAft>
              <a:buAutoNum type="arabicPeriod"/>
            </a:pPr>
            <a:r>
              <a:rPr lang="en-US" sz="3400" dirty="0">
                <a:latin typeface="Arial"/>
                <a:cs typeface="Calibri"/>
              </a:rPr>
              <a:t>Blessing is in submission to God</a:t>
            </a:r>
          </a:p>
        </p:txBody>
      </p:sp>
    </p:spTree>
    <p:extLst>
      <p:ext uri="{BB962C8B-B14F-4D97-AF65-F5344CB8AC3E}">
        <p14:creationId xmlns:p14="http://schemas.microsoft.com/office/powerpoint/2010/main" val="2384370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EAB9519-4278-01E6-2A4A-AE4E2B407C65}"/>
              </a:ext>
            </a:extLst>
          </p:cNvPr>
          <p:cNvSpPr txBox="1"/>
          <p:nvPr/>
        </p:nvSpPr>
        <p:spPr>
          <a:xfrm>
            <a:off x="311317" y="696328"/>
            <a:ext cx="8518356" cy="51449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spcAft>
                <a:spcPts val="1000"/>
              </a:spcAft>
            </a:pPr>
            <a:r>
              <a:rPr lang="en-US" sz="3200" i="1" dirty="0">
                <a:latin typeface="Arial"/>
                <a:ea typeface="+mn-lt"/>
                <a:cs typeface="+mn-lt"/>
              </a:rPr>
              <a:t>For you are all sons of God through faith in Christ Jesus. For all of you who were baptized into Christ have clothed yourselves with Christ. There is neither Jew nor Greek, there is neither slave nor free man, there is neither male nor female; for you are all one in Christ Jesus. And if you belong to Christ, then you are Abraham’s descendants, heirs according to promise. </a:t>
            </a:r>
            <a:endParaRPr lang="en-US" sz="3200">
              <a:latin typeface="Arial"/>
              <a:ea typeface="+mn-lt"/>
              <a:cs typeface="+mn-lt"/>
            </a:endParaRPr>
          </a:p>
          <a:p>
            <a:pPr algn="ctr"/>
            <a:r>
              <a:rPr lang="en-US" sz="3200" dirty="0">
                <a:solidFill>
                  <a:schemeClr val="accent5"/>
                </a:solidFill>
                <a:latin typeface="Arial"/>
                <a:ea typeface="+mn-lt"/>
                <a:cs typeface="+mn-lt"/>
              </a:rPr>
              <a:t>Galatians 3:26-29</a:t>
            </a:r>
            <a:endParaRPr lang="en-US" sz="3200">
              <a:solidFill>
                <a:schemeClr val="accent5"/>
              </a:solidFill>
              <a:latin typeface="Arial"/>
              <a:cs typeface="Arial"/>
            </a:endParaRPr>
          </a:p>
        </p:txBody>
      </p:sp>
    </p:spTree>
    <p:extLst>
      <p:ext uri="{BB962C8B-B14F-4D97-AF65-F5344CB8AC3E}">
        <p14:creationId xmlns:p14="http://schemas.microsoft.com/office/powerpoint/2010/main" val="380975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C183B-EF9E-2650-C321-0E519EED47D7}"/>
              </a:ext>
            </a:extLst>
          </p:cNvPr>
          <p:cNvSpPr>
            <a:spLocks noGrp="1"/>
          </p:cNvSpPr>
          <p:nvPr>
            <p:ph type="title"/>
          </p:nvPr>
        </p:nvSpPr>
        <p:spPr>
          <a:xfrm>
            <a:off x="628650" y="184652"/>
            <a:ext cx="7886700" cy="1337595"/>
          </a:xfrm>
        </p:spPr>
        <p:txBody>
          <a:bodyPr>
            <a:normAutofit/>
          </a:bodyPr>
          <a:lstStyle/>
          <a:p>
            <a:pPr algn="ctr"/>
            <a:r>
              <a:rPr lang="en-US" sz="3600" i="1" dirty="0">
                <a:solidFill>
                  <a:srgbClr val="5B9BD5"/>
                </a:solidFill>
                <a:latin typeface="Arial"/>
                <a:cs typeface="Calibri Light"/>
              </a:rPr>
              <a:t>"One in Christ Jesus"</a:t>
            </a:r>
            <a:br>
              <a:rPr lang="en-US" sz="3600" dirty="0">
                <a:latin typeface="Arial"/>
                <a:cs typeface="Calibri Light"/>
              </a:rPr>
            </a:br>
            <a:r>
              <a:rPr lang="en-US" sz="3600" dirty="0">
                <a:solidFill>
                  <a:srgbClr val="5B9BD5"/>
                </a:solidFill>
                <a:latin typeface="Arial"/>
                <a:cs typeface="Calibri Light"/>
              </a:rPr>
              <a:t>Dependency &amp; Obligation</a:t>
            </a:r>
          </a:p>
        </p:txBody>
      </p:sp>
      <p:sp>
        <p:nvSpPr>
          <p:cNvPr id="6" name="TextBox 5">
            <a:extLst>
              <a:ext uri="{FF2B5EF4-FFF2-40B4-BE49-F238E27FC236}">
                <a16:creationId xmlns:a16="http://schemas.microsoft.com/office/drawing/2014/main" id="{22D4F613-DE68-B515-5138-92466E125C84}"/>
              </a:ext>
            </a:extLst>
          </p:cNvPr>
          <p:cNvSpPr txBox="1"/>
          <p:nvPr/>
        </p:nvSpPr>
        <p:spPr>
          <a:xfrm>
            <a:off x="3200400" y="2478505"/>
            <a:ext cx="2743200" cy="769441"/>
          </a:xfrm>
          <a:prstGeom prst="rect">
            <a:avLst/>
          </a:prstGeom>
          <a:solidFill>
            <a:schemeClr val="accent5"/>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400" dirty="0">
                <a:solidFill>
                  <a:srgbClr val="000000"/>
                </a:solidFill>
                <a:latin typeface="Arial"/>
                <a:cs typeface="Arial"/>
              </a:rPr>
              <a:t>To God</a:t>
            </a:r>
          </a:p>
        </p:txBody>
      </p:sp>
      <p:sp>
        <p:nvSpPr>
          <p:cNvPr id="7" name="TextBox 6">
            <a:extLst>
              <a:ext uri="{FF2B5EF4-FFF2-40B4-BE49-F238E27FC236}">
                <a16:creationId xmlns:a16="http://schemas.microsoft.com/office/drawing/2014/main" id="{032AC994-F59F-1BFA-7AE2-73867CC5386C}"/>
              </a:ext>
            </a:extLst>
          </p:cNvPr>
          <p:cNvSpPr txBox="1"/>
          <p:nvPr/>
        </p:nvSpPr>
        <p:spPr>
          <a:xfrm>
            <a:off x="2574757" y="3465094"/>
            <a:ext cx="4006515" cy="769441"/>
          </a:xfrm>
          <a:prstGeom prst="rect">
            <a:avLst/>
          </a:prstGeom>
          <a:solidFill>
            <a:schemeClr val="accent5"/>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400" dirty="0">
                <a:solidFill>
                  <a:srgbClr val="000000"/>
                </a:solidFill>
                <a:latin typeface="Arial"/>
                <a:cs typeface="Arial"/>
              </a:rPr>
              <a:t>To Each Other</a:t>
            </a:r>
          </a:p>
        </p:txBody>
      </p:sp>
    </p:spTree>
    <p:extLst>
      <p:ext uri="{BB962C8B-B14F-4D97-AF65-F5344CB8AC3E}">
        <p14:creationId xmlns:p14="http://schemas.microsoft.com/office/powerpoint/2010/main" val="1037944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026653"/>
          </a:xfrm>
        </p:spPr>
        <p:txBody>
          <a:bodyPr>
            <a:normAutofit/>
          </a:bodyPr>
          <a:lstStyle/>
          <a:p>
            <a:r>
              <a:rPr lang="en-US" dirty="0">
                <a:latin typeface="Arial"/>
                <a:cs typeface="Calibri Light"/>
              </a:rPr>
              <a:t>Pride &amp; Identity</a:t>
            </a:r>
          </a:p>
        </p:txBody>
      </p:sp>
      <p:sp>
        <p:nvSpPr>
          <p:cNvPr id="3" name="Subtitle 2"/>
          <p:cNvSpPr>
            <a:spLocks noGrp="1"/>
          </p:cNvSpPr>
          <p:nvPr>
            <p:ph type="subTitle" idx="1"/>
          </p:nvPr>
        </p:nvSpPr>
        <p:spPr>
          <a:xfrm>
            <a:off x="1143000" y="3289216"/>
            <a:ext cx="6858000" cy="1800141"/>
          </a:xfrm>
        </p:spPr>
        <p:txBody>
          <a:bodyPr vert="horz" lIns="91440" tIns="45720" rIns="91440" bIns="45720" rtlCol="0" anchor="t">
            <a:normAutofit lnSpcReduction="10000"/>
          </a:bodyPr>
          <a:lstStyle/>
          <a:p>
            <a:pPr>
              <a:lnSpc>
                <a:spcPct val="110000"/>
              </a:lnSpc>
            </a:pPr>
            <a:r>
              <a:rPr lang="en-US" sz="3600" i="1" dirty="0">
                <a:solidFill>
                  <a:srgbClr val="5B9BD5"/>
                </a:solidFill>
                <a:latin typeface="Arial"/>
                <a:ea typeface="+mn-lt"/>
                <a:cs typeface="+mn-lt"/>
              </a:rPr>
              <a:t>For all of you who were baptized into Christ have clothed yourselves with Christ.</a:t>
            </a:r>
            <a:endParaRPr lang="en-US" sz="3600">
              <a:solidFill>
                <a:srgbClr val="5B9BD5"/>
              </a:solidFill>
              <a:latin typeface="Arial"/>
              <a:cs typeface="Arial"/>
            </a:endParaRPr>
          </a:p>
        </p:txBody>
      </p:sp>
    </p:spTree>
    <p:extLst>
      <p:ext uri="{BB962C8B-B14F-4D97-AF65-F5344CB8AC3E}">
        <p14:creationId xmlns:p14="http://schemas.microsoft.com/office/powerpoint/2010/main" val="21431961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On-screen Show (4:3)</PresentationFormat>
  <Paragraphs>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Pride &amp; Identity</vt:lpstr>
      <vt:lpstr>PowerPoint Presentation</vt:lpstr>
      <vt:lpstr>PowerPoint Presentation</vt:lpstr>
      <vt:lpstr>Human Identity in Genesis 1-12</vt:lpstr>
      <vt:lpstr>PowerPoint Presentation</vt:lpstr>
      <vt:lpstr>"One in Christ Jesus" Dependency &amp; Obligation</vt:lpstr>
      <vt:lpstr>Pride &amp; Identity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245</cp:revision>
  <dcterms:created xsi:type="dcterms:W3CDTF">2022-06-25T18:48:26Z</dcterms:created>
  <dcterms:modified xsi:type="dcterms:W3CDTF">2022-06-25T20:58:39Z</dcterms:modified>
</cp:coreProperties>
</file>