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61" r:id="rId3"/>
    <p:sldId id="259" r:id="rId4"/>
    <p:sldId id="267" r:id="rId5"/>
    <p:sldId id="268" r:id="rId6"/>
    <p:sldId id="260" r:id="rId7"/>
    <p:sldId id="262" r:id="rId8"/>
    <p:sldId id="266" r:id="rId9"/>
    <p:sldId id="263"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B7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72"/>
  </p:normalViewPr>
  <p:slideViewPr>
    <p:cSldViewPr snapToGrid="0" snapToObjects="1">
      <p:cViewPr varScale="1">
        <p:scale>
          <a:sx n="73" d="100"/>
          <a:sy n="73" d="100"/>
        </p:scale>
        <p:origin x="13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BF5DD6-DF66-2644-8BFB-B7ED305F9408}"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55B2-AE7F-BC4D-8C67-6567D835D109}" type="slidenum">
              <a:rPr lang="en-US" smtClean="0"/>
              <a:t>‹#›</a:t>
            </a:fld>
            <a:endParaRPr lang="en-US"/>
          </a:p>
        </p:txBody>
      </p:sp>
    </p:spTree>
    <p:extLst>
      <p:ext uri="{BB962C8B-B14F-4D97-AF65-F5344CB8AC3E}">
        <p14:creationId xmlns:p14="http://schemas.microsoft.com/office/powerpoint/2010/main" val="3597955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BF5DD6-DF66-2644-8BFB-B7ED305F9408}"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55B2-AE7F-BC4D-8C67-6567D835D109}" type="slidenum">
              <a:rPr lang="en-US" smtClean="0"/>
              <a:t>‹#›</a:t>
            </a:fld>
            <a:endParaRPr lang="en-US"/>
          </a:p>
        </p:txBody>
      </p:sp>
    </p:spTree>
    <p:extLst>
      <p:ext uri="{BB962C8B-B14F-4D97-AF65-F5344CB8AC3E}">
        <p14:creationId xmlns:p14="http://schemas.microsoft.com/office/powerpoint/2010/main" val="359249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BF5DD6-DF66-2644-8BFB-B7ED305F9408}"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55B2-AE7F-BC4D-8C67-6567D835D109}" type="slidenum">
              <a:rPr lang="en-US" smtClean="0"/>
              <a:t>‹#›</a:t>
            </a:fld>
            <a:endParaRPr lang="en-US"/>
          </a:p>
        </p:txBody>
      </p:sp>
    </p:spTree>
    <p:extLst>
      <p:ext uri="{BB962C8B-B14F-4D97-AF65-F5344CB8AC3E}">
        <p14:creationId xmlns:p14="http://schemas.microsoft.com/office/powerpoint/2010/main" val="390259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BF5DD6-DF66-2644-8BFB-B7ED305F9408}"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55B2-AE7F-BC4D-8C67-6567D835D109}" type="slidenum">
              <a:rPr lang="en-US" smtClean="0"/>
              <a:t>‹#›</a:t>
            </a:fld>
            <a:endParaRPr lang="en-US"/>
          </a:p>
        </p:txBody>
      </p:sp>
    </p:spTree>
    <p:extLst>
      <p:ext uri="{BB962C8B-B14F-4D97-AF65-F5344CB8AC3E}">
        <p14:creationId xmlns:p14="http://schemas.microsoft.com/office/powerpoint/2010/main" val="2255615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BF5DD6-DF66-2644-8BFB-B7ED305F9408}"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55B2-AE7F-BC4D-8C67-6567D835D109}" type="slidenum">
              <a:rPr lang="en-US" smtClean="0"/>
              <a:t>‹#›</a:t>
            </a:fld>
            <a:endParaRPr lang="en-US"/>
          </a:p>
        </p:txBody>
      </p:sp>
    </p:spTree>
    <p:extLst>
      <p:ext uri="{BB962C8B-B14F-4D97-AF65-F5344CB8AC3E}">
        <p14:creationId xmlns:p14="http://schemas.microsoft.com/office/powerpoint/2010/main" val="409360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BF5DD6-DF66-2644-8BFB-B7ED305F9408}"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55B2-AE7F-BC4D-8C67-6567D835D109}" type="slidenum">
              <a:rPr lang="en-US" smtClean="0"/>
              <a:t>‹#›</a:t>
            </a:fld>
            <a:endParaRPr lang="en-US"/>
          </a:p>
        </p:txBody>
      </p:sp>
    </p:spTree>
    <p:extLst>
      <p:ext uri="{BB962C8B-B14F-4D97-AF65-F5344CB8AC3E}">
        <p14:creationId xmlns:p14="http://schemas.microsoft.com/office/powerpoint/2010/main" val="320023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BF5DD6-DF66-2644-8BFB-B7ED305F9408}" type="datetimeFigureOut">
              <a:rPr lang="en-US" smtClean="0"/>
              <a:t>5/22/2022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A55B2-AE7F-BC4D-8C67-6567D835D109}" type="slidenum">
              <a:rPr lang="en-US" smtClean="0"/>
              <a:t>‹#›</a:t>
            </a:fld>
            <a:endParaRPr lang="en-US"/>
          </a:p>
        </p:txBody>
      </p:sp>
    </p:spTree>
    <p:extLst>
      <p:ext uri="{BB962C8B-B14F-4D97-AF65-F5344CB8AC3E}">
        <p14:creationId xmlns:p14="http://schemas.microsoft.com/office/powerpoint/2010/main" val="545507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BF5DD6-DF66-2644-8BFB-B7ED305F9408}" type="datetimeFigureOut">
              <a:rPr lang="en-US" smtClean="0"/>
              <a:t>5/22/2022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A55B2-AE7F-BC4D-8C67-6567D835D109}" type="slidenum">
              <a:rPr lang="en-US" smtClean="0"/>
              <a:t>‹#›</a:t>
            </a:fld>
            <a:endParaRPr lang="en-US"/>
          </a:p>
        </p:txBody>
      </p:sp>
    </p:spTree>
    <p:extLst>
      <p:ext uri="{BB962C8B-B14F-4D97-AF65-F5344CB8AC3E}">
        <p14:creationId xmlns:p14="http://schemas.microsoft.com/office/powerpoint/2010/main" val="3229002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F5DD6-DF66-2644-8BFB-B7ED305F9408}" type="datetimeFigureOut">
              <a:rPr lang="en-US" smtClean="0"/>
              <a:t>5/22/2022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A55B2-AE7F-BC4D-8C67-6567D835D109}" type="slidenum">
              <a:rPr lang="en-US" smtClean="0"/>
              <a:t>‹#›</a:t>
            </a:fld>
            <a:endParaRPr lang="en-US"/>
          </a:p>
        </p:txBody>
      </p:sp>
    </p:spTree>
    <p:extLst>
      <p:ext uri="{BB962C8B-B14F-4D97-AF65-F5344CB8AC3E}">
        <p14:creationId xmlns:p14="http://schemas.microsoft.com/office/powerpoint/2010/main" val="241697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BF5DD6-DF66-2644-8BFB-B7ED305F9408}"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55B2-AE7F-BC4D-8C67-6567D835D109}" type="slidenum">
              <a:rPr lang="en-US" smtClean="0"/>
              <a:t>‹#›</a:t>
            </a:fld>
            <a:endParaRPr lang="en-US"/>
          </a:p>
        </p:txBody>
      </p:sp>
    </p:spTree>
    <p:extLst>
      <p:ext uri="{BB962C8B-B14F-4D97-AF65-F5344CB8AC3E}">
        <p14:creationId xmlns:p14="http://schemas.microsoft.com/office/powerpoint/2010/main" val="372022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BF5DD6-DF66-2644-8BFB-B7ED305F9408}"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55B2-AE7F-BC4D-8C67-6567D835D109}" type="slidenum">
              <a:rPr lang="en-US" smtClean="0"/>
              <a:t>‹#›</a:t>
            </a:fld>
            <a:endParaRPr lang="en-US"/>
          </a:p>
        </p:txBody>
      </p:sp>
    </p:spTree>
    <p:extLst>
      <p:ext uri="{BB962C8B-B14F-4D97-AF65-F5344CB8AC3E}">
        <p14:creationId xmlns:p14="http://schemas.microsoft.com/office/powerpoint/2010/main" val="28409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F5DD6-DF66-2644-8BFB-B7ED305F9408}" type="datetimeFigureOut">
              <a:rPr lang="en-US" smtClean="0"/>
              <a:t>5/22/2022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A55B2-AE7F-BC4D-8C67-6567D835D109}" type="slidenum">
              <a:rPr lang="en-US" smtClean="0"/>
              <a:t>‹#›</a:t>
            </a:fld>
            <a:endParaRPr lang="en-US"/>
          </a:p>
        </p:txBody>
      </p:sp>
    </p:spTree>
    <p:extLst>
      <p:ext uri="{BB962C8B-B14F-4D97-AF65-F5344CB8AC3E}">
        <p14:creationId xmlns:p14="http://schemas.microsoft.com/office/powerpoint/2010/main" val="2442236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A2838-8378-3E4E-E904-1881375DDBE9}"/>
              </a:ext>
            </a:extLst>
          </p:cNvPr>
          <p:cNvSpPr>
            <a:spLocks noGrp="1"/>
          </p:cNvSpPr>
          <p:nvPr>
            <p:ph type="title"/>
          </p:nvPr>
        </p:nvSpPr>
        <p:spPr/>
        <p:txBody>
          <a:bodyPr>
            <a:normAutofit fontScale="90000"/>
          </a:bodyPr>
          <a:lstStyle/>
          <a:p>
            <a:pPr algn="ctr"/>
            <a:r>
              <a:rPr lang="en-US" sz="5400" b="1" dirty="0">
                <a:solidFill>
                  <a:schemeClr val="tx2"/>
                </a:solidFill>
                <a:latin typeface="MuktaMahee SemiBold" panose="020B0000000000000000" pitchFamily="34" charset="77"/>
                <a:cs typeface="MuktaMahee SemiBold" panose="020B0000000000000000" pitchFamily="34" charset="77"/>
              </a:rPr>
              <a:t>The Apostle Paul - Once Saul</a:t>
            </a:r>
          </a:p>
        </p:txBody>
      </p:sp>
      <p:pic>
        <p:nvPicPr>
          <p:cNvPr id="4" name="Content Placeholder 3">
            <a:extLst>
              <a:ext uri="{FF2B5EF4-FFF2-40B4-BE49-F238E27FC236}">
                <a16:creationId xmlns:a16="http://schemas.microsoft.com/office/drawing/2014/main" id="{8EF20702-9FE2-F403-C450-EE7C3B4AC4BD}"/>
              </a:ext>
            </a:extLst>
          </p:cNvPr>
          <p:cNvPicPr>
            <a:picLocks noGrp="1" noChangeAspect="1"/>
          </p:cNvPicPr>
          <p:nvPr>
            <p:ph idx="1"/>
          </p:nvPr>
        </p:nvPicPr>
        <p:blipFill>
          <a:blip r:embed="rId2"/>
          <a:stretch>
            <a:fillRect/>
          </a:stretch>
        </p:blipFill>
        <p:spPr>
          <a:xfrm>
            <a:off x="704144" y="1825625"/>
            <a:ext cx="7735712" cy="4351338"/>
          </a:xfrm>
          <a:prstGeom prst="rect">
            <a:avLst/>
          </a:prstGeom>
        </p:spPr>
      </p:pic>
    </p:spTree>
    <p:extLst>
      <p:ext uri="{BB962C8B-B14F-4D97-AF65-F5344CB8AC3E}">
        <p14:creationId xmlns:p14="http://schemas.microsoft.com/office/powerpoint/2010/main" val="2325361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A2838-8378-3E4E-E904-1881375DDBE9}"/>
              </a:ext>
            </a:extLst>
          </p:cNvPr>
          <p:cNvSpPr>
            <a:spLocks noGrp="1"/>
          </p:cNvSpPr>
          <p:nvPr>
            <p:ph type="title"/>
          </p:nvPr>
        </p:nvSpPr>
        <p:spPr/>
        <p:txBody>
          <a:bodyPr>
            <a:normAutofit/>
          </a:bodyPr>
          <a:lstStyle/>
          <a:p>
            <a:pPr algn="ctr"/>
            <a:r>
              <a:rPr lang="en-US" sz="5400" b="1" dirty="0">
                <a:solidFill>
                  <a:schemeClr val="tx2"/>
                </a:solidFill>
                <a:latin typeface="MuktaMahee SemiBold" panose="020B0000000000000000" pitchFamily="34" charset="77"/>
                <a:cs typeface="MuktaMahee SemiBold" panose="020B0000000000000000" pitchFamily="34" charset="77"/>
              </a:rPr>
              <a:t>Saul’s Transformation</a:t>
            </a:r>
          </a:p>
        </p:txBody>
      </p:sp>
      <p:pic>
        <p:nvPicPr>
          <p:cNvPr id="4" name="Content Placeholder 3">
            <a:extLst>
              <a:ext uri="{FF2B5EF4-FFF2-40B4-BE49-F238E27FC236}">
                <a16:creationId xmlns:a16="http://schemas.microsoft.com/office/drawing/2014/main" id="{8EF20702-9FE2-F403-C450-EE7C3B4AC4BD}"/>
              </a:ext>
            </a:extLst>
          </p:cNvPr>
          <p:cNvPicPr>
            <a:picLocks noGrp="1" noChangeAspect="1"/>
          </p:cNvPicPr>
          <p:nvPr>
            <p:ph idx="1"/>
          </p:nvPr>
        </p:nvPicPr>
        <p:blipFill>
          <a:blip r:embed="rId2"/>
          <a:stretch>
            <a:fillRect/>
          </a:stretch>
        </p:blipFill>
        <p:spPr>
          <a:xfrm>
            <a:off x="704144" y="1825625"/>
            <a:ext cx="7735712" cy="4351338"/>
          </a:xfrm>
          <a:prstGeom prst="rect">
            <a:avLst/>
          </a:prstGeom>
        </p:spPr>
      </p:pic>
    </p:spTree>
    <p:extLst>
      <p:ext uri="{BB962C8B-B14F-4D97-AF65-F5344CB8AC3E}">
        <p14:creationId xmlns:p14="http://schemas.microsoft.com/office/powerpoint/2010/main" val="152966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7CC289-A82A-D0C5-A98C-701665BD0B14}"/>
              </a:ext>
            </a:extLst>
          </p:cNvPr>
          <p:cNvSpPr>
            <a:spLocks noGrp="1"/>
          </p:cNvSpPr>
          <p:nvPr>
            <p:ph idx="1"/>
          </p:nvPr>
        </p:nvSpPr>
        <p:spPr>
          <a:xfrm>
            <a:off x="189185" y="220717"/>
            <a:ext cx="8744607" cy="6453352"/>
          </a:xfrm>
        </p:spPr>
        <p:txBody>
          <a:bodyPr>
            <a:normAutofit fontScale="92500" lnSpcReduction="20000"/>
          </a:bodyPr>
          <a:lstStyle/>
          <a:p>
            <a:pPr marL="0" indent="0">
              <a:buNone/>
            </a:pPr>
            <a:r>
              <a:rPr lang="en-US" sz="3200" dirty="0">
                <a:latin typeface="MuktaMahee Regular" panose="020B0000000000000000" pitchFamily="34" charset="77"/>
                <a:cs typeface="MuktaMahee Regular" panose="020B0000000000000000" pitchFamily="34" charset="77"/>
              </a:rPr>
              <a:t>Vs.11. - And such were some of you. But you were washed, you were sanctified, you were justified in the name of the Lord Jesus Christ and by the Spirit of our God.</a:t>
            </a:r>
          </a:p>
          <a:p>
            <a:pPr marL="0" indent="0">
              <a:buNone/>
            </a:pPr>
            <a:endParaRPr lang="en-US" sz="3200" dirty="0">
              <a:latin typeface="MuktaMahee Regular" panose="020B0000000000000000" pitchFamily="34" charset="77"/>
              <a:cs typeface="MuktaMahee Regular" panose="020B0000000000000000" pitchFamily="34" charset="77"/>
            </a:endParaRPr>
          </a:p>
          <a:p>
            <a:pPr marL="0" indent="0">
              <a:buNone/>
            </a:pPr>
            <a:r>
              <a:rPr lang="en-US" sz="3200" dirty="0">
                <a:latin typeface="MuktaMahee Regular" panose="020B0000000000000000" pitchFamily="34" charset="77"/>
                <a:cs typeface="MuktaMahee Regular" panose="020B0000000000000000" pitchFamily="34" charset="77"/>
              </a:rPr>
              <a:t>Can the Ethiopian change his skin, or the leopard his spots? Jer. 13:23</a:t>
            </a:r>
          </a:p>
          <a:p>
            <a:pPr marL="0" indent="0">
              <a:buNone/>
            </a:pPr>
            <a:endParaRPr lang="en-US" sz="3200" dirty="0">
              <a:latin typeface="MuktaMahee Regular" panose="020B0000000000000000" pitchFamily="34" charset="77"/>
              <a:cs typeface="MuktaMahee Regular" panose="020B0000000000000000" pitchFamily="34" charset="77"/>
            </a:endParaRPr>
          </a:p>
          <a:p>
            <a:pPr marL="0" indent="0">
              <a:buNone/>
            </a:pPr>
            <a:r>
              <a:rPr lang="en-US" sz="3200" dirty="0">
                <a:latin typeface="MuktaMahee Regular" panose="020B0000000000000000" pitchFamily="34" charset="77"/>
                <a:cs typeface="MuktaMahee Regular" panose="020B0000000000000000" pitchFamily="34" charset="77"/>
              </a:rPr>
              <a:t>For though thou wash thee with lye, and take thee much soap, yet thine iniquity is marked before me, saith the Lord Jehovah. Jer. 2:22</a:t>
            </a:r>
          </a:p>
          <a:p>
            <a:pPr marL="0" indent="0">
              <a:buNone/>
            </a:pPr>
            <a:endParaRPr lang="en-US" sz="3200" dirty="0">
              <a:latin typeface="MuktaMahee Regular" panose="020B0000000000000000" pitchFamily="34" charset="77"/>
              <a:cs typeface="MuktaMahee Regular" panose="020B0000000000000000" pitchFamily="34" charset="77"/>
            </a:endParaRPr>
          </a:p>
          <a:p>
            <a:pPr marL="0" indent="0">
              <a:buNone/>
            </a:pPr>
            <a:r>
              <a:rPr lang="en-US" sz="3200" dirty="0">
                <a:latin typeface="MuktaMahee Regular" panose="020B0000000000000000" pitchFamily="34" charset="77"/>
                <a:cs typeface="MuktaMahee Regular" panose="020B0000000000000000" pitchFamily="34" charset="77"/>
              </a:rPr>
              <a:t>Crush a fool in a mortar with a pestle</a:t>
            </a:r>
          </a:p>
          <a:p>
            <a:pPr marL="0" indent="0">
              <a:buNone/>
            </a:pPr>
            <a:r>
              <a:rPr lang="en-US" sz="3200" dirty="0">
                <a:latin typeface="MuktaMahee Regular" panose="020B0000000000000000" pitchFamily="34" charset="77"/>
                <a:cs typeface="MuktaMahee Regular" panose="020B0000000000000000" pitchFamily="34" charset="77"/>
              </a:rPr>
              <a:t>along with crushed grain,</a:t>
            </a:r>
          </a:p>
          <a:p>
            <a:pPr marL="0" indent="0">
              <a:buNone/>
            </a:pPr>
            <a:r>
              <a:rPr lang="en-US" sz="3200" dirty="0">
                <a:latin typeface="MuktaMahee Regular" panose="020B0000000000000000" pitchFamily="34" charset="77"/>
                <a:cs typeface="MuktaMahee Regular" panose="020B0000000000000000" pitchFamily="34" charset="77"/>
              </a:rPr>
              <a:t>yet his folly will not depart from him. Prov. 27:22</a:t>
            </a:r>
          </a:p>
        </p:txBody>
      </p:sp>
    </p:spTree>
    <p:extLst>
      <p:ext uri="{BB962C8B-B14F-4D97-AF65-F5344CB8AC3E}">
        <p14:creationId xmlns:p14="http://schemas.microsoft.com/office/powerpoint/2010/main" val="254847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7CC289-A82A-D0C5-A98C-701665BD0B14}"/>
              </a:ext>
            </a:extLst>
          </p:cNvPr>
          <p:cNvSpPr>
            <a:spLocks noGrp="1"/>
          </p:cNvSpPr>
          <p:nvPr>
            <p:ph idx="1"/>
          </p:nvPr>
        </p:nvSpPr>
        <p:spPr>
          <a:xfrm>
            <a:off x="189185" y="220717"/>
            <a:ext cx="8744607" cy="6453352"/>
          </a:xfrm>
        </p:spPr>
        <p:txBody>
          <a:bodyPr/>
          <a:lstStyle/>
          <a:p>
            <a:pPr marL="0" indent="0">
              <a:buNone/>
            </a:pPr>
            <a:r>
              <a:rPr lang="en-US" dirty="0"/>
              <a:t>Jer. 17:9 “The heart of man is deceitful above all things and desperately wicked.  Who can know it?”   </a:t>
            </a:r>
          </a:p>
          <a:p>
            <a:pPr marL="0" indent="0">
              <a:buNone/>
            </a:pPr>
            <a:endParaRPr lang="en-US" sz="1400" dirty="0"/>
          </a:p>
          <a:p>
            <a:pPr marL="0" indent="0">
              <a:buNone/>
            </a:pPr>
            <a:r>
              <a:rPr lang="en-US" dirty="0"/>
              <a:t>Isaiah 1:5-6 “Man is sick from the top of his head to the sole of his feet, and everywhere in-between.”  </a:t>
            </a:r>
          </a:p>
          <a:p>
            <a:pPr marL="0" indent="0">
              <a:buNone/>
            </a:pPr>
            <a:endParaRPr lang="en-US" sz="1400" b="1" dirty="0"/>
          </a:p>
          <a:p>
            <a:pPr marL="0" indent="0" algn="ctr">
              <a:buNone/>
            </a:pPr>
            <a:r>
              <a:rPr lang="en-US" sz="3200" b="1" dirty="0">
                <a:solidFill>
                  <a:schemeClr val="accent1"/>
                </a:solidFill>
              </a:rPr>
              <a:t>1. In a transformed life there is a clear introduction to Christ.   </a:t>
            </a:r>
            <a:endParaRPr lang="en-US" sz="3200" dirty="0">
              <a:solidFill>
                <a:schemeClr val="accent1"/>
              </a:solidFill>
            </a:endParaRPr>
          </a:p>
          <a:p>
            <a:pPr marL="0" indent="0">
              <a:buNone/>
            </a:pPr>
            <a:endParaRPr lang="en-US" sz="1600" dirty="0"/>
          </a:p>
          <a:p>
            <a:pPr marL="0" indent="0">
              <a:buNone/>
            </a:pPr>
            <a:r>
              <a:rPr lang="en-US" sz="3200" dirty="0"/>
              <a:t>How then will they call on him in whom they have not believed? And how are they to believe in him of whom they have never heard? And how are they to hear without someone preaching? Romans 10:14</a:t>
            </a:r>
          </a:p>
        </p:txBody>
      </p:sp>
    </p:spTree>
    <p:extLst>
      <p:ext uri="{BB962C8B-B14F-4D97-AF65-F5344CB8AC3E}">
        <p14:creationId xmlns:p14="http://schemas.microsoft.com/office/powerpoint/2010/main" val="176109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 calcmode="lin" valueType="num">
                                      <p:cBhvr additive="base">
                                        <p:cTn id="18"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7CC289-A82A-D0C5-A98C-701665BD0B14}"/>
              </a:ext>
            </a:extLst>
          </p:cNvPr>
          <p:cNvSpPr>
            <a:spLocks noGrp="1"/>
          </p:cNvSpPr>
          <p:nvPr>
            <p:ph idx="1"/>
          </p:nvPr>
        </p:nvSpPr>
        <p:spPr>
          <a:xfrm>
            <a:off x="189185" y="220717"/>
            <a:ext cx="8744607" cy="6453352"/>
          </a:xfrm>
        </p:spPr>
        <p:txBody>
          <a:bodyPr>
            <a:normAutofit fontScale="25000" lnSpcReduction="20000"/>
          </a:bodyPr>
          <a:lstStyle/>
          <a:p>
            <a:pPr marL="0" indent="0">
              <a:buNone/>
            </a:pPr>
            <a:r>
              <a:rPr lang="en-US" sz="9800" dirty="0"/>
              <a:t>Therefore, if anyone is in Christ, he is a new creation. The old has passed away; behold, the new has come.                                          2 Cor. 5:17    </a:t>
            </a:r>
          </a:p>
          <a:p>
            <a:pPr marL="0" indent="0">
              <a:buNone/>
            </a:pPr>
            <a:endParaRPr lang="en-US" sz="9800" b="1" dirty="0">
              <a:solidFill>
                <a:schemeClr val="accent1"/>
              </a:solidFill>
            </a:endParaRPr>
          </a:p>
          <a:p>
            <a:pPr marL="0" indent="0">
              <a:buNone/>
            </a:pPr>
            <a:r>
              <a:rPr lang="en-US" sz="9800" dirty="0"/>
              <a:t>The one who is dead in sins becomes alive to righteousness.</a:t>
            </a:r>
          </a:p>
          <a:p>
            <a:pPr marL="0" indent="0">
              <a:buNone/>
            </a:pPr>
            <a:r>
              <a:rPr lang="en-US" sz="9800" dirty="0"/>
              <a:t>  </a:t>
            </a:r>
          </a:p>
          <a:p>
            <a:pPr marL="0" indent="0">
              <a:buNone/>
            </a:pPr>
            <a:r>
              <a:rPr lang="en-US" sz="9800" dirty="0"/>
              <a:t>The one who is ignorant of truth becomes wise in divine truth. </a:t>
            </a:r>
          </a:p>
          <a:p>
            <a:pPr marL="0" indent="0">
              <a:buNone/>
            </a:pPr>
            <a:endParaRPr lang="en-US" sz="9800" dirty="0"/>
          </a:p>
          <a:p>
            <a:pPr marL="0" indent="0">
              <a:buNone/>
            </a:pPr>
            <a:r>
              <a:rPr lang="en-US" sz="9800" dirty="0"/>
              <a:t>The one who is insensitive to divine presence now tastes and sees that the Lord is good.  </a:t>
            </a:r>
          </a:p>
          <a:p>
            <a:pPr marL="0" indent="0">
              <a:buNone/>
            </a:pPr>
            <a:endParaRPr lang="en-US" sz="9800" dirty="0"/>
          </a:p>
          <a:p>
            <a:pPr marL="0" indent="0">
              <a:buNone/>
            </a:pPr>
            <a:r>
              <a:rPr lang="en-US" sz="9800" dirty="0"/>
              <a:t>The one who is blind can now see.  </a:t>
            </a:r>
          </a:p>
          <a:p>
            <a:pPr marL="0" indent="0">
              <a:buNone/>
            </a:pPr>
            <a:endParaRPr lang="en-US" sz="9800" dirty="0"/>
          </a:p>
          <a:p>
            <a:pPr marL="0" indent="0">
              <a:buNone/>
            </a:pPr>
            <a:r>
              <a:rPr lang="en-US" sz="9800" dirty="0"/>
              <a:t>The one who is in darkness is in the blazing light.  </a:t>
            </a:r>
          </a:p>
          <a:p>
            <a:pPr marL="0" indent="0">
              <a:buNone/>
            </a:pPr>
            <a:endParaRPr lang="en-US" sz="9800" dirty="0"/>
          </a:p>
          <a:p>
            <a:pPr marL="0" indent="0">
              <a:buNone/>
            </a:pPr>
            <a:r>
              <a:rPr lang="en-US" sz="9800" dirty="0"/>
              <a:t>The one who belonged to the kingdom of Satan belongs to the kingdom of God’s dear Son.  </a:t>
            </a:r>
          </a:p>
          <a:p>
            <a:pPr marL="0" indent="0">
              <a:buNone/>
            </a:pPr>
            <a:r>
              <a:rPr lang="en-US" sz="9800" dirty="0"/>
              <a:t> </a:t>
            </a:r>
          </a:p>
          <a:p>
            <a:pPr marL="0" indent="0">
              <a:buNone/>
            </a:pPr>
            <a:r>
              <a:rPr lang="en-US" dirty="0"/>
              <a:t>                     </a:t>
            </a:r>
          </a:p>
        </p:txBody>
      </p:sp>
    </p:spTree>
    <p:extLst>
      <p:ext uri="{BB962C8B-B14F-4D97-AF65-F5344CB8AC3E}">
        <p14:creationId xmlns:p14="http://schemas.microsoft.com/office/powerpoint/2010/main" val="178813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7CC289-A82A-D0C5-A98C-701665BD0B14}"/>
              </a:ext>
            </a:extLst>
          </p:cNvPr>
          <p:cNvSpPr>
            <a:spLocks noGrp="1"/>
          </p:cNvSpPr>
          <p:nvPr>
            <p:ph idx="1"/>
          </p:nvPr>
        </p:nvSpPr>
        <p:spPr>
          <a:xfrm>
            <a:off x="189185" y="220717"/>
            <a:ext cx="8744607" cy="6453352"/>
          </a:xfrm>
        </p:spPr>
        <p:txBody>
          <a:bodyPr>
            <a:normAutofit fontScale="85000" lnSpcReduction="20000"/>
          </a:bodyPr>
          <a:lstStyle/>
          <a:p>
            <a:pPr marL="0" indent="0">
              <a:buNone/>
            </a:pPr>
            <a:r>
              <a:rPr lang="en-US" sz="3600" dirty="0"/>
              <a:t>The one who did evil continually now finds the cry of his heart is to do that which is good.</a:t>
            </a:r>
          </a:p>
          <a:p>
            <a:pPr marL="0" indent="0">
              <a:buNone/>
            </a:pPr>
            <a:r>
              <a:rPr lang="en-US" sz="3600" dirty="0"/>
              <a:t>  </a:t>
            </a:r>
          </a:p>
          <a:p>
            <a:pPr marL="0" indent="0">
              <a:buNone/>
            </a:pPr>
            <a:r>
              <a:rPr lang="en-US" sz="3600" dirty="0"/>
              <a:t>The one who didn’t even know what the questions were now has all the answers.</a:t>
            </a:r>
          </a:p>
          <a:p>
            <a:pPr marL="0" indent="0">
              <a:buNone/>
            </a:pPr>
            <a:r>
              <a:rPr lang="en-US" sz="3600" dirty="0"/>
              <a:t>  </a:t>
            </a:r>
          </a:p>
          <a:p>
            <a:pPr marL="0" indent="0">
              <a:buNone/>
            </a:pPr>
            <a:r>
              <a:rPr lang="en-US" sz="3600" dirty="0"/>
              <a:t>The one who is bound for hell is bound for heaven. </a:t>
            </a:r>
          </a:p>
          <a:p>
            <a:pPr marL="0" indent="0">
              <a:buNone/>
            </a:pPr>
            <a:endParaRPr lang="en-US" sz="3600" dirty="0"/>
          </a:p>
          <a:p>
            <a:pPr marL="0" indent="0">
              <a:buNone/>
            </a:pPr>
            <a:r>
              <a:rPr lang="en-US" sz="3600" dirty="0"/>
              <a:t>The one who hated God now loves God. </a:t>
            </a:r>
          </a:p>
          <a:p>
            <a:pPr marL="0" indent="0">
              <a:buNone/>
            </a:pPr>
            <a:r>
              <a:rPr lang="en-US" sz="3600" dirty="0"/>
              <a:t> </a:t>
            </a:r>
          </a:p>
          <a:p>
            <a:pPr marL="0" indent="0">
              <a:buNone/>
            </a:pPr>
            <a:r>
              <a:rPr lang="en-US" sz="3600" dirty="0"/>
              <a:t>The one who loved sin now hates sin.  </a:t>
            </a:r>
          </a:p>
          <a:p>
            <a:pPr marL="0" indent="0">
              <a:buNone/>
            </a:pPr>
            <a:endParaRPr lang="en-US" sz="3600" dirty="0"/>
          </a:p>
          <a:p>
            <a:pPr marL="0" indent="0">
              <a:buNone/>
            </a:pPr>
            <a:r>
              <a:rPr lang="en-US" sz="3600" dirty="0"/>
              <a:t>The rebel is a son; the enemy is a friend. </a:t>
            </a:r>
            <a:endParaRPr lang="en-US" sz="3600" b="1" dirty="0">
              <a:solidFill>
                <a:schemeClr val="accent1"/>
              </a:solidFill>
            </a:endParaRPr>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231384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7CC289-A82A-D0C5-A98C-701665BD0B14}"/>
              </a:ext>
            </a:extLst>
          </p:cNvPr>
          <p:cNvSpPr>
            <a:spLocks noGrp="1"/>
          </p:cNvSpPr>
          <p:nvPr>
            <p:ph idx="1"/>
          </p:nvPr>
        </p:nvSpPr>
        <p:spPr>
          <a:xfrm>
            <a:off x="189185" y="220717"/>
            <a:ext cx="8744607" cy="6453352"/>
          </a:xfrm>
        </p:spPr>
        <p:txBody>
          <a:bodyPr>
            <a:normAutofit fontScale="92500" lnSpcReduction="20000"/>
          </a:bodyPr>
          <a:lstStyle/>
          <a:p>
            <a:pPr marL="0" indent="0">
              <a:buNone/>
            </a:pPr>
            <a:r>
              <a:rPr lang="en-US" dirty="0"/>
              <a:t>Therefore, if anyone is in Christ, he is a new creation. The old has passed away; behold, the new has come.                                 2 Cor. 5:17    </a:t>
            </a:r>
          </a:p>
          <a:p>
            <a:pPr marL="0" indent="0">
              <a:buNone/>
            </a:pPr>
            <a:endParaRPr lang="en-US" sz="1400" b="1" dirty="0">
              <a:solidFill>
                <a:schemeClr val="accent1"/>
              </a:solidFill>
            </a:endParaRPr>
          </a:p>
          <a:p>
            <a:pPr marL="0" indent="0">
              <a:buNone/>
            </a:pPr>
            <a:r>
              <a:rPr lang="en-US" sz="3500" b="1" dirty="0">
                <a:solidFill>
                  <a:schemeClr val="accent1"/>
                </a:solidFill>
              </a:rPr>
              <a:t>2. Someone who is transformed, enters into a dependence and communion with God.</a:t>
            </a:r>
            <a:r>
              <a:rPr lang="en-US" sz="3500" dirty="0">
                <a:solidFill>
                  <a:schemeClr val="accent1"/>
                </a:solidFill>
              </a:rPr>
              <a:t>  </a:t>
            </a:r>
          </a:p>
          <a:p>
            <a:pPr marL="0" indent="0">
              <a:buNone/>
            </a:pPr>
            <a:endParaRPr lang="en-US" sz="1400" dirty="0"/>
          </a:p>
          <a:p>
            <a:pPr marL="0" indent="0">
              <a:buNone/>
            </a:pPr>
            <a:r>
              <a:rPr lang="en-US" sz="3000" b="1" dirty="0">
                <a:solidFill>
                  <a:srgbClr val="7030A0"/>
                </a:solidFill>
              </a:rPr>
              <a:t>Prayer is simply the soul of a Christian moving under the pressure of the presence of God.  </a:t>
            </a:r>
          </a:p>
          <a:p>
            <a:pPr marL="0" indent="0">
              <a:buNone/>
            </a:pPr>
            <a:endParaRPr lang="en-US" dirty="0">
              <a:solidFill>
                <a:schemeClr val="accent1"/>
              </a:solidFill>
            </a:endParaRPr>
          </a:p>
          <a:p>
            <a:pPr marL="0" indent="0">
              <a:buNone/>
            </a:pPr>
            <a:r>
              <a:rPr lang="en-US" sz="3000" dirty="0">
                <a:solidFill>
                  <a:schemeClr val="accent1"/>
                </a:solidFill>
              </a:rPr>
              <a:t>So, Ananias departed and entered the house. And laying his hands on him he said, “Brother Saul, the Lord Jesus who appeared to you on the road by which you came has sent me so that you may regain your sight and be filled with the Holy Spirit.” And immediately something like scales fell from his eyes, and he regained his sight. Then he rose and was baptized; and taking food, he was strengthened. Acts 9:17-19</a:t>
            </a:r>
          </a:p>
          <a:p>
            <a:pPr marL="0" indent="0">
              <a:buNone/>
            </a:pPr>
            <a:r>
              <a:rPr lang="en-US" dirty="0"/>
              <a:t>                     </a:t>
            </a:r>
          </a:p>
        </p:txBody>
      </p:sp>
    </p:spTree>
    <p:extLst>
      <p:ext uri="{BB962C8B-B14F-4D97-AF65-F5344CB8AC3E}">
        <p14:creationId xmlns:p14="http://schemas.microsoft.com/office/powerpoint/2010/main" val="308835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7CC289-A82A-D0C5-A98C-701665BD0B14}"/>
              </a:ext>
            </a:extLst>
          </p:cNvPr>
          <p:cNvSpPr>
            <a:spLocks noGrp="1"/>
          </p:cNvSpPr>
          <p:nvPr>
            <p:ph idx="1"/>
          </p:nvPr>
        </p:nvSpPr>
        <p:spPr>
          <a:xfrm>
            <a:off x="189185" y="220717"/>
            <a:ext cx="8744607" cy="6453352"/>
          </a:xfrm>
        </p:spPr>
        <p:txBody>
          <a:bodyPr/>
          <a:lstStyle/>
          <a:p>
            <a:pPr marL="0" indent="0">
              <a:buNone/>
            </a:pPr>
            <a:r>
              <a:rPr lang="en-US" b="1" dirty="0">
                <a:solidFill>
                  <a:schemeClr val="accent1"/>
                </a:solidFill>
              </a:rPr>
              <a:t>3. Evidence of Transformation is a desire to Serve others and it becomes a priority of life.</a:t>
            </a:r>
          </a:p>
          <a:p>
            <a:pPr marL="0" indent="0">
              <a:buNone/>
            </a:pPr>
            <a:endParaRPr lang="en-US" b="1" dirty="0">
              <a:solidFill>
                <a:schemeClr val="accent1"/>
              </a:solidFill>
            </a:endParaRPr>
          </a:p>
          <a:p>
            <a:pPr marL="0" indent="0">
              <a:buNone/>
            </a:pPr>
            <a:r>
              <a:rPr lang="en-US" b="1" dirty="0">
                <a:latin typeface="MuktaMahee Regular" panose="020B0000000000000000" pitchFamily="34" charset="77"/>
                <a:cs typeface="MuktaMahee Regular" panose="020B0000000000000000" pitchFamily="34" charset="77"/>
              </a:rPr>
              <a:t>A transformed life starts with faith in the Word of God.  </a:t>
            </a:r>
            <a:endParaRPr lang="en-US" dirty="0">
              <a:latin typeface="MuktaMahee Regular" panose="020B0000000000000000" pitchFamily="34" charset="77"/>
              <a:cs typeface="MuktaMahee Regular" panose="020B0000000000000000" pitchFamily="34" charset="77"/>
            </a:endParaRPr>
          </a:p>
          <a:p>
            <a:pPr marL="0" indent="0">
              <a:buNone/>
            </a:pPr>
            <a:r>
              <a:rPr lang="en-US" b="1" dirty="0">
                <a:latin typeface="MuktaMahee Regular" panose="020B0000000000000000" pitchFamily="34" charset="77"/>
                <a:cs typeface="MuktaMahee Regular" panose="020B0000000000000000" pitchFamily="34" charset="77"/>
              </a:rPr>
              <a:t>Communion with the living God.</a:t>
            </a:r>
            <a:endParaRPr lang="en-US" dirty="0">
              <a:latin typeface="MuktaMahee Regular" panose="020B0000000000000000" pitchFamily="34" charset="77"/>
              <a:cs typeface="MuktaMahee Regular" panose="020B0000000000000000" pitchFamily="34" charset="77"/>
            </a:endParaRPr>
          </a:p>
          <a:p>
            <a:pPr marL="0" indent="0">
              <a:buNone/>
            </a:pPr>
            <a:r>
              <a:rPr lang="en-US" b="1" dirty="0">
                <a:latin typeface="MuktaMahee Regular" panose="020B0000000000000000" pitchFamily="34" charset="77"/>
                <a:cs typeface="MuktaMahee Regular" panose="020B0000000000000000" pitchFamily="34" charset="77"/>
              </a:rPr>
              <a:t>Service in the Kingdom.</a:t>
            </a:r>
            <a:endParaRPr lang="en-US" dirty="0">
              <a:latin typeface="MuktaMahee Regular" panose="020B0000000000000000" pitchFamily="34" charset="77"/>
              <a:cs typeface="MuktaMahee Regular" panose="020B0000000000000000" pitchFamily="34" charset="77"/>
            </a:endParaRPr>
          </a:p>
          <a:p>
            <a:pPr marL="0" indent="0">
              <a:buNone/>
            </a:pPr>
            <a:endParaRPr lang="en-US" b="1" dirty="0">
              <a:latin typeface="MuktaMahee Regular" panose="020B0000000000000000" pitchFamily="34" charset="77"/>
              <a:cs typeface="MuktaMahee Regular" panose="020B0000000000000000" pitchFamily="34" charset="77"/>
            </a:endParaRPr>
          </a:p>
          <a:p>
            <a:pPr marL="0" indent="0">
              <a:buNone/>
            </a:pPr>
            <a:r>
              <a:rPr lang="en-US" b="1" dirty="0">
                <a:solidFill>
                  <a:schemeClr val="accent1"/>
                </a:solidFill>
                <a:latin typeface="MuktaMahee Regular" panose="020B0000000000000000" pitchFamily="34" charset="77"/>
                <a:cs typeface="MuktaMahee Regular" panose="020B0000000000000000" pitchFamily="34" charset="77"/>
              </a:rPr>
              <a:t>4. Led by the Holy Spirit.</a:t>
            </a:r>
            <a:r>
              <a:rPr lang="en-US" dirty="0">
                <a:solidFill>
                  <a:schemeClr val="accent1"/>
                </a:solidFill>
                <a:latin typeface="MuktaMahee Regular" panose="020B0000000000000000" pitchFamily="34" charset="77"/>
                <a:cs typeface="MuktaMahee Regular" panose="020B0000000000000000" pitchFamily="34" charset="77"/>
              </a:rPr>
              <a:t>  </a:t>
            </a:r>
          </a:p>
          <a:p>
            <a:pPr marL="0" indent="0">
              <a:buNone/>
            </a:pPr>
            <a:endParaRPr lang="en-US" dirty="0"/>
          </a:p>
          <a:p>
            <a:pPr marL="0" indent="0">
              <a:buNone/>
            </a:pPr>
            <a:r>
              <a:rPr lang="en-US" dirty="0"/>
              <a:t>“You shall be filled with the Holy Spirit in order that you might do the ministry you’re called to do.”  </a:t>
            </a:r>
          </a:p>
          <a:p>
            <a:pPr marL="0" indent="0">
              <a:buNone/>
            </a:pPr>
            <a:endParaRPr lang="en-US" dirty="0">
              <a:solidFill>
                <a:schemeClr val="accent1"/>
              </a:solidFill>
            </a:endParaRPr>
          </a:p>
          <a:p>
            <a:pPr marL="0" indent="0">
              <a:buNone/>
            </a:pPr>
            <a:endParaRPr lang="en-US" dirty="0"/>
          </a:p>
        </p:txBody>
      </p:sp>
    </p:spTree>
    <p:extLst>
      <p:ext uri="{BB962C8B-B14F-4D97-AF65-F5344CB8AC3E}">
        <p14:creationId xmlns:p14="http://schemas.microsoft.com/office/powerpoint/2010/main" val="196825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
                                        <p:tgtEl>
                                          <p:spTgt spid="3">
                                            <p:txEl>
                                              <p:pRg st="2" end="2"/>
                                            </p:txEl>
                                          </p:spTgt>
                                        </p:tgtEl>
                                      </p:cBhvr>
                                    </p:animEffect>
                                    <p:anim calcmode="lin" valueType="num">
                                      <p:cBhvr>
                                        <p:cTn id="8"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
                                        <p:tgtEl>
                                          <p:spTgt spid="3">
                                            <p:txEl>
                                              <p:pRg st="3" end="3"/>
                                            </p:txEl>
                                          </p:spTgt>
                                        </p:tgtEl>
                                      </p:cBhvr>
                                    </p:animEffect>
                                    <p:anim calcmode="lin" valueType="num">
                                      <p:cBhvr>
                                        <p:cTn id="15"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
                                        <p:tgtEl>
                                          <p:spTgt spid="3">
                                            <p:txEl>
                                              <p:pRg st="4" end="4"/>
                                            </p:txEl>
                                          </p:spTgt>
                                        </p:tgtEl>
                                      </p:cBhvr>
                                    </p:animEffect>
                                    <p:anim calcmode="lin" valueType="num">
                                      <p:cBhvr>
                                        <p:cTn id="22"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947A50-E29E-294E-C88B-F56CBE8116C1}"/>
              </a:ext>
            </a:extLst>
          </p:cNvPr>
          <p:cNvSpPr>
            <a:spLocks noGrp="1"/>
          </p:cNvSpPr>
          <p:nvPr>
            <p:ph idx="1"/>
          </p:nvPr>
        </p:nvSpPr>
        <p:spPr>
          <a:xfrm>
            <a:off x="283779" y="336331"/>
            <a:ext cx="8502869" cy="5840632"/>
          </a:xfrm>
        </p:spPr>
        <p:txBody>
          <a:bodyPr>
            <a:normAutofit/>
          </a:bodyPr>
          <a:lstStyle/>
          <a:p>
            <a:pPr marL="0" indent="0">
              <a:buNone/>
            </a:pPr>
            <a:r>
              <a:rPr lang="en-US" sz="3200" dirty="0"/>
              <a:t>Romans 8:9-11</a:t>
            </a:r>
          </a:p>
          <a:p>
            <a:pPr marL="0" indent="0">
              <a:buNone/>
            </a:pPr>
            <a:r>
              <a:rPr lang="en-US" sz="3200" dirty="0"/>
              <a:t>You, however, are not in the flesh but in the Spirit, if in fact the Spirit of God dwells in you. Anyone who does not have the Spirit of Christ does not belong to him. But if Christ is in you, although the body is dead because of sin, the Spirit is life because of righteousness. If the Spirit of him who raised Jesus from the dead dwells in you, he who raised Christ Jesus from the dead will also give life to your mortal bodies through his Spirit who dwells in you.</a:t>
            </a:r>
          </a:p>
        </p:txBody>
      </p:sp>
    </p:spTree>
    <p:extLst>
      <p:ext uri="{BB962C8B-B14F-4D97-AF65-F5344CB8AC3E}">
        <p14:creationId xmlns:p14="http://schemas.microsoft.com/office/powerpoint/2010/main" val="4132323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7CC289-A82A-D0C5-A98C-701665BD0B14}"/>
              </a:ext>
            </a:extLst>
          </p:cNvPr>
          <p:cNvSpPr>
            <a:spLocks noGrp="1"/>
          </p:cNvSpPr>
          <p:nvPr>
            <p:ph idx="1"/>
          </p:nvPr>
        </p:nvSpPr>
        <p:spPr>
          <a:xfrm>
            <a:off x="189185" y="220717"/>
            <a:ext cx="8744607" cy="6453352"/>
          </a:xfrm>
        </p:spPr>
        <p:txBody>
          <a:bodyPr/>
          <a:lstStyle/>
          <a:p>
            <a:pPr marL="0" indent="0">
              <a:buNone/>
            </a:pPr>
            <a:r>
              <a:rPr lang="en-US" dirty="0">
                <a:latin typeface="MuktaMahee Regular" panose="020B0000000000000000" pitchFamily="34" charset="77"/>
                <a:cs typeface="MuktaMahee Regular" panose="020B0000000000000000" pitchFamily="34" charset="77"/>
              </a:rPr>
              <a:t>Spirit-filled husbands treat their wives in a Godly fashion.</a:t>
            </a:r>
          </a:p>
          <a:p>
            <a:pPr marL="0" indent="0">
              <a:buNone/>
            </a:pPr>
            <a:endParaRPr lang="en-US" dirty="0">
              <a:latin typeface="MuktaMahee Regular" panose="020B0000000000000000" pitchFamily="34" charset="77"/>
              <a:cs typeface="MuktaMahee Regular" panose="020B0000000000000000" pitchFamily="34" charset="77"/>
            </a:endParaRPr>
          </a:p>
          <a:p>
            <a:pPr marL="0" indent="0">
              <a:buNone/>
            </a:pPr>
            <a:r>
              <a:rPr lang="en-US" dirty="0">
                <a:latin typeface="MuktaMahee Regular" panose="020B0000000000000000" pitchFamily="34" charset="77"/>
                <a:cs typeface="MuktaMahee Regular" panose="020B0000000000000000" pitchFamily="34" charset="77"/>
              </a:rPr>
              <a:t>Spirit-filled wives treat their husbands based on God’s Word.</a:t>
            </a:r>
          </a:p>
          <a:p>
            <a:pPr marL="0" indent="0">
              <a:buNone/>
            </a:pPr>
            <a:endParaRPr lang="en-US" dirty="0">
              <a:latin typeface="MuktaMahee Regular" panose="020B0000000000000000" pitchFamily="34" charset="77"/>
              <a:cs typeface="MuktaMahee Regular" panose="020B0000000000000000" pitchFamily="34" charset="77"/>
            </a:endParaRPr>
          </a:p>
          <a:p>
            <a:pPr marL="0" indent="0">
              <a:buNone/>
            </a:pPr>
            <a:r>
              <a:rPr lang="en-US" dirty="0">
                <a:latin typeface="MuktaMahee Regular" panose="020B0000000000000000" pitchFamily="34" charset="77"/>
                <a:cs typeface="MuktaMahee Regular" panose="020B0000000000000000" pitchFamily="34" charset="77"/>
              </a:rPr>
              <a:t>Spirit-filled parents care for their children properly.</a:t>
            </a:r>
          </a:p>
          <a:p>
            <a:pPr marL="0" indent="0">
              <a:buNone/>
            </a:pPr>
            <a:endParaRPr lang="en-US" dirty="0">
              <a:latin typeface="MuktaMahee Regular" panose="020B0000000000000000" pitchFamily="34" charset="77"/>
              <a:cs typeface="MuktaMahee Regular" panose="020B0000000000000000" pitchFamily="34" charset="77"/>
            </a:endParaRPr>
          </a:p>
          <a:p>
            <a:pPr marL="0" indent="0">
              <a:buNone/>
            </a:pPr>
            <a:r>
              <a:rPr lang="en-US" dirty="0">
                <a:latin typeface="MuktaMahee Regular" panose="020B0000000000000000" pitchFamily="34" charset="77"/>
                <a:cs typeface="MuktaMahee Regular" panose="020B0000000000000000" pitchFamily="34" charset="77"/>
              </a:rPr>
              <a:t>Spirit-filled children obey their parents.  </a:t>
            </a:r>
          </a:p>
          <a:p>
            <a:pPr marL="0" indent="0">
              <a:buNone/>
            </a:pPr>
            <a:endParaRPr lang="en-US" dirty="0">
              <a:latin typeface="MuktaMahee Regular" panose="020B0000000000000000" pitchFamily="34" charset="77"/>
              <a:cs typeface="MuktaMahee Regular" panose="020B0000000000000000" pitchFamily="34" charset="77"/>
            </a:endParaRPr>
          </a:p>
          <a:p>
            <a:pPr marL="0" indent="0">
              <a:buNone/>
            </a:pPr>
            <a:r>
              <a:rPr lang="en-US" dirty="0">
                <a:latin typeface="MuktaMahee Regular" panose="020B0000000000000000" pitchFamily="34" charset="77"/>
                <a:cs typeface="MuktaMahee Regular" panose="020B0000000000000000" pitchFamily="34" charset="77"/>
              </a:rPr>
              <a:t>Spirit-filled managers take care of their employees.</a:t>
            </a:r>
          </a:p>
          <a:p>
            <a:pPr marL="0" indent="0">
              <a:buNone/>
            </a:pPr>
            <a:endParaRPr lang="en-US" dirty="0">
              <a:latin typeface="MuktaMahee Regular" panose="020B0000000000000000" pitchFamily="34" charset="77"/>
              <a:cs typeface="MuktaMahee Regular" panose="020B0000000000000000" pitchFamily="34" charset="77"/>
            </a:endParaRPr>
          </a:p>
          <a:p>
            <a:pPr marL="0" indent="0">
              <a:buNone/>
            </a:pPr>
            <a:r>
              <a:rPr lang="en-US" dirty="0">
                <a:latin typeface="MuktaMahee Regular" panose="020B0000000000000000" pitchFamily="34" charset="77"/>
                <a:cs typeface="MuktaMahee Regular" panose="020B0000000000000000" pitchFamily="34" charset="77"/>
              </a:rPr>
              <a:t>Spirit-filled servants honor their masters.  </a:t>
            </a:r>
          </a:p>
          <a:p>
            <a:pPr marL="0" indent="0">
              <a:buNone/>
            </a:pPr>
            <a:endParaRPr lang="en-US" dirty="0"/>
          </a:p>
        </p:txBody>
      </p:sp>
    </p:spTree>
    <p:extLst>
      <p:ext uri="{BB962C8B-B14F-4D97-AF65-F5344CB8AC3E}">
        <p14:creationId xmlns:p14="http://schemas.microsoft.com/office/powerpoint/2010/main" val="260683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870</TotalTime>
  <Words>798</Words>
  <Application>Microsoft Office PowerPoint</Application>
  <PresentationFormat>On-screen Show (4:3)</PresentationFormat>
  <Paragraphs>76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MuktaMahee Regular</vt:lpstr>
      <vt:lpstr>MuktaMahee SemiBold</vt:lpstr>
      <vt:lpstr>Office Theme</vt:lpstr>
      <vt:lpstr>The Apostle Paul - Once Saul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Saul’s Transformation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Saul’s Transformation</dc:title>
  <dc:creator>Steve Garrett</dc:creator>
  <cp:lastModifiedBy>Robert McDonald</cp:lastModifiedBy>
  <cp:revision>7</cp:revision>
  <dcterms:created xsi:type="dcterms:W3CDTF">2022-05-21T22:15:18Z</dcterms:created>
  <dcterms:modified xsi:type="dcterms:W3CDTF">2022-05-22T13:58:47Z</dcterms:modified>
</cp:coreProperties>
</file>