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67" r:id="rId6"/>
    <p:sldId id="260" r:id="rId7"/>
    <p:sldId id="268" r:id="rId8"/>
    <p:sldId id="259" r:id="rId9"/>
    <p:sldId id="261" r:id="rId10"/>
    <p:sldId id="263" r:id="rId11"/>
    <p:sldId id="262" r:id="rId12"/>
    <p:sldId id="26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p:scale>
          <a:sx n="98" d="100"/>
          <a:sy n="98" d="100"/>
        </p:scale>
        <p:origin x="858" y="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934536-C31C-4FDA-9589-17DF7E6B993F}" type="datetimeFigureOut">
              <a:rPr lang="en-US" smtClean="0"/>
              <a:t>3/19/2022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3DEBD-B759-49C1-8532-3910B726ACF8}" type="slidenum">
              <a:rPr lang="en-US" smtClean="0"/>
              <a:t>‹#›</a:t>
            </a:fld>
            <a:endParaRPr lang="en-US"/>
          </a:p>
        </p:txBody>
      </p:sp>
    </p:spTree>
    <p:extLst>
      <p:ext uri="{BB962C8B-B14F-4D97-AF65-F5344CB8AC3E}">
        <p14:creationId xmlns:p14="http://schemas.microsoft.com/office/powerpoint/2010/main" val="2359360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934536-C31C-4FDA-9589-17DF7E6B993F}" type="datetimeFigureOut">
              <a:rPr lang="en-US" smtClean="0"/>
              <a:t>3/19/2022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3DEBD-B759-49C1-8532-3910B726ACF8}" type="slidenum">
              <a:rPr lang="en-US" smtClean="0"/>
              <a:t>‹#›</a:t>
            </a:fld>
            <a:endParaRPr lang="en-US"/>
          </a:p>
        </p:txBody>
      </p:sp>
    </p:spTree>
    <p:extLst>
      <p:ext uri="{BB962C8B-B14F-4D97-AF65-F5344CB8AC3E}">
        <p14:creationId xmlns:p14="http://schemas.microsoft.com/office/powerpoint/2010/main" val="2733118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934536-C31C-4FDA-9589-17DF7E6B993F}" type="datetimeFigureOut">
              <a:rPr lang="en-US" smtClean="0"/>
              <a:t>3/19/2022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3DEBD-B759-49C1-8532-3910B726ACF8}" type="slidenum">
              <a:rPr lang="en-US" smtClean="0"/>
              <a:t>‹#›</a:t>
            </a:fld>
            <a:endParaRPr lang="en-US"/>
          </a:p>
        </p:txBody>
      </p:sp>
    </p:spTree>
    <p:extLst>
      <p:ext uri="{BB962C8B-B14F-4D97-AF65-F5344CB8AC3E}">
        <p14:creationId xmlns:p14="http://schemas.microsoft.com/office/powerpoint/2010/main" val="3172454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934536-C31C-4FDA-9589-17DF7E6B993F}" type="datetimeFigureOut">
              <a:rPr lang="en-US" smtClean="0"/>
              <a:t>3/19/2022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3DEBD-B759-49C1-8532-3910B726ACF8}" type="slidenum">
              <a:rPr lang="en-US" smtClean="0"/>
              <a:t>‹#›</a:t>
            </a:fld>
            <a:endParaRPr lang="en-US"/>
          </a:p>
        </p:txBody>
      </p:sp>
    </p:spTree>
    <p:extLst>
      <p:ext uri="{BB962C8B-B14F-4D97-AF65-F5344CB8AC3E}">
        <p14:creationId xmlns:p14="http://schemas.microsoft.com/office/powerpoint/2010/main" val="669271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934536-C31C-4FDA-9589-17DF7E6B993F}" type="datetimeFigureOut">
              <a:rPr lang="en-US" smtClean="0"/>
              <a:t>3/19/2022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3DEBD-B759-49C1-8532-3910B726ACF8}" type="slidenum">
              <a:rPr lang="en-US" smtClean="0"/>
              <a:t>‹#›</a:t>
            </a:fld>
            <a:endParaRPr lang="en-US"/>
          </a:p>
        </p:txBody>
      </p:sp>
    </p:spTree>
    <p:extLst>
      <p:ext uri="{BB962C8B-B14F-4D97-AF65-F5344CB8AC3E}">
        <p14:creationId xmlns:p14="http://schemas.microsoft.com/office/powerpoint/2010/main" val="1822033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934536-C31C-4FDA-9589-17DF7E6B993F}" type="datetimeFigureOut">
              <a:rPr lang="en-US" smtClean="0"/>
              <a:t>3/19/2022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3DEBD-B759-49C1-8532-3910B726ACF8}" type="slidenum">
              <a:rPr lang="en-US" smtClean="0"/>
              <a:t>‹#›</a:t>
            </a:fld>
            <a:endParaRPr lang="en-US"/>
          </a:p>
        </p:txBody>
      </p:sp>
    </p:spTree>
    <p:extLst>
      <p:ext uri="{BB962C8B-B14F-4D97-AF65-F5344CB8AC3E}">
        <p14:creationId xmlns:p14="http://schemas.microsoft.com/office/powerpoint/2010/main" val="3512361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934536-C31C-4FDA-9589-17DF7E6B993F}" type="datetimeFigureOut">
              <a:rPr lang="en-US" smtClean="0"/>
              <a:t>3/19/2022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B3DEBD-B759-49C1-8532-3910B726ACF8}" type="slidenum">
              <a:rPr lang="en-US" smtClean="0"/>
              <a:t>‹#›</a:t>
            </a:fld>
            <a:endParaRPr lang="en-US"/>
          </a:p>
        </p:txBody>
      </p:sp>
    </p:spTree>
    <p:extLst>
      <p:ext uri="{BB962C8B-B14F-4D97-AF65-F5344CB8AC3E}">
        <p14:creationId xmlns:p14="http://schemas.microsoft.com/office/powerpoint/2010/main" val="3762446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934536-C31C-4FDA-9589-17DF7E6B993F}" type="datetimeFigureOut">
              <a:rPr lang="en-US" smtClean="0"/>
              <a:t>3/19/2022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B3DEBD-B759-49C1-8532-3910B726ACF8}" type="slidenum">
              <a:rPr lang="en-US" smtClean="0"/>
              <a:t>‹#›</a:t>
            </a:fld>
            <a:endParaRPr lang="en-US"/>
          </a:p>
        </p:txBody>
      </p:sp>
    </p:spTree>
    <p:extLst>
      <p:ext uri="{BB962C8B-B14F-4D97-AF65-F5344CB8AC3E}">
        <p14:creationId xmlns:p14="http://schemas.microsoft.com/office/powerpoint/2010/main" val="270234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934536-C31C-4FDA-9589-17DF7E6B993F}" type="datetimeFigureOut">
              <a:rPr lang="en-US" smtClean="0"/>
              <a:t>3/19/2022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B3DEBD-B759-49C1-8532-3910B726ACF8}" type="slidenum">
              <a:rPr lang="en-US" smtClean="0"/>
              <a:t>‹#›</a:t>
            </a:fld>
            <a:endParaRPr lang="en-US"/>
          </a:p>
        </p:txBody>
      </p:sp>
    </p:spTree>
    <p:extLst>
      <p:ext uri="{BB962C8B-B14F-4D97-AF65-F5344CB8AC3E}">
        <p14:creationId xmlns:p14="http://schemas.microsoft.com/office/powerpoint/2010/main" val="4091766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934536-C31C-4FDA-9589-17DF7E6B993F}" type="datetimeFigureOut">
              <a:rPr lang="en-US" smtClean="0"/>
              <a:t>3/19/2022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3DEBD-B759-49C1-8532-3910B726ACF8}" type="slidenum">
              <a:rPr lang="en-US" smtClean="0"/>
              <a:t>‹#›</a:t>
            </a:fld>
            <a:endParaRPr lang="en-US"/>
          </a:p>
        </p:txBody>
      </p:sp>
    </p:spTree>
    <p:extLst>
      <p:ext uri="{BB962C8B-B14F-4D97-AF65-F5344CB8AC3E}">
        <p14:creationId xmlns:p14="http://schemas.microsoft.com/office/powerpoint/2010/main" val="1706960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934536-C31C-4FDA-9589-17DF7E6B993F}" type="datetimeFigureOut">
              <a:rPr lang="en-US" smtClean="0"/>
              <a:t>3/19/2022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3DEBD-B759-49C1-8532-3910B726ACF8}" type="slidenum">
              <a:rPr lang="en-US" smtClean="0"/>
              <a:t>‹#›</a:t>
            </a:fld>
            <a:endParaRPr lang="en-US"/>
          </a:p>
        </p:txBody>
      </p:sp>
    </p:spTree>
    <p:extLst>
      <p:ext uri="{BB962C8B-B14F-4D97-AF65-F5344CB8AC3E}">
        <p14:creationId xmlns:p14="http://schemas.microsoft.com/office/powerpoint/2010/main" val="688212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934536-C31C-4FDA-9589-17DF7E6B993F}" type="datetimeFigureOut">
              <a:rPr lang="en-US" smtClean="0"/>
              <a:t>3/19/2022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B3DEBD-B759-49C1-8532-3910B726ACF8}" type="slidenum">
              <a:rPr lang="en-US" smtClean="0"/>
              <a:t>‹#›</a:t>
            </a:fld>
            <a:endParaRPr lang="en-US"/>
          </a:p>
        </p:txBody>
      </p:sp>
    </p:spTree>
    <p:extLst>
      <p:ext uri="{BB962C8B-B14F-4D97-AF65-F5344CB8AC3E}">
        <p14:creationId xmlns:p14="http://schemas.microsoft.com/office/powerpoint/2010/main" val="19682530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495B1-446E-4FE5-B166-7F1306ACE8F8}"/>
              </a:ext>
            </a:extLst>
          </p:cNvPr>
          <p:cNvSpPr>
            <a:spLocks noGrp="1"/>
          </p:cNvSpPr>
          <p:nvPr>
            <p:ph type="ctrTitle"/>
          </p:nvPr>
        </p:nvSpPr>
        <p:spPr/>
        <p:txBody>
          <a:bodyPr/>
          <a:lstStyle/>
          <a:p>
            <a:r>
              <a:rPr lang="en-US" dirty="0">
                <a:solidFill>
                  <a:schemeClr val="accent1"/>
                </a:solidFill>
                <a:latin typeface="Sitka Banner Semibold" pitchFamily="2" charset="0"/>
              </a:rPr>
              <a:t>Who Are We? Children of God</a:t>
            </a:r>
          </a:p>
        </p:txBody>
      </p:sp>
      <p:sp>
        <p:nvSpPr>
          <p:cNvPr id="3" name="Subtitle 2">
            <a:extLst>
              <a:ext uri="{FF2B5EF4-FFF2-40B4-BE49-F238E27FC236}">
                <a16:creationId xmlns:a16="http://schemas.microsoft.com/office/drawing/2014/main" id="{C04A77A3-C5E7-485F-B17D-23E9E37FA5AE}"/>
              </a:ext>
            </a:extLst>
          </p:cNvPr>
          <p:cNvSpPr>
            <a:spLocks noGrp="1"/>
          </p:cNvSpPr>
          <p:nvPr>
            <p:ph type="subTitle" idx="1"/>
          </p:nvPr>
        </p:nvSpPr>
        <p:spPr/>
        <p:txBody>
          <a:bodyPr/>
          <a:lstStyle/>
          <a:p>
            <a:r>
              <a:rPr lang="en-US" sz="3600" b="1" dirty="0">
                <a:effectLst/>
                <a:latin typeface="Sitka Banner Semibold" pitchFamily="2" charset="0"/>
                <a:ea typeface="Times New Roman" panose="02020603050405020304" pitchFamily="18" charset="0"/>
                <a:cs typeface="Times New Roman" panose="02020603050405020304" pitchFamily="18" charset="0"/>
              </a:rPr>
              <a:t>1 John 2:28-3:3</a:t>
            </a:r>
            <a:endParaRPr lang="en-US" sz="3600" dirty="0">
              <a:effectLst/>
              <a:latin typeface="Sitka Banner Semibold" pitchFamily="2"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18397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8906CB-6A1E-4991-859C-67B4356CF96D}"/>
              </a:ext>
            </a:extLst>
          </p:cNvPr>
          <p:cNvSpPr>
            <a:spLocks noGrp="1"/>
          </p:cNvSpPr>
          <p:nvPr>
            <p:ph idx="1"/>
          </p:nvPr>
        </p:nvSpPr>
        <p:spPr>
          <a:xfrm>
            <a:off x="218872" y="184826"/>
            <a:ext cx="8696528" cy="6468893"/>
          </a:xfrm>
        </p:spPr>
        <p:txBody>
          <a:bodyPr>
            <a:normAutofit/>
          </a:bodyPr>
          <a:lstStyle/>
          <a:p>
            <a:pPr marL="0" indent="0">
              <a:spcBef>
                <a:spcPts val="0"/>
              </a:spcBef>
              <a:buNone/>
            </a:pPr>
            <a:r>
              <a:rPr lang="en-US" baseline="30000" dirty="0">
                <a:effectLst/>
                <a:latin typeface="Verdana" panose="020B0604030504040204" pitchFamily="34" charset="0"/>
                <a:ea typeface="Verdana" panose="020B0604030504040204" pitchFamily="34" charset="0"/>
                <a:cs typeface="Times New Roman" panose="02020603050405020304" pitchFamily="18" charset="0"/>
              </a:rPr>
              <a:t>1</a:t>
            </a:r>
            <a:r>
              <a:rPr lang="en-US" dirty="0">
                <a:effectLst/>
                <a:latin typeface="Verdana" panose="020B0604030504040204" pitchFamily="34" charset="0"/>
                <a:ea typeface="Verdana" panose="020B0604030504040204" pitchFamily="34" charset="0"/>
                <a:cs typeface="Times New Roman" panose="02020603050405020304" pitchFamily="18" charset="0"/>
              </a:rPr>
              <a:t> “Let not your hearts be troubled. Believe in God; believe also in me. </a:t>
            </a:r>
            <a:r>
              <a:rPr lang="en-US" baseline="30000" dirty="0">
                <a:effectLst/>
                <a:latin typeface="Verdana" panose="020B0604030504040204" pitchFamily="34" charset="0"/>
                <a:ea typeface="Verdana" panose="020B0604030504040204" pitchFamily="34" charset="0"/>
                <a:cs typeface="Times New Roman" panose="02020603050405020304" pitchFamily="18" charset="0"/>
              </a:rPr>
              <a:t>2</a:t>
            </a:r>
            <a:r>
              <a:rPr lang="en-US" dirty="0">
                <a:effectLst/>
                <a:latin typeface="Verdana" panose="020B0604030504040204" pitchFamily="34" charset="0"/>
                <a:ea typeface="Verdana" panose="020B0604030504040204" pitchFamily="34" charset="0"/>
                <a:cs typeface="Times New Roman" panose="02020603050405020304" pitchFamily="18" charset="0"/>
              </a:rPr>
              <a:t> In my Father's house are many rooms. If it were not so, would I have told you that I go to prepare a place for you? </a:t>
            </a:r>
            <a:r>
              <a:rPr lang="en-US" baseline="30000" dirty="0">
                <a:effectLst/>
                <a:latin typeface="Verdana" panose="020B0604030504040204" pitchFamily="34" charset="0"/>
                <a:ea typeface="Verdana" panose="020B0604030504040204" pitchFamily="34" charset="0"/>
                <a:cs typeface="Times New Roman" panose="02020603050405020304" pitchFamily="18" charset="0"/>
              </a:rPr>
              <a:t>3</a:t>
            </a:r>
            <a:r>
              <a:rPr lang="en-US" dirty="0">
                <a:effectLst/>
                <a:latin typeface="Verdana" panose="020B0604030504040204" pitchFamily="34" charset="0"/>
                <a:ea typeface="Verdana" panose="020B0604030504040204" pitchFamily="34" charset="0"/>
                <a:cs typeface="Times New Roman" panose="02020603050405020304" pitchFamily="18" charset="0"/>
              </a:rPr>
              <a:t> And if I go and prepare a place for you, I will come again and will take you to myself, that where I am you may be also. </a:t>
            </a:r>
            <a:r>
              <a:rPr lang="en-US" baseline="30000" dirty="0">
                <a:effectLst/>
                <a:latin typeface="Verdana" panose="020B0604030504040204" pitchFamily="34" charset="0"/>
                <a:ea typeface="Verdana" panose="020B0604030504040204" pitchFamily="34" charset="0"/>
                <a:cs typeface="Times New Roman" panose="02020603050405020304" pitchFamily="18" charset="0"/>
              </a:rPr>
              <a:t>4</a:t>
            </a:r>
            <a:r>
              <a:rPr lang="en-US" dirty="0">
                <a:effectLst/>
                <a:latin typeface="Verdana" panose="020B0604030504040204" pitchFamily="34" charset="0"/>
                <a:ea typeface="Verdana" panose="020B0604030504040204" pitchFamily="34" charset="0"/>
                <a:cs typeface="Times New Roman" panose="02020603050405020304" pitchFamily="18" charset="0"/>
              </a:rPr>
              <a:t> And you know the way to where I am going.” John 14:1-4 </a:t>
            </a:r>
          </a:p>
          <a:p>
            <a:pPr marL="0" marR="0" indent="0">
              <a:spcBef>
                <a:spcPts val="0"/>
              </a:spcBef>
              <a:spcAft>
                <a:spcPts val="0"/>
              </a:spcAft>
              <a:buNone/>
            </a:pPr>
            <a:endParaRPr lang="en-US" sz="3000" dirty="0">
              <a:latin typeface="Sitka Banner Semibold" pitchFamily="2" charset="0"/>
            </a:endParaRPr>
          </a:p>
        </p:txBody>
      </p:sp>
    </p:spTree>
    <p:extLst>
      <p:ext uri="{BB962C8B-B14F-4D97-AF65-F5344CB8AC3E}">
        <p14:creationId xmlns:p14="http://schemas.microsoft.com/office/powerpoint/2010/main" val="123625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8906CB-6A1E-4991-859C-67B4356CF96D}"/>
              </a:ext>
            </a:extLst>
          </p:cNvPr>
          <p:cNvSpPr>
            <a:spLocks noGrp="1"/>
          </p:cNvSpPr>
          <p:nvPr>
            <p:ph idx="1"/>
          </p:nvPr>
        </p:nvSpPr>
        <p:spPr>
          <a:xfrm>
            <a:off x="218872" y="184826"/>
            <a:ext cx="8696528" cy="6468893"/>
          </a:xfrm>
        </p:spPr>
        <p:txBody>
          <a:bodyPr>
            <a:normAutofit/>
          </a:bodyPr>
          <a:lstStyle/>
          <a:p>
            <a:pPr marL="0" marR="0" indent="0">
              <a:spcBef>
                <a:spcPts val="0"/>
              </a:spcBef>
              <a:spcAft>
                <a:spcPts val="0"/>
              </a:spcAft>
              <a:buNone/>
            </a:pPr>
            <a:endParaRPr lang="en-US" sz="3000" dirty="0">
              <a:latin typeface="Sitka Banner Semibold" pitchFamily="2" charset="0"/>
            </a:endParaRPr>
          </a:p>
          <a:p>
            <a:pPr marL="0" indent="0">
              <a:spcBef>
                <a:spcPts val="0"/>
              </a:spcBef>
              <a:buNone/>
            </a:pPr>
            <a:r>
              <a:rPr lang="en-US" sz="4000" b="1" dirty="0">
                <a:solidFill>
                  <a:srgbClr val="4472C4"/>
                </a:solidFill>
                <a:effectLst/>
                <a:latin typeface="Sitka Banner Semibold" pitchFamily="2" charset="0"/>
                <a:ea typeface="Verdana" panose="020B0604030504040204" pitchFamily="34" charset="0"/>
                <a:cs typeface="Times New Roman" panose="02020603050405020304" pitchFamily="18" charset="0"/>
              </a:rPr>
              <a:t>Third, if we understand our privilege and position, we should rearrange our priorities and reassess our values considering our relationship as children of God.  </a:t>
            </a:r>
            <a:endParaRPr lang="en-US" sz="4000" b="1" dirty="0">
              <a:effectLst/>
              <a:latin typeface="Sitka Banner Semibold" pitchFamily="2" charset="0"/>
              <a:ea typeface="Verdana" panose="020B0604030504040204" pitchFamily="34" charset="0"/>
              <a:cs typeface="Times New Roman" panose="02020603050405020304" pitchFamily="18" charset="0"/>
            </a:endParaRPr>
          </a:p>
          <a:p>
            <a:pPr marL="0" marR="0" indent="0">
              <a:spcBef>
                <a:spcPts val="0"/>
              </a:spcBef>
              <a:spcAft>
                <a:spcPts val="0"/>
              </a:spcAft>
              <a:buNone/>
            </a:pPr>
            <a:endParaRPr lang="en-US" dirty="0">
              <a:latin typeface="Verdana" panose="020B0604030504040204" pitchFamily="34" charset="0"/>
              <a:ea typeface="Verdana" panose="020B0604030504040204" pitchFamily="34" charset="0"/>
            </a:endParaRPr>
          </a:p>
          <a:p>
            <a:pPr marL="0" marR="0" indent="0">
              <a:spcBef>
                <a:spcPts val="0"/>
              </a:spcBef>
              <a:spcAft>
                <a:spcPts val="0"/>
              </a:spcAft>
              <a:buNone/>
            </a:pPr>
            <a:endParaRPr lang="en-US" sz="3000" dirty="0">
              <a:latin typeface="Sitka Banner Semibold" pitchFamily="2" charset="0"/>
            </a:endParaRPr>
          </a:p>
        </p:txBody>
      </p:sp>
    </p:spTree>
    <p:extLst>
      <p:ext uri="{BB962C8B-B14F-4D97-AF65-F5344CB8AC3E}">
        <p14:creationId xmlns:p14="http://schemas.microsoft.com/office/powerpoint/2010/main" val="147058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8906CB-6A1E-4991-859C-67B4356CF96D}"/>
              </a:ext>
            </a:extLst>
          </p:cNvPr>
          <p:cNvSpPr>
            <a:spLocks noGrp="1"/>
          </p:cNvSpPr>
          <p:nvPr>
            <p:ph idx="1"/>
          </p:nvPr>
        </p:nvSpPr>
        <p:spPr>
          <a:xfrm>
            <a:off x="218872" y="184826"/>
            <a:ext cx="8696528" cy="6468893"/>
          </a:xfrm>
        </p:spPr>
        <p:txBody>
          <a:bodyPr>
            <a:normAutofit/>
          </a:bodyPr>
          <a:lstStyle/>
          <a:p>
            <a:pPr marL="0" indent="0">
              <a:spcBef>
                <a:spcPts val="0"/>
              </a:spcBef>
              <a:buNone/>
            </a:pPr>
            <a:r>
              <a:rPr lang="en-US" sz="3200" b="1" dirty="0">
                <a:solidFill>
                  <a:srgbClr val="4472C4"/>
                </a:solidFill>
                <a:effectLst/>
                <a:latin typeface="Sitka Banner Semibold" pitchFamily="2" charset="0"/>
                <a:ea typeface="Times New Roman" panose="02020603050405020304" pitchFamily="18" charset="0"/>
                <a:cs typeface="Times New Roman" panose="02020603050405020304" pitchFamily="18" charset="0"/>
              </a:rPr>
              <a:t>Fourth, we should live with the confidence and joy that comes from being a child of God.  </a:t>
            </a:r>
            <a:endParaRPr lang="en-US" sz="3200" dirty="0">
              <a:effectLst/>
              <a:latin typeface="Sitka Banner Semibold" pitchFamily="2" charset="0"/>
              <a:ea typeface="Calibri" panose="020F0502020204030204" pitchFamily="34" charset="0"/>
              <a:cs typeface="Times New Roman" panose="02020603050405020304" pitchFamily="18" charset="0"/>
            </a:endParaRPr>
          </a:p>
          <a:p>
            <a:pPr marL="0" indent="0">
              <a:spcBef>
                <a:spcPts val="0"/>
              </a:spcBef>
              <a:buNone/>
            </a:pPr>
            <a:endParaRPr lang="en-US" sz="1800" baseline="30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US" sz="2400" baseline="30000" dirty="0">
                <a:effectLst/>
                <a:latin typeface="Verdana" panose="020B0604030504040204" pitchFamily="34" charset="0"/>
                <a:ea typeface="Verdana" panose="020B0604030504040204" pitchFamily="34" charset="0"/>
                <a:cs typeface="Times New Roman" panose="02020603050405020304" pitchFamily="18" charset="0"/>
              </a:rPr>
              <a:t>13</a:t>
            </a:r>
            <a:r>
              <a:rPr lang="en-US" sz="2400" dirty="0">
                <a:effectLst/>
                <a:latin typeface="Verdana" panose="020B0604030504040204" pitchFamily="34" charset="0"/>
                <a:ea typeface="Verdana" panose="020B0604030504040204" pitchFamily="34" charset="0"/>
                <a:cs typeface="Times New Roman" panose="02020603050405020304" pitchFamily="18" charset="0"/>
              </a:rPr>
              <a:t> In him you also, when you heard the word of truth, the gospel of your salvation, and believed in him, were sealed with the promised Holy Spirit, </a:t>
            </a:r>
            <a:r>
              <a:rPr lang="en-US" sz="2400" baseline="30000" dirty="0">
                <a:effectLst/>
                <a:latin typeface="Verdana" panose="020B0604030504040204" pitchFamily="34" charset="0"/>
                <a:ea typeface="Verdana" panose="020B0604030504040204" pitchFamily="34" charset="0"/>
                <a:cs typeface="Times New Roman" panose="02020603050405020304" pitchFamily="18" charset="0"/>
              </a:rPr>
              <a:t>14</a:t>
            </a:r>
            <a:r>
              <a:rPr lang="en-US" sz="2400" dirty="0">
                <a:effectLst/>
                <a:latin typeface="Verdana" panose="020B0604030504040204" pitchFamily="34" charset="0"/>
                <a:ea typeface="Verdana" panose="020B0604030504040204" pitchFamily="34" charset="0"/>
                <a:cs typeface="Times New Roman" panose="02020603050405020304" pitchFamily="18" charset="0"/>
              </a:rPr>
              <a:t> who is the guarantee of our inheritance until we acquire possession of it, to the praise of his glory. </a:t>
            </a:r>
            <a:r>
              <a:rPr lang="en-US" sz="2400" baseline="30000" dirty="0">
                <a:effectLst/>
                <a:latin typeface="Verdana" panose="020B0604030504040204" pitchFamily="34" charset="0"/>
                <a:ea typeface="Verdana" panose="020B0604030504040204" pitchFamily="34" charset="0"/>
                <a:cs typeface="Times New Roman" panose="02020603050405020304" pitchFamily="18" charset="0"/>
              </a:rPr>
              <a:t>15</a:t>
            </a:r>
            <a:r>
              <a:rPr lang="en-US" sz="2400" dirty="0">
                <a:effectLst/>
                <a:latin typeface="Verdana" panose="020B0604030504040204" pitchFamily="34" charset="0"/>
                <a:ea typeface="Verdana" panose="020B0604030504040204" pitchFamily="34" charset="0"/>
                <a:cs typeface="Times New Roman" panose="02020603050405020304" pitchFamily="18" charset="0"/>
              </a:rPr>
              <a:t> For this reason, because I have heard of your faith in the Lord Jesus and your love toward all the saints, </a:t>
            </a:r>
            <a:r>
              <a:rPr lang="en-US" sz="2400" baseline="30000" dirty="0">
                <a:effectLst/>
                <a:latin typeface="Verdana" panose="020B0604030504040204" pitchFamily="34" charset="0"/>
                <a:ea typeface="Verdana" panose="020B0604030504040204" pitchFamily="34" charset="0"/>
                <a:cs typeface="Times New Roman" panose="02020603050405020304" pitchFamily="18" charset="0"/>
              </a:rPr>
              <a:t>16</a:t>
            </a:r>
            <a:r>
              <a:rPr lang="en-US" sz="2400" dirty="0">
                <a:effectLst/>
                <a:latin typeface="Verdana" panose="020B0604030504040204" pitchFamily="34" charset="0"/>
                <a:ea typeface="Verdana" panose="020B0604030504040204" pitchFamily="34" charset="0"/>
                <a:cs typeface="Times New Roman" panose="02020603050405020304" pitchFamily="18" charset="0"/>
              </a:rPr>
              <a:t> I do not cease to give thanks for you, remembering you in my prayers, </a:t>
            </a:r>
            <a:r>
              <a:rPr lang="en-US" sz="2400" baseline="30000" dirty="0">
                <a:effectLst/>
                <a:latin typeface="Verdana" panose="020B0604030504040204" pitchFamily="34" charset="0"/>
                <a:ea typeface="Verdana" panose="020B0604030504040204" pitchFamily="34" charset="0"/>
                <a:cs typeface="Times New Roman" panose="02020603050405020304" pitchFamily="18" charset="0"/>
              </a:rPr>
              <a:t>17</a:t>
            </a:r>
            <a:r>
              <a:rPr lang="en-US" sz="2400" dirty="0">
                <a:effectLst/>
                <a:latin typeface="Verdana" panose="020B0604030504040204" pitchFamily="34" charset="0"/>
                <a:ea typeface="Verdana" panose="020B0604030504040204" pitchFamily="34" charset="0"/>
                <a:cs typeface="Times New Roman" panose="02020603050405020304" pitchFamily="18" charset="0"/>
              </a:rPr>
              <a:t> that the God of our Lord Jesus Christ, the Father of glory, may give you the Spirit of wisdom and of revelation in the knowledge of him, </a:t>
            </a:r>
            <a:r>
              <a:rPr lang="en-US" sz="2400" baseline="30000" dirty="0">
                <a:effectLst/>
                <a:latin typeface="Verdana" panose="020B0604030504040204" pitchFamily="34" charset="0"/>
                <a:ea typeface="Verdana" panose="020B0604030504040204" pitchFamily="34" charset="0"/>
                <a:cs typeface="Times New Roman" panose="02020603050405020304" pitchFamily="18" charset="0"/>
              </a:rPr>
              <a:t>18</a:t>
            </a:r>
            <a:r>
              <a:rPr lang="en-US" sz="2400" dirty="0">
                <a:effectLst/>
                <a:latin typeface="Verdana" panose="020B0604030504040204" pitchFamily="34" charset="0"/>
                <a:ea typeface="Verdana" panose="020B0604030504040204" pitchFamily="34" charset="0"/>
                <a:cs typeface="Times New Roman" panose="02020603050405020304" pitchFamily="18" charset="0"/>
              </a:rPr>
              <a:t> having the eyes of your hearts enlightened, that you may know what is the hope to which he has called you, what are the riches of his glorious inheritance in the saints, Ephesians 1:13-18</a:t>
            </a:r>
          </a:p>
          <a:p>
            <a:pPr marL="0" marR="0" indent="0">
              <a:spcBef>
                <a:spcPts val="0"/>
              </a:spcBef>
              <a:spcAft>
                <a:spcPts val="0"/>
              </a:spcAft>
              <a:buNone/>
            </a:pPr>
            <a:endParaRPr lang="en-US" dirty="0">
              <a:latin typeface="Verdana" panose="020B0604030504040204" pitchFamily="34" charset="0"/>
              <a:ea typeface="Verdana" panose="020B0604030504040204" pitchFamily="34" charset="0"/>
            </a:endParaRPr>
          </a:p>
          <a:p>
            <a:pPr marL="0" marR="0" indent="0">
              <a:spcBef>
                <a:spcPts val="0"/>
              </a:spcBef>
              <a:spcAft>
                <a:spcPts val="0"/>
              </a:spcAft>
              <a:buNone/>
            </a:pPr>
            <a:endParaRPr lang="en-US" sz="3000" dirty="0">
              <a:latin typeface="Sitka Banner Semibold" pitchFamily="2" charset="0"/>
            </a:endParaRPr>
          </a:p>
          <a:p>
            <a:pPr marL="0" marR="0" indent="0">
              <a:spcBef>
                <a:spcPts val="0"/>
              </a:spcBef>
              <a:spcAft>
                <a:spcPts val="0"/>
              </a:spcAft>
              <a:buNone/>
            </a:pPr>
            <a:endParaRPr lang="en-US" sz="3000" dirty="0">
              <a:latin typeface="Sitka Banner Semibold" pitchFamily="2" charset="0"/>
            </a:endParaRPr>
          </a:p>
        </p:txBody>
      </p:sp>
    </p:spTree>
    <p:extLst>
      <p:ext uri="{BB962C8B-B14F-4D97-AF65-F5344CB8AC3E}">
        <p14:creationId xmlns:p14="http://schemas.microsoft.com/office/powerpoint/2010/main" val="2377393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88DD1D-3387-45FC-9673-8C6DC6F4B92F}"/>
              </a:ext>
            </a:extLst>
          </p:cNvPr>
          <p:cNvSpPr>
            <a:spLocks noGrp="1"/>
          </p:cNvSpPr>
          <p:nvPr>
            <p:ph idx="1"/>
          </p:nvPr>
        </p:nvSpPr>
        <p:spPr>
          <a:xfrm>
            <a:off x="272373" y="223736"/>
            <a:ext cx="8657617" cy="6415391"/>
          </a:xfrm>
        </p:spPr>
        <p:txBody>
          <a:bodyPr>
            <a:normAutofit/>
          </a:bodyPr>
          <a:lstStyle/>
          <a:p>
            <a:pPr marL="0" marR="0" indent="0">
              <a:spcBef>
                <a:spcPts val="0"/>
              </a:spcBef>
              <a:spcAft>
                <a:spcPts val="0"/>
              </a:spcAft>
              <a:buNone/>
            </a:pPr>
            <a:r>
              <a:rPr lang="en-US" sz="3200" b="1" dirty="0">
                <a:effectLst/>
                <a:latin typeface="Verdana" panose="020B0604030504040204" pitchFamily="34" charset="0"/>
                <a:ea typeface="Verdana" panose="020B0604030504040204" pitchFamily="34" charset="0"/>
                <a:cs typeface="Times New Roman" panose="02020603050405020304" pitchFamily="18" charset="0"/>
              </a:rPr>
              <a:t>So, it begs the question: </a:t>
            </a:r>
          </a:p>
          <a:p>
            <a:pPr marL="0" marR="0" indent="0">
              <a:spcBef>
                <a:spcPts val="0"/>
              </a:spcBef>
              <a:spcAft>
                <a:spcPts val="0"/>
              </a:spcAft>
              <a:buNone/>
            </a:pPr>
            <a:endParaRPr lang="en-US" sz="3200" b="1" dirty="0">
              <a:latin typeface="Verdana" panose="020B0604030504040204" pitchFamily="34" charset="0"/>
              <a:ea typeface="Verdana" panose="020B0604030504040204" pitchFamily="34" charset="0"/>
              <a:cs typeface="Times New Roman" panose="02020603050405020304" pitchFamily="18" charset="0"/>
            </a:endParaRPr>
          </a:p>
          <a:p>
            <a:pPr marL="0" marR="0" indent="0">
              <a:spcBef>
                <a:spcPts val="0"/>
              </a:spcBef>
              <a:spcAft>
                <a:spcPts val="0"/>
              </a:spcAft>
              <a:buNone/>
            </a:pPr>
            <a:r>
              <a:rPr lang="en-US" sz="3200" b="1" dirty="0">
                <a:effectLst/>
                <a:latin typeface="Verdana" panose="020B0604030504040204" pitchFamily="34" charset="0"/>
                <a:ea typeface="Verdana" panose="020B0604030504040204" pitchFamily="34" charset="0"/>
                <a:cs typeface="Times New Roman" panose="02020603050405020304" pitchFamily="18" charset="0"/>
              </a:rPr>
              <a:t>Who We Are?</a:t>
            </a:r>
          </a:p>
          <a:p>
            <a:pPr marL="0" marR="0" indent="0">
              <a:spcBef>
                <a:spcPts val="0"/>
              </a:spcBef>
              <a:spcAft>
                <a:spcPts val="0"/>
              </a:spcAft>
              <a:buNone/>
            </a:pPr>
            <a:endParaRPr lang="en-US" sz="3200"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spcBef>
                <a:spcPts val="0"/>
              </a:spcBef>
              <a:spcAft>
                <a:spcPts val="0"/>
              </a:spcAft>
              <a:buNone/>
            </a:pPr>
            <a:r>
              <a:rPr lang="en-US" sz="32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How great is the love the Father has lavished on us, </a:t>
            </a:r>
            <a:r>
              <a:rPr lang="en-US" sz="3200" dirty="0">
                <a:solidFill>
                  <a:srgbClr val="002060"/>
                </a:solidFill>
                <a:effectLst/>
                <a:highlight>
                  <a:srgbClr val="FFFF00"/>
                </a:highlight>
                <a:latin typeface="Verdana" panose="020B0604030504040204" pitchFamily="34" charset="0"/>
                <a:ea typeface="Verdana" panose="020B0604030504040204" pitchFamily="34" charset="0"/>
                <a:cs typeface="Times New Roman" panose="02020603050405020304" pitchFamily="18" charset="0"/>
              </a:rPr>
              <a:t>that we should be called children of God!</a:t>
            </a:r>
            <a:r>
              <a:rPr lang="en-US" sz="32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 And that is what we are! The reason the world does not know us is that it did not know him. (3:1)</a:t>
            </a:r>
          </a:p>
          <a:p>
            <a:pPr marL="0" marR="0" indent="0">
              <a:spcBef>
                <a:spcPts val="0"/>
              </a:spcBef>
              <a:spcAft>
                <a:spcPts val="0"/>
              </a:spcAft>
              <a:buNone/>
            </a:pPr>
            <a:endParaRPr lang="en-US" sz="3200"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spcBef>
                <a:spcPts val="0"/>
              </a:spcBef>
              <a:spcAft>
                <a:spcPts val="0"/>
              </a:spcAft>
              <a:buNone/>
            </a:pPr>
            <a:r>
              <a:rPr lang="en-US" sz="3200" b="1" dirty="0">
                <a:effectLst/>
                <a:latin typeface="Verdana" panose="020B0604030504040204" pitchFamily="34" charset="0"/>
                <a:ea typeface="Verdana" panose="020B0604030504040204" pitchFamily="34" charset="0"/>
                <a:cs typeface="Times New Roman" panose="02020603050405020304" pitchFamily="18" charset="0"/>
              </a:rPr>
              <a:t>We are all God’s </a:t>
            </a:r>
            <a:r>
              <a:rPr lang="en-US" sz="3200" b="1" i="1" dirty="0">
                <a:effectLst/>
                <a:latin typeface="Verdana" panose="020B0604030504040204" pitchFamily="34" charset="0"/>
                <a:ea typeface="Verdana" panose="020B0604030504040204" pitchFamily="34" charset="0"/>
                <a:cs typeface="Times New Roman" panose="02020603050405020304" pitchFamily="18" charset="0"/>
              </a:rPr>
              <a:t>creation</a:t>
            </a:r>
            <a:r>
              <a:rPr lang="en-US" sz="3200" b="1" dirty="0">
                <a:effectLst/>
                <a:latin typeface="Verdana" panose="020B0604030504040204" pitchFamily="34" charset="0"/>
                <a:ea typeface="Verdana" panose="020B0604030504040204" pitchFamily="34" charset="0"/>
                <a:cs typeface="Times New Roman" panose="02020603050405020304" pitchFamily="18" charset="0"/>
              </a:rPr>
              <a:t>. </a:t>
            </a:r>
          </a:p>
          <a:p>
            <a:pPr marL="0" marR="0" indent="0">
              <a:spcBef>
                <a:spcPts val="0"/>
              </a:spcBef>
              <a:spcAft>
                <a:spcPts val="0"/>
              </a:spcAft>
              <a:buNone/>
            </a:pPr>
            <a:r>
              <a:rPr lang="en-US" sz="3200" b="1" dirty="0">
                <a:effectLst/>
                <a:latin typeface="Verdana" panose="020B0604030504040204" pitchFamily="34" charset="0"/>
                <a:ea typeface="Verdana" panose="020B0604030504040204" pitchFamily="34" charset="0"/>
                <a:cs typeface="Times New Roman" panose="02020603050405020304" pitchFamily="18" charset="0"/>
              </a:rPr>
              <a:t> </a:t>
            </a:r>
            <a:endParaRPr lang="en-US" sz="3200"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spcBef>
                <a:spcPts val="0"/>
              </a:spcBef>
              <a:spcAft>
                <a:spcPts val="0"/>
              </a:spcAft>
              <a:buNone/>
            </a:pPr>
            <a:r>
              <a:rPr lang="en-US" sz="3200" b="1" dirty="0">
                <a:effectLst/>
                <a:latin typeface="Verdana" panose="020B0604030504040204" pitchFamily="34" charset="0"/>
                <a:ea typeface="Verdana" panose="020B0604030504040204" pitchFamily="34" charset="0"/>
                <a:cs typeface="Times New Roman" panose="02020603050405020304" pitchFamily="18" charset="0"/>
              </a:rPr>
              <a:t>We are not all God’s </a:t>
            </a:r>
            <a:r>
              <a:rPr lang="en-US" sz="3200" b="1" i="1" dirty="0">
                <a:effectLst/>
                <a:latin typeface="Verdana" panose="020B0604030504040204" pitchFamily="34" charset="0"/>
                <a:ea typeface="Verdana" panose="020B0604030504040204" pitchFamily="34" charset="0"/>
                <a:cs typeface="Times New Roman" panose="02020603050405020304" pitchFamily="18" charset="0"/>
              </a:rPr>
              <a:t>children</a:t>
            </a:r>
            <a:r>
              <a:rPr lang="en-US" sz="3200" b="1" dirty="0">
                <a:effectLst/>
                <a:latin typeface="Verdana" panose="020B0604030504040204" pitchFamily="34" charset="0"/>
                <a:ea typeface="Verdana" panose="020B0604030504040204" pitchFamily="34" charset="0"/>
                <a:cs typeface="Times New Roman" panose="02020603050405020304" pitchFamily="18" charset="0"/>
              </a:rPr>
              <a:t>.</a:t>
            </a:r>
          </a:p>
          <a:p>
            <a:pPr marL="0" marR="0" indent="0">
              <a:spcBef>
                <a:spcPts val="0"/>
              </a:spcBef>
              <a:spcAft>
                <a:spcPts val="0"/>
              </a:spcAft>
              <a:buNone/>
            </a:pPr>
            <a:r>
              <a:rPr lang="en-US" sz="2400" b="1" dirty="0">
                <a:effectLst/>
                <a:latin typeface="Verdana" panose="020B0604030504040204" pitchFamily="34" charset="0"/>
                <a:ea typeface="Verdana" panose="020B0604030504040204" pitchFamily="34" charset="0"/>
                <a:cs typeface="Times New Roman" panose="02020603050405020304" pitchFamily="18" charset="0"/>
              </a:rPr>
              <a:t> </a:t>
            </a:r>
            <a:endParaRPr lang="en-US" sz="2400" dirty="0">
              <a:effectLst/>
              <a:latin typeface="Verdana" panose="020B0604030504040204" pitchFamily="34" charset="0"/>
              <a:ea typeface="Verdana" panose="020B060403050404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88452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 calcmode="lin" valueType="num">
                                      <p:cBhvr additive="base">
                                        <p:cTn id="1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88DD1D-3387-45FC-9673-8C6DC6F4B92F}"/>
              </a:ext>
            </a:extLst>
          </p:cNvPr>
          <p:cNvSpPr>
            <a:spLocks noGrp="1"/>
          </p:cNvSpPr>
          <p:nvPr>
            <p:ph idx="1"/>
          </p:nvPr>
        </p:nvSpPr>
        <p:spPr>
          <a:xfrm>
            <a:off x="209144" y="136187"/>
            <a:ext cx="8657617" cy="6464029"/>
          </a:xfrm>
        </p:spPr>
        <p:txBody>
          <a:bodyPr>
            <a:normAutofit fontScale="92500" lnSpcReduction="10000"/>
          </a:bodyPr>
          <a:lstStyle/>
          <a:p>
            <a:pPr marL="0" marR="0" indent="0">
              <a:spcBef>
                <a:spcPts val="0"/>
              </a:spcBef>
              <a:spcAft>
                <a:spcPts val="0"/>
              </a:spcAft>
              <a:buNone/>
            </a:pPr>
            <a:r>
              <a:rPr lang="en-US" sz="2600" b="1" dirty="0">
                <a:effectLst/>
                <a:latin typeface="Verdana" panose="020B0604030504040204" pitchFamily="34" charset="0"/>
                <a:ea typeface="Verdana" panose="020B0604030504040204" pitchFamily="34" charset="0"/>
                <a:cs typeface="Times New Roman" panose="02020603050405020304" pitchFamily="18" charset="0"/>
              </a:rPr>
              <a:t>What does it mean to be called children of God? </a:t>
            </a:r>
          </a:p>
          <a:p>
            <a:pPr marL="0" marR="0" indent="0">
              <a:spcBef>
                <a:spcPts val="0"/>
              </a:spcBef>
              <a:spcAft>
                <a:spcPts val="0"/>
              </a:spcAft>
              <a:buNone/>
            </a:pPr>
            <a:endParaRPr lang="en-US" sz="1400"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spcBef>
                <a:spcPts val="0"/>
              </a:spcBef>
              <a:spcAft>
                <a:spcPts val="0"/>
              </a:spcAft>
              <a:buNone/>
            </a:pPr>
            <a:r>
              <a:rPr lang="en-US" sz="2400" b="1"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It means being loved more deeply than you can grasp.</a:t>
            </a:r>
          </a:p>
          <a:p>
            <a:pPr marL="0" marR="0" indent="0">
              <a:spcBef>
                <a:spcPts val="0"/>
              </a:spcBef>
              <a:spcAft>
                <a:spcPts val="0"/>
              </a:spcAft>
              <a:buNone/>
            </a:pPr>
            <a:endParaRPr lang="en-US" sz="2400" baseline="30000" dirty="0">
              <a:latin typeface="Verdana" panose="020B0604030504040204" pitchFamily="34" charset="0"/>
              <a:ea typeface="Verdana" panose="020B0604030504040204" pitchFamily="34" charset="0"/>
            </a:endParaRPr>
          </a:p>
          <a:p>
            <a:pPr marL="0" marR="0" indent="0">
              <a:spcBef>
                <a:spcPts val="0"/>
              </a:spcBef>
              <a:spcAft>
                <a:spcPts val="0"/>
              </a:spcAft>
              <a:buNone/>
            </a:pPr>
            <a:r>
              <a:rPr lang="en-US" sz="2400" baseline="30000" dirty="0">
                <a:latin typeface="Verdana" panose="020B0604030504040204" pitchFamily="34" charset="0"/>
                <a:ea typeface="Verdana" panose="020B0604030504040204" pitchFamily="34" charset="0"/>
              </a:rPr>
              <a:t>16</a:t>
            </a:r>
            <a:r>
              <a:rPr lang="en-US" sz="2400" dirty="0">
                <a:latin typeface="Verdana" panose="020B0604030504040204" pitchFamily="34" charset="0"/>
                <a:ea typeface="Verdana" panose="020B0604030504040204" pitchFamily="34" charset="0"/>
              </a:rPr>
              <a:t> For God so loved the world that he gave his one and only Son, that whoever believes in him shall not perish but have eternal life John 3:16</a:t>
            </a:r>
            <a:endParaRPr lang="en-US" sz="2400" b="1"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endParaRPr>
          </a:p>
          <a:p>
            <a:pPr marL="0" marR="0" indent="0">
              <a:spcBef>
                <a:spcPts val="0"/>
              </a:spcBef>
              <a:spcAft>
                <a:spcPts val="0"/>
              </a:spcAft>
              <a:buNone/>
            </a:pPr>
            <a:r>
              <a:rPr lang="en-US" sz="2400" b="1"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  </a:t>
            </a:r>
            <a:endParaRPr lang="en-US" sz="2400"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spcBef>
                <a:spcPts val="0"/>
              </a:spcBef>
              <a:spcAft>
                <a:spcPts val="0"/>
              </a:spcAft>
              <a:buNone/>
            </a:pPr>
            <a:r>
              <a:rPr lang="en-US" sz="2400" b="1"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It means being loved with a resilient love. </a:t>
            </a:r>
          </a:p>
          <a:p>
            <a:pPr marL="0" marR="0" indent="0">
              <a:spcBef>
                <a:spcPts val="0"/>
              </a:spcBef>
              <a:spcAft>
                <a:spcPts val="0"/>
              </a:spcAft>
              <a:buNone/>
            </a:pPr>
            <a:endParaRPr lang="en-US" sz="2400" baseline="30000" dirty="0">
              <a:latin typeface="Verdana" panose="020B0604030504040204" pitchFamily="34" charset="0"/>
              <a:ea typeface="Verdana" panose="020B0604030504040204" pitchFamily="34" charset="0"/>
            </a:endParaRPr>
          </a:p>
          <a:p>
            <a:pPr marL="0" marR="0" indent="0">
              <a:spcBef>
                <a:spcPts val="0"/>
              </a:spcBef>
              <a:spcAft>
                <a:spcPts val="0"/>
              </a:spcAft>
              <a:buNone/>
            </a:pPr>
            <a:r>
              <a:rPr lang="en-US" sz="2400" baseline="30000" dirty="0">
                <a:latin typeface="Verdana" panose="020B0604030504040204" pitchFamily="34" charset="0"/>
                <a:ea typeface="Verdana" panose="020B0604030504040204" pitchFamily="34" charset="0"/>
              </a:rPr>
              <a:t>34</a:t>
            </a:r>
            <a:r>
              <a:rPr lang="en-US" sz="2400" dirty="0">
                <a:latin typeface="Verdana" panose="020B0604030504040204" pitchFamily="34" charset="0"/>
                <a:ea typeface="Verdana" panose="020B0604030504040204" pitchFamily="34" charset="0"/>
              </a:rPr>
              <a:t> Who then is the one who condemns? No one. Christ Jesus who died —more than that, who was raised to life —is at the right hand of God and is also interceding for us. </a:t>
            </a:r>
            <a:r>
              <a:rPr lang="en-US" sz="2400" baseline="30000" dirty="0">
                <a:latin typeface="Verdana" panose="020B0604030504040204" pitchFamily="34" charset="0"/>
                <a:ea typeface="Verdana" panose="020B0604030504040204" pitchFamily="34" charset="0"/>
              </a:rPr>
              <a:t>35</a:t>
            </a:r>
            <a:r>
              <a:rPr lang="en-US" sz="2400" dirty="0">
                <a:latin typeface="Verdana" panose="020B0604030504040204" pitchFamily="34" charset="0"/>
                <a:ea typeface="Verdana" panose="020B0604030504040204" pitchFamily="34" charset="0"/>
              </a:rPr>
              <a:t> Who shall separate us from the love of Christ? Shall trouble or hardship or persecution or famine or nakedness or danger or sword? Romans 8:34-35</a:t>
            </a:r>
            <a:endParaRPr lang="en-US" sz="2400" b="1"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endParaRPr>
          </a:p>
          <a:p>
            <a:pPr marL="0" marR="0" indent="0">
              <a:spcBef>
                <a:spcPts val="0"/>
              </a:spcBef>
              <a:spcAft>
                <a:spcPts val="0"/>
              </a:spcAft>
              <a:buNone/>
            </a:pPr>
            <a:endParaRPr lang="en-US" sz="2400"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spcBef>
                <a:spcPts val="0"/>
              </a:spcBef>
              <a:spcAft>
                <a:spcPts val="0"/>
              </a:spcAft>
              <a:buNone/>
            </a:pPr>
            <a:r>
              <a:rPr lang="en-US" sz="2400" b="1"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It means Provision.</a:t>
            </a:r>
          </a:p>
          <a:p>
            <a:pPr marL="0" marR="0" indent="0">
              <a:spcBef>
                <a:spcPts val="0"/>
              </a:spcBef>
              <a:spcAft>
                <a:spcPts val="0"/>
              </a:spcAft>
              <a:buNone/>
            </a:pPr>
            <a:r>
              <a:rPr lang="en-US" sz="2400" b="1"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  </a:t>
            </a:r>
          </a:p>
          <a:p>
            <a:pPr marL="0" marR="0" indent="0">
              <a:spcBef>
                <a:spcPts val="0"/>
              </a:spcBef>
              <a:spcAft>
                <a:spcPts val="0"/>
              </a:spcAft>
              <a:buNone/>
            </a:pPr>
            <a:r>
              <a:rPr lang="en-US" sz="2400" baseline="30000" dirty="0">
                <a:latin typeface="Verdana" panose="020B0604030504040204" pitchFamily="34" charset="0"/>
                <a:ea typeface="Verdana" panose="020B0604030504040204" pitchFamily="34" charset="0"/>
              </a:rPr>
              <a:t>8</a:t>
            </a:r>
            <a:r>
              <a:rPr lang="en-US" sz="2400" dirty="0">
                <a:latin typeface="Verdana" panose="020B0604030504040204" pitchFamily="34" charset="0"/>
                <a:ea typeface="Verdana" panose="020B0604030504040204" pitchFamily="34" charset="0"/>
              </a:rPr>
              <a:t> And God is able to bless you abundantly, so that in all things at all times, having all that you need, you will abound in every good work. 2 Corinthians 9:8</a:t>
            </a:r>
            <a:endParaRPr lang="en-US" sz="2400" b="1"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endParaRPr>
          </a:p>
          <a:p>
            <a:pPr marL="0" marR="0" indent="0">
              <a:spcBef>
                <a:spcPts val="0"/>
              </a:spcBef>
              <a:spcAft>
                <a:spcPts val="0"/>
              </a:spcAft>
              <a:buNone/>
            </a:pPr>
            <a:endParaRPr lang="en-US" sz="2400"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126687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anim calcmode="lin" valueType="num">
                                      <p:cBhvr additive="base">
                                        <p:cTn id="1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anim calcmode="lin" valueType="num">
                                      <p:cBhvr additive="base">
                                        <p:cTn id="1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anim calcmode="lin" valueType="num">
                                      <p:cBhvr additive="base">
                                        <p:cTn id="2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anim calcmode="lin" valueType="num">
                                      <p:cBhvr additive="base">
                                        <p:cTn id="2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88DD1D-3387-45FC-9673-8C6DC6F4B92F}"/>
              </a:ext>
            </a:extLst>
          </p:cNvPr>
          <p:cNvSpPr>
            <a:spLocks noGrp="1"/>
          </p:cNvSpPr>
          <p:nvPr>
            <p:ph idx="1"/>
          </p:nvPr>
        </p:nvSpPr>
        <p:spPr>
          <a:xfrm>
            <a:off x="272373" y="175098"/>
            <a:ext cx="8657617" cy="6464029"/>
          </a:xfrm>
        </p:spPr>
        <p:txBody>
          <a:bodyPr>
            <a:normAutofit fontScale="85000" lnSpcReduction="10000"/>
          </a:bodyPr>
          <a:lstStyle/>
          <a:p>
            <a:pPr marL="0" marR="0" indent="0">
              <a:spcBef>
                <a:spcPts val="0"/>
              </a:spcBef>
              <a:spcAft>
                <a:spcPts val="0"/>
              </a:spcAft>
              <a:buNone/>
            </a:pPr>
            <a:r>
              <a:rPr lang="en-US" sz="2800" b="1" dirty="0">
                <a:effectLst/>
                <a:latin typeface="Verdana" panose="020B0604030504040204" pitchFamily="34" charset="0"/>
                <a:ea typeface="Verdana" panose="020B0604030504040204" pitchFamily="34" charset="0"/>
                <a:cs typeface="Times New Roman" panose="02020603050405020304" pitchFamily="18" charset="0"/>
              </a:rPr>
              <a:t>What does it mean to be called children of God? </a:t>
            </a:r>
          </a:p>
          <a:p>
            <a:pPr marL="0" marR="0" indent="0">
              <a:spcBef>
                <a:spcPts val="0"/>
              </a:spcBef>
              <a:spcAft>
                <a:spcPts val="0"/>
              </a:spcAft>
              <a:buNone/>
            </a:pPr>
            <a:endParaRPr lang="en-US" sz="1400"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spcBef>
                <a:spcPts val="0"/>
              </a:spcBef>
              <a:spcAft>
                <a:spcPts val="0"/>
              </a:spcAft>
              <a:buNone/>
            </a:pPr>
            <a:r>
              <a:rPr lang="en-US" sz="2600" b="1"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It means an Inheritance.</a:t>
            </a:r>
          </a:p>
          <a:p>
            <a:pPr marL="0" marR="0" indent="0">
              <a:spcBef>
                <a:spcPts val="0"/>
              </a:spcBef>
              <a:spcAft>
                <a:spcPts val="0"/>
              </a:spcAft>
              <a:buNone/>
            </a:pPr>
            <a:endParaRPr lang="en-US" sz="2600" baseline="30000" dirty="0">
              <a:latin typeface="Verdana" panose="020B0604030504040204" pitchFamily="34" charset="0"/>
              <a:ea typeface="Verdana" panose="020B0604030504040204" pitchFamily="34" charset="0"/>
            </a:endParaRPr>
          </a:p>
          <a:p>
            <a:pPr marL="0" marR="0" indent="0">
              <a:spcBef>
                <a:spcPts val="0"/>
              </a:spcBef>
              <a:spcAft>
                <a:spcPts val="0"/>
              </a:spcAft>
              <a:buNone/>
            </a:pPr>
            <a:r>
              <a:rPr lang="en-US" sz="3000" baseline="30000" dirty="0">
                <a:ea typeface="Verdana" panose="020B0604030504040204" pitchFamily="34" charset="0"/>
              </a:rPr>
              <a:t>17</a:t>
            </a:r>
            <a:r>
              <a:rPr lang="en-US" sz="3000" dirty="0">
                <a:ea typeface="Verdana" panose="020B0604030504040204" pitchFamily="34" charset="0"/>
              </a:rPr>
              <a:t> Now if we are children, then we are heirs —heirs of God and co-heirs with Christ, if indeed we share in his sufferings in order that we may also share in his glory. Romans 8:17</a:t>
            </a:r>
            <a:endParaRPr lang="en-US" sz="3000" dirty="0">
              <a:effectLst/>
              <a:ea typeface="Verdana" panose="020B0604030504040204" pitchFamily="34" charset="0"/>
              <a:cs typeface="Times New Roman" panose="02020603050405020304" pitchFamily="18" charset="0"/>
            </a:endParaRPr>
          </a:p>
          <a:p>
            <a:pPr marL="0" marR="0" indent="0">
              <a:spcBef>
                <a:spcPts val="0"/>
              </a:spcBef>
              <a:spcAft>
                <a:spcPts val="0"/>
              </a:spcAft>
              <a:buNone/>
            </a:pPr>
            <a:endParaRPr lang="en-US" sz="2600" b="1"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endParaRPr>
          </a:p>
          <a:p>
            <a:pPr marL="0" marR="0" indent="0">
              <a:spcBef>
                <a:spcPts val="0"/>
              </a:spcBef>
              <a:spcAft>
                <a:spcPts val="0"/>
              </a:spcAft>
              <a:buNone/>
            </a:pPr>
            <a:r>
              <a:rPr lang="en-US" sz="2600" b="1"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It means an inescapable imprint on our lives.  </a:t>
            </a:r>
          </a:p>
          <a:p>
            <a:pPr marL="0" marR="0" indent="0">
              <a:spcBef>
                <a:spcPts val="0"/>
              </a:spcBef>
              <a:spcAft>
                <a:spcPts val="0"/>
              </a:spcAft>
              <a:buNone/>
            </a:pPr>
            <a:endParaRPr lang="en-US" sz="2600" baseline="30000" dirty="0">
              <a:latin typeface="Verdana" panose="020B0604030504040204" pitchFamily="34" charset="0"/>
              <a:ea typeface="Verdana" panose="020B0604030504040204" pitchFamily="34" charset="0"/>
            </a:endParaRPr>
          </a:p>
          <a:p>
            <a:pPr marL="0" marR="0" indent="0">
              <a:spcBef>
                <a:spcPts val="0"/>
              </a:spcBef>
              <a:spcAft>
                <a:spcPts val="0"/>
              </a:spcAft>
              <a:buNone/>
            </a:pPr>
            <a:r>
              <a:rPr lang="en-US" sz="3000" baseline="30000" dirty="0">
                <a:ea typeface="Verdana" panose="020B0604030504040204" pitchFamily="34" charset="0"/>
              </a:rPr>
              <a:t>17</a:t>
            </a:r>
            <a:r>
              <a:rPr lang="en-US" sz="3000" dirty="0">
                <a:ea typeface="Verdana" panose="020B0604030504040204" pitchFamily="34" charset="0"/>
              </a:rPr>
              <a:t> Therefore, if anyone is in Christ, the new creation has come: The old has gone, the new is here!                                                  2 Corinthians 5:17</a:t>
            </a:r>
            <a:endParaRPr lang="en-US" sz="3000" dirty="0">
              <a:effectLst/>
              <a:ea typeface="Verdana" panose="020B0604030504040204" pitchFamily="34" charset="0"/>
              <a:cs typeface="Times New Roman" panose="02020603050405020304" pitchFamily="18" charset="0"/>
            </a:endParaRPr>
          </a:p>
          <a:p>
            <a:pPr marL="0" marR="0" indent="0">
              <a:spcBef>
                <a:spcPts val="0"/>
              </a:spcBef>
              <a:spcAft>
                <a:spcPts val="0"/>
              </a:spcAft>
              <a:buNone/>
            </a:pPr>
            <a:endParaRPr lang="en-US" sz="2600" b="1"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endParaRPr>
          </a:p>
          <a:p>
            <a:pPr marL="0" marR="0" indent="0">
              <a:spcBef>
                <a:spcPts val="0"/>
              </a:spcBef>
              <a:spcAft>
                <a:spcPts val="0"/>
              </a:spcAft>
              <a:buNone/>
            </a:pPr>
            <a:r>
              <a:rPr lang="en-US" sz="2600" b="1"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It means security.  </a:t>
            </a:r>
            <a:endParaRPr lang="en-US" sz="2600" dirty="0">
              <a:effectLst/>
              <a:latin typeface="Verdana" panose="020B0604030504040204" pitchFamily="34" charset="0"/>
              <a:ea typeface="Verdana" panose="020B0604030504040204" pitchFamily="34" charset="0"/>
              <a:cs typeface="Times New Roman" panose="02020603050405020304" pitchFamily="18" charset="0"/>
            </a:endParaRPr>
          </a:p>
          <a:p>
            <a:pPr marL="0" indent="0">
              <a:buNone/>
            </a:pPr>
            <a:r>
              <a:rPr lang="en-US" sz="3000" baseline="30000" dirty="0">
                <a:ea typeface="Verdana" panose="020B0604030504040204" pitchFamily="34" charset="0"/>
              </a:rPr>
              <a:t>3</a:t>
            </a:r>
            <a:r>
              <a:rPr lang="en-US" sz="3000" dirty="0">
                <a:ea typeface="Verdana" panose="020B0604030504040204" pitchFamily="34" charset="0"/>
              </a:rPr>
              <a:t> His divine power has given us everything we need for a godly life through our knowledge of him who called us by his own glory and goodness. </a:t>
            </a:r>
            <a:r>
              <a:rPr lang="en-US" sz="3000" baseline="30000" dirty="0">
                <a:ea typeface="Verdana" panose="020B0604030504040204" pitchFamily="34" charset="0"/>
              </a:rPr>
              <a:t>4</a:t>
            </a:r>
            <a:r>
              <a:rPr lang="en-US" sz="3000" dirty="0">
                <a:ea typeface="Verdana" panose="020B0604030504040204" pitchFamily="34" charset="0"/>
              </a:rPr>
              <a:t> Through these he has given us his very great and precious promises, so that through them you may participate in the divine nature, having escaped the corruption in the world caused by evil desires. 2 Peter 1:3-4</a:t>
            </a:r>
          </a:p>
          <a:p>
            <a:pPr marL="0" marR="0" indent="0">
              <a:spcBef>
                <a:spcPts val="0"/>
              </a:spcBef>
              <a:spcAft>
                <a:spcPts val="0"/>
              </a:spcAft>
              <a:buNone/>
            </a:pPr>
            <a:endParaRPr lang="en-US" sz="2400"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194222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anim calcmode="lin" valueType="num">
                                      <p:cBhvr additive="base">
                                        <p:cTn id="1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anim calcmode="lin" valueType="num">
                                      <p:cBhvr additive="base">
                                        <p:cTn id="1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anim calcmode="lin" valueType="num">
                                      <p:cBhvr additive="base">
                                        <p:cTn id="2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8906CB-6A1E-4991-859C-67B4356CF96D}"/>
              </a:ext>
            </a:extLst>
          </p:cNvPr>
          <p:cNvSpPr>
            <a:spLocks noGrp="1"/>
          </p:cNvSpPr>
          <p:nvPr>
            <p:ph idx="1"/>
          </p:nvPr>
        </p:nvSpPr>
        <p:spPr>
          <a:xfrm>
            <a:off x="218872" y="184826"/>
            <a:ext cx="8696528" cy="6468893"/>
          </a:xfrm>
        </p:spPr>
        <p:txBody>
          <a:bodyPr>
            <a:normAutofit fontScale="92500" lnSpcReduction="10000"/>
          </a:bodyPr>
          <a:lstStyle/>
          <a:p>
            <a:pPr marL="0" marR="0" indent="0">
              <a:spcBef>
                <a:spcPts val="0"/>
              </a:spcBef>
              <a:spcAft>
                <a:spcPts val="0"/>
              </a:spcAft>
              <a:buNone/>
            </a:pPr>
            <a:r>
              <a:rPr lang="en-US" b="1" dirty="0">
                <a:effectLst/>
                <a:latin typeface="Verdana" panose="020B0604030504040204" pitchFamily="34" charset="0"/>
                <a:ea typeface="Verdana" panose="020B0604030504040204" pitchFamily="34" charset="0"/>
                <a:cs typeface="Times New Roman" panose="02020603050405020304" pitchFamily="18" charset="0"/>
              </a:rPr>
              <a:t>Where We Are Headed?</a:t>
            </a:r>
          </a:p>
          <a:p>
            <a:pPr marL="0" marR="0" indent="0">
              <a:spcBef>
                <a:spcPts val="0"/>
              </a:spcBef>
              <a:spcAft>
                <a:spcPts val="0"/>
              </a:spcAft>
              <a:buNone/>
            </a:pPr>
            <a:endParaRPr lang="en-US"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spcBef>
                <a:spcPts val="0"/>
              </a:spcBef>
              <a:spcAft>
                <a:spcPts val="0"/>
              </a:spcAft>
              <a:buNone/>
            </a:pPr>
            <a:r>
              <a:rPr lang="en-US" baseline="30000" dirty="0">
                <a:effectLst/>
                <a:latin typeface="Verdana" panose="020B0604030504040204" pitchFamily="34" charset="0"/>
                <a:ea typeface="Verdana" panose="020B0604030504040204" pitchFamily="34" charset="0"/>
                <a:cs typeface="Times New Roman" panose="02020603050405020304" pitchFamily="18" charset="0"/>
              </a:rPr>
              <a:t>2 </a:t>
            </a:r>
            <a:r>
              <a:rPr lang="en-US" dirty="0">
                <a:effectLst/>
                <a:latin typeface="Verdana" panose="020B0604030504040204" pitchFamily="34" charset="0"/>
                <a:ea typeface="Verdana" panose="020B0604030504040204" pitchFamily="34" charset="0"/>
                <a:cs typeface="Times New Roman" panose="02020603050405020304" pitchFamily="18" charset="0"/>
              </a:rPr>
              <a:t>Dear friends, now we are children of God, and what we will be has not yet been made known. But we know that </a:t>
            </a:r>
            <a:r>
              <a:rPr lang="en-US" dirty="0">
                <a:effectLst/>
                <a:highlight>
                  <a:srgbClr val="FFFF00"/>
                </a:highlight>
                <a:latin typeface="Verdana" panose="020B0604030504040204" pitchFamily="34" charset="0"/>
                <a:ea typeface="Verdana" panose="020B0604030504040204" pitchFamily="34" charset="0"/>
                <a:cs typeface="Times New Roman" panose="02020603050405020304" pitchFamily="18" charset="0"/>
              </a:rPr>
              <a:t>when he appears</a:t>
            </a:r>
            <a:r>
              <a:rPr lang="en-US" dirty="0">
                <a:effectLst/>
                <a:latin typeface="Verdana" panose="020B0604030504040204" pitchFamily="34" charset="0"/>
                <a:ea typeface="Verdana" panose="020B0604030504040204" pitchFamily="34" charset="0"/>
                <a:cs typeface="Times New Roman" panose="02020603050405020304" pitchFamily="18" charset="0"/>
              </a:rPr>
              <a:t>,﻿﻿ we shall be like him, for we shall see him as he is. [3:2]</a:t>
            </a:r>
          </a:p>
          <a:p>
            <a:pPr marL="0" indent="0">
              <a:buNone/>
            </a:pPr>
            <a:endParaRPr lang="en-US" sz="1800" baseline="30000" dirty="0">
              <a:effectLst/>
              <a:latin typeface="Verdana" panose="020B0604030504040204" pitchFamily="34" charset="0"/>
              <a:ea typeface="Calibri" panose="020F0502020204030204" pitchFamily="34" charset="0"/>
              <a:cs typeface="Times New Roman" panose="02020603050405020304" pitchFamily="18" charset="0"/>
            </a:endParaRPr>
          </a:p>
          <a:p>
            <a:pPr marL="0" indent="0">
              <a:buNone/>
            </a:pPr>
            <a:r>
              <a:rPr lang="en-US" baseline="30000" dirty="0">
                <a:effectLst/>
                <a:latin typeface="Verdana" panose="020B0604030504040204" pitchFamily="34" charset="0"/>
                <a:ea typeface="Verdana" panose="020B0604030504040204" pitchFamily="34" charset="0"/>
                <a:cs typeface="Times New Roman" panose="02020603050405020304" pitchFamily="18" charset="0"/>
              </a:rPr>
              <a:t>36</a:t>
            </a:r>
            <a:r>
              <a:rPr lang="en-US" dirty="0">
                <a:effectLst/>
                <a:latin typeface="Verdana" panose="020B0604030504040204" pitchFamily="34" charset="0"/>
                <a:ea typeface="Verdana" panose="020B0604030504040204" pitchFamily="34" charset="0"/>
                <a:cs typeface="Times New Roman" panose="02020603050405020304" pitchFamily="18" charset="0"/>
              </a:rPr>
              <a:t> “But about that day or hour no one knows, not even the angels in heaven, nor the Son, but only the Father. Matthew 24:36</a:t>
            </a:r>
          </a:p>
          <a:p>
            <a:pPr marL="0" indent="0">
              <a:buNone/>
            </a:pPr>
            <a:endParaRPr lang="en-US" baseline="30000" dirty="0">
              <a:effectLst/>
              <a:latin typeface="Verdana" panose="020B0604030504040204" pitchFamily="34" charset="0"/>
              <a:ea typeface="Verdana" panose="020B0604030504040204" pitchFamily="34" charset="0"/>
              <a:cs typeface="Times New Roman" panose="02020603050405020304" pitchFamily="18" charset="0"/>
            </a:endParaRPr>
          </a:p>
          <a:p>
            <a:pPr marL="0" indent="0">
              <a:buNone/>
            </a:pPr>
            <a:r>
              <a:rPr lang="en-US" baseline="30000" dirty="0">
                <a:latin typeface="Verdana" panose="020B0604030504040204" pitchFamily="34" charset="0"/>
                <a:ea typeface="Verdana" panose="020B0604030504040204" pitchFamily="34" charset="0"/>
              </a:rPr>
              <a:t>12</a:t>
            </a:r>
            <a:r>
              <a:rPr lang="en-US" dirty="0">
                <a:latin typeface="Verdana" panose="020B0604030504040204" pitchFamily="34" charset="0"/>
                <a:ea typeface="Verdana" panose="020B0604030504040204" pitchFamily="34" charset="0"/>
              </a:rPr>
              <a:t> Now if Christ is preached, that He has been raised from the dead, how do some among you say that there is no resurrection of the dead? </a:t>
            </a:r>
            <a:r>
              <a:rPr lang="en-US" baseline="30000" dirty="0">
                <a:latin typeface="Verdana" panose="020B0604030504040204" pitchFamily="34" charset="0"/>
                <a:ea typeface="Verdana" panose="020B0604030504040204" pitchFamily="34" charset="0"/>
              </a:rPr>
              <a:t>13</a:t>
            </a:r>
            <a:r>
              <a:rPr lang="en-US" dirty="0">
                <a:latin typeface="Verdana" panose="020B0604030504040204" pitchFamily="34" charset="0"/>
                <a:ea typeface="Verdana" panose="020B0604030504040204" pitchFamily="34" charset="0"/>
              </a:rPr>
              <a:t> But if there is no resurrection of the dead, not even Christ has been raised; </a:t>
            </a:r>
            <a:r>
              <a:rPr lang="en-US" baseline="30000" dirty="0">
                <a:latin typeface="Verdana" panose="020B0604030504040204" pitchFamily="34" charset="0"/>
                <a:ea typeface="Verdana" panose="020B0604030504040204" pitchFamily="34" charset="0"/>
              </a:rPr>
              <a:t>14</a:t>
            </a:r>
            <a:r>
              <a:rPr lang="en-US" dirty="0">
                <a:latin typeface="Verdana" panose="020B0604030504040204" pitchFamily="34" charset="0"/>
                <a:ea typeface="Verdana" panose="020B0604030504040204" pitchFamily="34" charset="0"/>
              </a:rPr>
              <a:t> and if Christ has not been raised, then our preaching is vain, your faith also is vain.                               1 Corinthians 15:12-14</a:t>
            </a:r>
          </a:p>
          <a:p>
            <a:pPr marL="0" indent="0">
              <a:buNone/>
            </a:pPr>
            <a:endParaRPr lang="en-US" dirty="0">
              <a:effectLst/>
              <a:latin typeface="Verdana" panose="020B0604030504040204" pitchFamily="34" charset="0"/>
              <a:ea typeface="Verdana" panose="020B060403050404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208133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arn(inVertical)">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8906CB-6A1E-4991-859C-67B4356CF96D}"/>
              </a:ext>
            </a:extLst>
          </p:cNvPr>
          <p:cNvSpPr>
            <a:spLocks noGrp="1"/>
          </p:cNvSpPr>
          <p:nvPr>
            <p:ph idx="1"/>
          </p:nvPr>
        </p:nvSpPr>
        <p:spPr>
          <a:xfrm>
            <a:off x="218872" y="184826"/>
            <a:ext cx="8696528" cy="6468893"/>
          </a:xfrm>
        </p:spPr>
        <p:txBody>
          <a:bodyPr>
            <a:normAutofit/>
          </a:bodyPr>
          <a:lstStyle/>
          <a:p>
            <a:pPr marL="0" indent="0">
              <a:spcBef>
                <a:spcPts val="0"/>
              </a:spcBef>
              <a:buNone/>
            </a:pPr>
            <a:r>
              <a:rPr lang="en-US" sz="3200" baseline="30000" dirty="0">
                <a:latin typeface="Verdana" panose="020B0604030504040204" pitchFamily="34" charset="0"/>
                <a:ea typeface="Verdana" panose="020B0604030504040204" pitchFamily="34" charset="0"/>
              </a:rPr>
              <a:t>35</a:t>
            </a:r>
            <a:r>
              <a:rPr lang="en-US" sz="3200" dirty="0">
                <a:latin typeface="Verdana" panose="020B0604030504040204" pitchFamily="34" charset="0"/>
                <a:ea typeface="Verdana" panose="020B0604030504040204" pitchFamily="34" charset="0"/>
              </a:rPr>
              <a:t> But someone will ask, “How are the dead raised? With what kind of body will they come?” </a:t>
            </a:r>
            <a:r>
              <a:rPr lang="en-US" sz="3200" baseline="30000" dirty="0">
                <a:latin typeface="Verdana" panose="020B0604030504040204" pitchFamily="34" charset="0"/>
                <a:ea typeface="Verdana" panose="020B0604030504040204" pitchFamily="34" charset="0"/>
              </a:rPr>
              <a:t>36</a:t>
            </a:r>
            <a:r>
              <a:rPr lang="en-US" sz="3200" dirty="0">
                <a:latin typeface="Verdana" panose="020B0604030504040204" pitchFamily="34" charset="0"/>
                <a:ea typeface="Verdana" panose="020B0604030504040204" pitchFamily="34" charset="0"/>
              </a:rPr>
              <a:t> How foolish! What you sow does not come to life unless it dies. </a:t>
            </a:r>
            <a:r>
              <a:rPr lang="en-US" sz="3200" baseline="30000" dirty="0">
                <a:latin typeface="Verdana" panose="020B0604030504040204" pitchFamily="34" charset="0"/>
                <a:ea typeface="Verdana" panose="020B0604030504040204" pitchFamily="34" charset="0"/>
              </a:rPr>
              <a:t>37</a:t>
            </a:r>
            <a:r>
              <a:rPr lang="en-US" sz="3200" dirty="0">
                <a:latin typeface="Verdana" panose="020B0604030504040204" pitchFamily="34" charset="0"/>
                <a:ea typeface="Verdana" panose="020B0604030504040204" pitchFamily="34" charset="0"/>
              </a:rPr>
              <a:t> When you sow, you do not plant the body that will be, but just a seed, perhaps of wheat or of something else. </a:t>
            </a:r>
            <a:r>
              <a:rPr lang="en-US" sz="3200" baseline="30000" dirty="0">
                <a:latin typeface="Verdana" panose="020B0604030504040204" pitchFamily="34" charset="0"/>
                <a:ea typeface="Verdana" panose="020B0604030504040204" pitchFamily="34" charset="0"/>
              </a:rPr>
              <a:t>38</a:t>
            </a:r>
            <a:r>
              <a:rPr lang="en-US" sz="3200" dirty="0">
                <a:latin typeface="Verdana" panose="020B0604030504040204" pitchFamily="34" charset="0"/>
                <a:ea typeface="Verdana" panose="020B0604030504040204" pitchFamily="34" charset="0"/>
              </a:rPr>
              <a:t> But God gives it a body as he has determined, and to each kind of seed he gives its own body.                               1 Corinthians 15:35-38</a:t>
            </a:r>
          </a:p>
          <a:p>
            <a:pPr marL="0" marR="0" indent="0">
              <a:spcBef>
                <a:spcPts val="0"/>
              </a:spcBef>
              <a:spcAft>
                <a:spcPts val="0"/>
              </a:spcAft>
              <a:buNone/>
            </a:pPr>
            <a:endParaRPr lang="en-US" sz="3000" dirty="0">
              <a:latin typeface="Sitka Banner Semibold" pitchFamily="2" charset="0"/>
            </a:endParaRPr>
          </a:p>
        </p:txBody>
      </p:sp>
    </p:spTree>
    <p:extLst>
      <p:ext uri="{BB962C8B-B14F-4D97-AF65-F5344CB8AC3E}">
        <p14:creationId xmlns:p14="http://schemas.microsoft.com/office/powerpoint/2010/main" val="4126151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8906CB-6A1E-4991-859C-67B4356CF96D}"/>
              </a:ext>
            </a:extLst>
          </p:cNvPr>
          <p:cNvSpPr>
            <a:spLocks noGrp="1"/>
          </p:cNvSpPr>
          <p:nvPr>
            <p:ph idx="1"/>
          </p:nvPr>
        </p:nvSpPr>
        <p:spPr>
          <a:xfrm>
            <a:off x="218872" y="184826"/>
            <a:ext cx="8696528" cy="6468893"/>
          </a:xfrm>
        </p:spPr>
        <p:txBody>
          <a:bodyPr>
            <a:normAutofit/>
          </a:bodyPr>
          <a:lstStyle/>
          <a:p>
            <a:pPr marL="0" marR="0" indent="0">
              <a:spcBef>
                <a:spcPts val="0"/>
              </a:spcBef>
              <a:spcAft>
                <a:spcPts val="0"/>
              </a:spcAft>
              <a:buNone/>
            </a:pPr>
            <a:endParaRPr lang="en-US" sz="3600" baseline="30000" dirty="0"/>
          </a:p>
          <a:p>
            <a:pPr marL="0" indent="0">
              <a:buNone/>
            </a:pPr>
            <a:r>
              <a:rPr lang="en-US" b="1" dirty="0">
                <a:latin typeface="Verdana" panose="020B0604030504040204" pitchFamily="34" charset="0"/>
                <a:ea typeface="Verdana" panose="020B0604030504040204" pitchFamily="34" charset="0"/>
              </a:rPr>
              <a:t>How This Changes the Way We Live</a:t>
            </a:r>
            <a:endParaRPr lang="en-US" dirty="0">
              <a:latin typeface="Verdana" panose="020B0604030504040204" pitchFamily="34" charset="0"/>
              <a:ea typeface="Verdana" panose="020B0604030504040204" pitchFamily="34" charset="0"/>
            </a:endParaRPr>
          </a:p>
          <a:p>
            <a:pPr marL="0" indent="0">
              <a:buNone/>
            </a:pPr>
            <a:r>
              <a:rPr lang="en-US" baseline="30000" dirty="0">
                <a:latin typeface="Verdana" panose="020B0604030504040204" pitchFamily="34" charset="0"/>
                <a:ea typeface="Verdana" panose="020B0604030504040204" pitchFamily="34" charset="0"/>
              </a:rPr>
              <a:t>28 </a:t>
            </a:r>
            <a:r>
              <a:rPr lang="en-US" dirty="0">
                <a:latin typeface="Verdana" panose="020B0604030504040204" pitchFamily="34" charset="0"/>
                <a:ea typeface="Verdana" panose="020B0604030504040204" pitchFamily="34" charset="0"/>
              </a:rPr>
              <a:t>And now, dear children, continue in him </a:t>
            </a:r>
            <a:r>
              <a:rPr lang="en-US" b="1" dirty="0">
                <a:latin typeface="Verdana" panose="020B0604030504040204" pitchFamily="34" charset="0"/>
                <a:ea typeface="Verdana" panose="020B0604030504040204" pitchFamily="34" charset="0"/>
              </a:rPr>
              <a:t>(abide)</a:t>
            </a:r>
            <a:r>
              <a:rPr lang="en-US" dirty="0">
                <a:latin typeface="Verdana" panose="020B0604030504040204" pitchFamily="34" charset="0"/>
                <a:ea typeface="Verdana" panose="020B0604030504040204" pitchFamily="34" charset="0"/>
              </a:rPr>
              <a:t>, so that when he appears we may be confident and unashamed before him at his coming. </a:t>
            </a:r>
            <a:r>
              <a:rPr lang="en-US" baseline="30000" dirty="0">
                <a:latin typeface="Verdana" panose="020B0604030504040204" pitchFamily="34" charset="0"/>
                <a:ea typeface="Verdana" panose="020B0604030504040204" pitchFamily="34" charset="0"/>
              </a:rPr>
              <a:t>29 </a:t>
            </a:r>
            <a:r>
              <a:rPr lang="en-US" dirty="0">
                <a:latin typeface="Verdana" panose="020B0604030504040204" pitchFamily="34" charset="0"/>
                <a:ea typeface="Verdana" panose="020B0604030504040204" pitchFamily="34" charset="0"/>
              </a:rPr>
              <a:t>If you know that he is righteous, you know that everyone who does what is right has been born of him. </a:t>
            </a:r>
            <a:r>
              <a:rPr lang="en-US" baseline="30000" dirty="0">
                <a:latin typeface="Verdana" panose="020B0604030504040204" pitchFamily="34" charset="0"/>
                <a:ea typeface="Verdana" panose="020B0604030504040204" pitchFamily="34" charset="0"/>
              </a:rPr>
              <a:t>30 </a:t>
            </a:r>
            <a:r>
              <a:rPr lang="en-US" dirty="0">
                <a:latin typeface="Verdana" panose="020B0604030504040204" pitchFamily="34" charset="0"/>
                <a:ea typeface="Verdana" panose="020B0604030504040204" pitchFamily="34" charset="0"/>
              </a:rPr>
              <a:t>Everyone who has this hope in him purifies himself, just as he is pure.</a:t>
            </a:r>
          </a:p>
          <a:p>
            <a:pPr marL="0" marR="0" indent="0">
              <a:spcBef>
                <a:spcPts val="0"/>
              </a:spcBef>
              <a:spcAft>
                <a:spcPts val="0"/>
              </a:spcAft>
              <a:buNone/>
            </a:pPr>
            <a:endParaRPr lang="en-US" sz="3600" baseline="30000" dirty="0">
              <a:latin typeface="Verdana" panose="020B0604030504040204" pitchFamily="34" charset="0"/>
              <a:ea typeface="Verdana" panose="020B0604030504040204" pitchFamily="34" charset="0"/>
            </a:endParaRPr>
          </a:p>
          <a:p>
            <a:pPr marL="0" marR="0" indent="0">
              <a:spcBef>
                <a:spcPts val="0"/>
              </a:spcBef>
              <a:spcAft>
                <a:spcPts val="0"/>
              </a:spcAft>
              <a:buNone/>
            </a:pPr>
            <a:r>
              <a:rPr lang="en-US" sz="3600" baseline="30000" dirty="0"/>
              <a:t>58</a:t>
            </a:r>
            <a:r>
              <a:rPr lang="en-US" sz="3600" dirty="0"/>
              <a:t>  Therefore, my beloved brethren, be steadfast, immovable, always abounding in the work of the Lord, knowing that your toil is not in vain in the Lord. 1 Corinthians 15:58</a:t>
            </a:r>
            <a:endParaRPr lang="en-US" sz="3600" dirty="0">
              <a:latin typeface="Sitka Banner Semibold" pitchFamily="2" charset="0"/>
            </a:endParaRPr>
          </a:p>
        </p:txBody>
      </p:sp>
    </p:spTree>
    <p:extLst>
      <p:ext uri="{BB962C8B-B14F-4D97-AF65-F5344CB8AC3E}">
        <p14:creationId xmlns:p14="http://schemas.microsoft.com/office/powerpoint/2010/main" val="3739806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8906CB-6A1E-4991-859C-67B4356CF96D}"/>
              </a:ext>
            </a:extLst>
          </p:cNvPr>
          <p:cNvSpPr>
            <a:spLocks noGrp="1"/>
          </p:cNvSpPr>
          <p:nvPr>
            <p:ph idx="1"/>
          </p:nvPr>
        </p:nvSpPr>
        <p:spPr>
          <a:xfrm>
            <a:off x="218872" y="184826"/>
            <a:ext cx="8696528" cy="6468893"/>
          </a:xfrm>
        </p:spPr>
        <p:txBody>
          <a:bodyPr>
            <a:normAutofit/>
          </a:bodyPr>
          <a:lstStyle/>
          <a:p>
            <a:pPr marL="0" indent="0">
              <a:buNone/>
            </a:pPr>
            <a:r>
              <a:rPr lang="en-US" sz="3600" baseline="30000" dirty="0">
                <a:latin typeface="Verdana" panose="020B0604030504040204" pitchFamily="34" charset="0"/>
                <a:ea typeface="Verdana" panose="020B0604030504040204" pitchFamily="34" charset="0"/>
              </a:rPr>
              <a:t>15</a:t>
            </a:r>
            <a:r>
              <a:rPr lang="en-US" sz="3600" dirty="0">
                <a:latin typeface="Verdana" panose="020B0604030504040204" pitchFamily="34" charset="0"/>
                <a:ea typeface="Verdana" panose="020B0604030504040204" pitchFamily="34" charset="0"/>
              </a:rPr>
              <a:t> Be diligent to present yourself approved to God as a workman who does not need to be ashamed, accurately handling the word of truth. 2 Timothy 2:15</a:t>
            </a:r>
            <a:endParaRPr lang="en-US" sz="3600" baseline="30000" dirty="0">
              <a:latin typeface="Verdana" panose="020B0604030504040204" pitchFamily="34" charset="0"/>
              <a:ea typeface="Verdana" panose="020B0604030504040204" pitchFamily="34" charset="0"/>
            </a:endParaRPr>
          </a:p>
          <a:p>
            <a:pPr marL="0" indent="0">
              <a:buNone/>
            </a:pPr>
            <a:endParaRPr lang="en-US" sz="3600" baseline="30000" dirty="0">
              <a:latin typeface="Verdana" panose="020B0604030504040204" pitchFamily="34" charset="0"/>
              <a:ea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1919411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8906CB-6A1E-4991-859C-67B4356CF96D}"/>
              </a:ext>
            </a:extLst>
          </p:cNvPr>
          <p:cNvSpPr>
            <a:spLocks noGrp="1"/>
          </p:cNvSpPr>
          <p:nvPr>
            <p:ph idx="1"/>
          </p:nvPr>
        </p:nvSpPr>
        <p:spPr>
          <a:xfrm>
            <a:off x="218872" y="184826"/>
            <a:ext cx="8696528" cy="6468893"/>
          </a:xfrm>
        </p:spPr>
        <p:txBody>
          <a:bodyPr>
            <a:normAutofit/>
          </a:bodyPr>
          <a:lstStyle/>
          <a:p>
            <a:pPr marL="0" marR="0" indent="0">
              <a:spcBef>
                <a:spcPts val="0"/>
              </a:spcBef>
              <a:spcAft>
                <a:spcPts val="0"/>
              </a:spcAft>
              <a:buNone/>
            </a:pPr>
            <a:endParaRPr lang="en-US" dirty="0">
              <a:latin typeface="Verdana" panose="020B0604030504040204" pitchFamily="34" charset="0"/>
              <a:ea typeface="Verdana" panose="020B0604030504040204" pitchFamily="34" charset="0"/>
            </a:endParaRPr>
          </a:p>
          <a:p>
            <a:pPr marL="0" marR="0" indent="0">
              <a:spcBef>
                <a:spcPts val="0"/>
              </a:spcBef>
              <a:spcAft>
                <a:spcPts val="0"/>
              </a:spcAft>
              <a:buNone/>
            </a:pPr>
            <a:r>
              <a:rPr lang="en-US" sz="4000" b="1" dirty="0">
                <a:effectLst/>
                <a:latin typeface="Sitka Banner Semibold" pitchFamily="2" charset="0"/>
                <a:ea typeface="Times New Roman" panose="02020603050405020304" pitchFamily="18" charset="0"/>
                <a:cs typeface="Times New Roman" panose="02020603050405020304" pitchFamily="18" charset="0"/>
              </a:rPr>
              <a:t>Let’s consider some general principles:</a:t>
            </a:r>
          </a:p>
          <a:p>
            <a:pPr marL="0" marR="0" indent="0">
              <a:spcBef>
                <a:spcPts val="0"/>
              </a:spcBef>
              <a:spcAft>
                <a:spcPts val="0"/>
              </a:spcAft>
              <a:buNone/>
            </a:pPr>
            <a:endParaRPr lang="en-US" sz="3200" dirty="0">
              <a:effectLst/>
              <a:latin typeface="Sitka Banner Semibold" pitchFamily="2"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4000" b="1" dirty="0">
                <a:solidFill>
                  <a:srgbClr val="4472C4"/>
                </a:solidFill>
                <a:effectLst/>
                <a:latin typeface="Sitka Banner Semibold" pitchFamily="2" charset="0"/>
                <a:ea typeface="Times New Roman" panose="02020603050405020304" pitchFamily="18" charset="0"/>
                <a:cs typeface="Times New Roman" panose="02020603050405020304" pitchFamily="18" charset="0"/>
              </a:rPr>
              <a:t>First, since we are loved by God, we should trust Him with all of our heart and obey Him unreservedly.  </a:t>
            </a:r>
          </a:p>
          <a:p>
            <a:pPr marL="0" marR="0" indent="0">
              <a:spcBef>
                <a:spcPts val="0"/>
              </a:spcBef>
              <a:spcAft>
                <a:spcPts val="0"/>
              </a:spcAft>
              <a:buNone/>
            </a:pPr>
            <a:endParaRPr lang="en-US" sz="4000" b="1" dirty="0">
              <a:solidFill>
                <a:srgbClr val="4472C4"/>
              </a:solidFill>
              <a:latin typeface="Sitka Banner Semibold" pitchFamily="2" charset="0"/>
              <a:ea typeface="Calibri" panose="020F0502020204030204" pitchFamily="34" charset="0"/>
              <a:cs typeface="Times New Roman" panose="02020603050405020304" pitchFamily="18" charset="0"/>
            </a:endParaRPr>
          </a:p>
          <a:p>
            <a:pPr marL="0" indent="0">
              <a:spcBef>
                <a:spcPts val="0"/>
              </a:spcBef>
              <a:buNone/>
            </a:pPr>
            <a:r>
              <a:rPr lang="en-US" sz="4000" b="1" dirty="0">
                <a:solidFill>
                  <a:srgbClr val="4472C4"/>
                </a:solidFill>
                <a:effectLst/>
                <a:latin typeface="Sitka Banner Semibold" pitchFamily="2" charset="0"/>
                <a:ea typeface="Times New Roman" panose="02020603050405020304" pitchFamily="18" charset="0"/>
                <a:cs typeface="Times New Roman" panose="02020603050405020304" pitchFamily="18" charset="0"/>
              </a:rPr>
              <a:t>Second, since the full blessing of being a child of God won’t be fully revealed until He appears, we should be longing more for that day.  </a:t>
            </a:r>
            <a:endParaRPr lang="en-US" sz="4000" dirty="0">
              <a:effectLst/>
              <a:latin typeface="Sitka Banner Semibold" pitchFamily="2"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3200" dirty="0">
              <a:effectLst/>
              <a:latin typeface="Sitka Banner Semibold" pitchFamily="2"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26566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1459</TotalTime>
  <Words>1179</Words>
  <Application>Microsoft Office PowerPoint</Application>
  <PresentationFormat>On-screen Show (4:3)</PresentationFormat>
  <Paragraphs>64</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Sitka Banner Semibold</vt:lpstr>
      <vt:lpstr>Verdana</vt:lpstr>
      <vt:lpstr>Office Theme</vt:lpstr>
      <vt:lpstr>Who Are We? Children of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Are We? Children of God</dc:title>
  <dc:creator>Stephen Garrett</dc:creator>
  <cp:lastModifiedBy>Stephen Garrett</cp:lastModifiedBy>
  <cp:revision>7</cp:revision>
  <dcterms:created xsi:type="dcterms:W3CDTF">2022-03-19T12:21:48Z</dcterms:created>
  <dcterms:modified xsi:type="dcterms:W3CDTF">2022-03-20T13:14:01Z</dcterms:modified>
</cp:coreProperties>
</file>