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handoutMasterIdLst>
    <p:handoutMasterId r:id="rId12"/>
  </p:handoutMasterIdLst>
  <p:sldIdLst>
    <p:sldId id="259" r:id="rId2"/>
    <p:sldId id="257" r:id="rId3"/>
    <p:sldId id="262" r:id="rId4"/>
    <p:sldId id="263" r:id="rId5"/>
    <p:sldId id="269" r:id="rId6"/>
    <p:sldId id="264" r:id="rId7"/>
    <p:sldId id="270" r:id="rId8"/>
    <p:sldId id="265" r:id="rId9"/>
    <p:sldId id="271" r:id="rId10"/>
    <p:sldId id="272" r:id="rId1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4611"/>
  </p:normalViewPr>
  <p:slideViewPr>
    <p:cSldViewPr snapToGrid="0" snapToObjects="1">
      <p:cViewPr>
        <p:scale>
          <a:sx n="100" d="100"/>
          <a:sy n="100" d="100"/>
        </p:scale>
        <p:origin x="1280" y="3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handoutMaster" Target="handoutMasters/handout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934934BB-E8A6-9E4B-9192-06EE67D265FB}" type="datetimeFigureOut">
              <a:rPr lang="en-US" smtClean="0"/>
              <a:t>11/6/21</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168413D7-99F0-D140-921C-D12E2AEE9DC3}" type="slidenum">
              <a:rPr lang="en-US" smtClean="0"/>
              <a:t>‹#›</a:t>
            </a:fld>
            <a:endParaRPr lang="en-US"/>
          </a:p>
        </p:txBody>
      </p:sp>
    </p:spTree>
    <p:extLst>
      <p:ext uri="{BB962C8B-B14F-4D97-AF65-F5344CB8AC3E}">
        <p14:creationId xmlns:p14="http://schemas.microsoft.com/office/powerpoint/2010/main" val="2810063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29856C-E67B-F54B-B03B-E3DAD62B453F}" type="datetimeFigureOut">
              <a:rPr lang="en-US" smtClean="0"/>
              <a:t>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CD9AE-3399-0C44-AC32-838031CC7809}" type="slidenum">
              <a:rPr lang="en-US" smtClean="0"/>
              <a:t>‹#›</a:t>
            </a:fld>
            <a:endParaRPr lang="en-US"/>
          </a:p>
        </p:txBody>
      </p:sp>
    </p:spTree>
    <p:extLst>
      <p:ext uri="{BB962C8B-B14F-4D97-AF65-F5344CB8AC3E}">
        <p14:creationId xmlns:p14="http://schemas.microsoft.com/office/powerpoint/2010/main" val="1953050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29856C-E67B-F54B-B03B-E3DAD62B453F}" type="datetimeFigureOut">
              <a:rPr lang="en-US" smtClean="0"/>
              <a:t>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CD9AE-3399-0C44-AC32-838031CC7809}" type="slidenum">
              <a:rPr lang="en-US" smtClean="0"/>
              <a:t>‹#›</a:t>
            </a:fld>
            <a:endParaRPr lang="en-US"/>
          </a:p>
        </p:txBody>
      </p:sp>
    </p:spTree>
    <p:extLst>
      <p:ext uri="{BB962C8B-B14F-4D97-AF65-F5344CB8AC3E}">
        <p14:creationId xmlns:p14="http://schemas.microsoft.com/office/powerpoint/2010/main" val="444066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29856C-E67B-F54B-B03B-E3DAD62B453F}" type="datetimeFigureOut">
              <a:rPr lang="en-US" smtClean="0"/>
              <a:t>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CD9AE-3399-0C44-AC32-838031CC7809}" type="slidenum">
              <a:rPr lang="en-US" smtClean="0"/>
              <a:t>‹#›</a:t>
            </a:fld>
            <a:endParaRPr lang="en-US"/>
          </a:p>
        </p:txBody>
      </p:sp>
    </p:spTree>
    <p:extLst>
      <p:ext uri="{BB962C8B-B14F-4D97-AF65-F5344CB8AC3E}">
        <p14:creationId xmlns:p14="http://schemas.microsoft.com/office/powerpoint/2010/main" val="912176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29856C-E67B-F54B-B03B-E3DAD62B453F}" type="datetimeFigureOut">
              <a:rPr lang="en-US" smtClean="0"/>
              <a:t>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CD9AE-3399-0C44-AC32-838031CC7809}" type="slidenum">
              <a:rPr lang="en-US" smtClean="0"/>
              <a:t>‹#›</a:t>
            </a:fld>
            <a:endParaRPr lang="en-US"/>
          </a:p>
        </p:txBody>
      </p:sp>
    </p:spTree>
    <p:extLst>
      <p:ext uri="{BB962C8B-B14F-4D97-AF65-F5344CB8AC3E}">
        <p14:creationId xmlns:p14="http://schemas.microsoft.com/office/powerpoint/2010/main" val="634612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29856C-E67B-F54B-B03B-E3DAD62B453F}" type="datetimeFigureOut">
              <a:rPr lang="en-US" smtClean="0"/>
              <a:t>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CD9AE-3399-0C44-AC32-838031CC7809}" type="slidenum">
              <a:rPr lang="en-US" smtClean="0"/>
              <a:t>‹#›</a:t>
            </a:fld>
            <a:endParaRPr lang="en-US"/>
          </a:p>
        </p:txBody>
      </p:sp>
    </p:spTree>
    <p:extLst>
      <p:ext uri="{BB962C8B-B14F-4D97-AF65-F5344CB8AC3E}">
        <p14:creationId xmlns:p14="http://schemas.microsoft.com/office/powerpoint/2010/main" val="1528597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29856C-E67B-F54B-B03B-E3DAD62B453F}" type="datetimeFigureOut">
              <a:rPr lang="en-US" smtClean="0"/>
              <a:t>11/6/21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CD9AE-3399-0C44-AC32-838031CC7809}" type="slidenum">
              <a:rPr lang="en-US" smtClean="0"/>
              <a:t>‹#›</a:t>
            </a:fld>
            <a:endParaRPr lang="en-US"/>
          </a:p>
        </p:txBody>
      </p:sp>
    </p:spTree>
    <p:extLst>
      <p:ext uri="{BB962C8B-B14F-4D97-AF65-F5344CB8AC3E}">
        <p14:creationId xmlns:p14="http://schemas.microsoft.com/office/powerpoint/2010/main" val="788624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29856C-E67B-F54B-B03B-E3DAD62B453F}" type="datetimeFigureOut">
              <a:rPr lang="en-US" smtClean="0"/>
              <a:t>11/6/21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7CD9AE-3399-0C44-AC32-838031CC7809}" type="slidenum">
              <a:rPr lang="en-US" smtClean="0"/>
              <a:t>‹#›</a:t>
            </a:fld>
            <a:endParaRPr lang="en-US"/>
          </a:p>
        </p:txBody>
      </p:sp>
    </p:spTree>
    <p:extLst>
      <p:ext uri="{BB962C8B-B14F-4D97-AF65-F5344CB8AC3E}">
        <p14:creationId xmlns:p14="http://schemas.microsoft.com/office/powerpoint/2010/main" val="139860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429856C-E67B-F54B-B03B-E3DAD62B453F}" type="datetimeFigureOut">
              <a:rPr lang="en-US" smtClean="0"/>
              <a:t>11/6/21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7CD9AE-3399-0C44-AC32-838031CC7809}" type="slidenum">
              <a:rPr lang="en-US" smtClean="0"/>
              <a:t>‹#›</a:t>
            </a:fld>
            <a:endParaRPr lang="en-US"/>
          </a:p>
        </p:txBody>
      </p:sp>
    </p:spTree>
    <p:extLst>
      <p:ext uri="{BB962C8B-B14F-4D97-AF65-F5344CB8AC3E}">
        <p14:creationId xmlns:p14="http://schemas.microsoft.com/office/powerpoint/2010/main" val="1282414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29856C-E67B-F54B-B03B-E3DAD62B453F}" type="datetimeFigureOut">
              <a:rPr lang="en-US" smtClean="0"/>
              <a:t>11/6/21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7CD9AE-3399-0C44-AC32-838031CC7809}" type="slidenum">
              <a:rPr lang="en-US" smtClean="0"/>
              <a:t>‹#›</a:t>
            </a:fld>
            <a:endParaRPr lang="en-US"/>
          </a:p>
        </p:txBody>
      </p:sp>
    </p:spTree>
    <p:extLst>
      <p:ext uri="{BB962C8B-B14F-4D97-AF65-F5344CB8AC3E}">
        <p14:creationId xmlns:p14="http://schemas.microsoft.com/office/powerpoint/2010/main" val="1393359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29856C-E67B-F54B-B03B-E3DAD62B453F}" type="datetimeFigureOut">
              <a:rPr lang="en-US" smtClean="0"/>
              <a:t>11/6/21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CD9AE-3399-0C44-AC32-838031CC7809}" type="slidenum">
              <a:rPr lang="en-US" smtClean="0"/>
              <a:t>‹#›</a:t>
            </a:fld>
            <a:endParaRPr lang="en-US"/>
          </a:p>
        </p:txBody>
      </p:sp>
    </p:spTree>
    <p:extLst>
      <p:ext uri="{BB962C8B-B14F-4D97-AF65-F5344CB8AC3E}">
        <p14:creationId xmlns:p14="http://schemas.microsoft.com/office/powerpoint/2010/main" val="2034505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29856C-E67B-F54B-B03B-E3DAD62B453F}" type="datetimeFigureOut">
              <a:rPr lang="en-US" smtClean="0"/>
              <a:t>11/6/21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CD9AE-3399-0C44-AC32-838031CC7809}" type="slidenum">
              <a:rPr lang="en-US" smtClean="0"/>
              <a:t>‹#›</a:t>
            </a:fld>
            <a:endParaRPr lang="en-US"/>
          </a:p>
        </p:txBody>
      </p:sp>
    </p:spTree>
    <p:extLst>
      <p:ext uri="{BB962C8B-B14F-4D97-AF65-F5344CB8AC3E}">
        <p14:creationId xmlns:p14="http://schemas.microsoft.com/office/powerpoint/2010/main" val="16958319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29856C-E67B-F54B-B03B-E3DAD62B453F}" type="datetimeFigureOut">
              <a:rPr lang="en-US" smtClean="0"/>
              <a:t>11/6/21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7CD9AE-3399-0C44-AC32-838031CC7809}" type="slidenum">
              <a:rPr lang="en-US" smtClean="0"/>
              <a:t>‹#›</a:t>
            </a:fld>
            <a:endParaRPr lang="en-US"/>
          </a:p>
        </p:txBody>
      </p:sp>
    </p:spTree>
    <p:extLst>
      <p:ext uri="{BB962C8B-B14F-4D97-AF65-F5344CB8AC3E}">
        <p14:creationId xmlns:p14="http://schemas.microsoft.com/office/powerpoint/2010/main" val="180261229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mtClean="0">
                <a:latin typeface="Arial" charset="0"/>
                <a:ea typeface="Arial" charset="0"/>
                <a:cs typeface="Arial" charset="0"/>
              </a:rPr>
              <a:t>Is Technology an Idol?</a:t>
            </a:r>
            <a:endParaRPr lang="en-US">
              <a:latin typeface="Arial" charset="0"/>
              <a:ea typeface="Arial" charset="0"/>
              <a:cs typeface="Arial" charset="0"/>
            </a:endParaRPr>
          </a:p>
        </p:txBody>
      </p:sp>
      <p:sp>
        <p:nvSpPr>
          <p:cNvPr id="5" name="Subtitle 4"/>
          <p:cNvSpPr>
            <a:spLocks noGrp="1"/>
          </p:cNvSpPr>
          <p:nvPr>
            <p:ph type="subTitle" idx="1"/>
          </p:nvPr>
        </p:nvSpPr>
        <p:spPr/>
        <p:txBody>
          <a:bodyPr>
            <a:normAutofit/>
          </a:bodyPr>
          <a:lstStyle/>
          <a:p>
            <a:r>
              <a:rPr lang="en-US" sz="3600" dirty="0" smtClean="0">
                <a:solidFill>
                  <a:srgbClr val="0096FF"/>
                </a:solidFill>
                <a:latin typeface="Arial" charset="0"/>
                <a:ea typeface="Arial" charset="0"/>
                <a:cs typeface="Arial" charset="0"/>
              </a:rPr>
              <a:t>An ongoing conversation about devices and media</a:t>
            </a:r>
            <a:endParaRPr lang="en-US" sz="3600" dirty="0">
              <a:solidFill>
                <a:srgbClr val="0096FF"/>
              </a:solidFill>
              <a:latin typeface="Arial" charset="0"/>
              <a:ea typeface="Arial" charset="0"/>
              <a:cs typeface="Arial" charset="0"/>
            </a:endParaRPr>
          </a:p>
        </p:txBody>
      </p:sp>
    </p:spTree>
    <p:extLst>
      <p:ext uri="{BB962C8B-B14F-4D97-AF65-F5344CB8AC3E}">
        <p14:creationId xmlns:p14="http://schemas.microsoft.com/office/powerpoint/2010/main" val="1871367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212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18234"/>
            <a:ext cx="7886700" cy="795459"/>
          </a:xfrm>
        </p:spPr>
        <p:txBody>
          <a:bodyPr>
            <a:normAutofit/>
          </a:bodyPr>
          <a:lstStyle/>
          <a:p>
            <a:pPr algn="ctr"/>
            <a:r>
              <a:rPr lang="en-US" sz="4000" dirty="0" smtClean="0">
                <a:latin typeface="Arial" charset="0"/>
                <a:ea typeface="Arial" charset="0"/>
                <a:cs typeface="Arial" charset="0"/>
              </a:rPr>
              <a:t>Why did God forbid idolatry</a:t>
            </a:r>
            <a:r>
              <a:rPr lang="en-US" sz="4000" dirty="0" smtClean="0">
                <a:latin typeface="Arial" charset="0"/>
                <a:ea typeface="Arial" charset="0"/>
                <a:cs typeface="Arial" charset="0"/>
              </a:rPr>
              <a:t>?</a:t>
            </a:r>
            <a:endParaRPr lang="en-US" sz="4000" dirty="0">
              <a:latin typeface="Arial" charset="0"/>
              <a:ea typeface="Arial" charset="0"/>
              <a:cs typeface="Arial" charset="0"/>
            </a:endParaRPr>
          </a:p>
        </p:txBody>
      </p:sp>
      <p:sp>
        <p:nvSpPr>
          <p:cNvPr id="6" name="Content Placeholder 5"/>
          <p:cNvSpPr>
            <a:spLocks noGrp="1"/>
          </p:cNvSpPr>
          <p:nvPr>
            <p:ph sz="half" idx="2"/>
          </p:nvPr>
        </p:nvSpPr>
        <p:spPr>
          <a:xfrm>
            <a:off x="1020961" y="1346201"/>
            <a:ext cx="7104459" cy="4038599"/>
          </a:xfrm>
        </p:spPr>
        <p:txBody>
          <a:bodyPr>
            <a:noAutofit/>
          </a:bodyPr>
          <a:lstStyle/>
          <a:p>
            <a:pPr>
              <a:lnSpc>
                <a:spcPct val="100000"/>
              </a:lnSpc>
              <a:spcBef>
                <a:spcPts val="0"/>
              </a:spcBef>
              <a:spcAft>
                <a:spcPts val="3400"/>
              </a:spcAft>
            </a:pPr>
            <a:r>
              <a:rPr lang="en-US" sz="3200" dirty="0">
                <a:latin typeface="Arial" charset="0"/>
                <a:ea typeface="Arial" charset="0"/>
                <a:cs typeface="Arial" charset="0"/>
              </a:rPr>
              <a:t>Idolatry is the worship of other gods — and Jehovah is the only </a:t>
            </a:r>
            <a:r>
              <a:rPr lang="en-US" sz="3200" dirty="0" smtClean="0">
                <a:latin typeface="Arial" charset="0"/>
                <a:ea typeface="Arial" charset="0"/>
                <a:cs typeface="Arial" charset="0"/>
              </a:rPr>
              <a:t>God. </a:t>
            </a:r>
            <a:endParaRPr lang="en-US" sz="3200" dirty="0" smtClean="0">
              <a:latin typeface="Arial" charset="0"/>
              <a:ea typeface="Arial" charset="0"/>
              <a:cs typeface="Arial" charset="0"/>
            </a:endParaRPr>
          </a:p>
          <a:p>
            <a:pPr>
              <a:lnSpc>
                <a:spcPct val="100000"/>
              </a:lnSpc>
              <a:spcBef>
                <a:spcPts val="0"/>
              </a:spcBef>
              <a:spcAft>
                <a:spcPts val="3400"/>
              </a:spcAft>
            </a:pPr>
            <a:r>
              <a:rPr lang="en-US" sz="3200" dirty="0">
                <a:latin typeface="Arial" charset="0"/>
                <a:ea typeface="Arial" charset="0"/>
                <a:cs typeface="Arial" charset="0"/>
              </a:rPr>
              <a:t>Idolatry makes an image of a holy God — and He </a:t>
            </a:r>
            <a:r>
              <a:rPr lang="en-US" sz="3200" dirty="0" smtClean="0">
                <a:latin typeface="Arial" charset="0"/>
                <a:ea typeface="Arial" charset="0"/>
                <a:cs typeface="Arial" charset="0"/>
              </a:rPr>
              <a:t>has image-bearers.</a:t>
            </a:r>
            <a:endParaRPr lang="en-US" sz="3200" dirty="0" smtClean="0">
              <a:latin typeface="Arial" charset="0"/>
              <a:ea typeface="Arial" charset="0"/>
              <a:cs typeface="Arial" charset="0"/>
            </a:endParaRPr>
          </a:p>
          <a:p>
            <a:pPr>
              <a:lnSpc>
                <a:spcPct val="100000"/>
              </a:lnSpc>
              <a:spcBef>
                <a:spcPts val="0"/>
              </a:spcBef>
              <a:spcAft>
                <a:spcPts val="3400"/>
              </a:spcAft>
            </a:pPr>
            <a:r>
              <a:rPr lang="en-US" sz="3200" dirty="0">
                <a:latin typeface="Arial" charset="0"/>
                <a:ea typeface="Arial" charset="0"/>
                <a:cs typeface="Arial" charset="0"/>
              </a:rPr>
              <a:t>Idolatry is trusting in futility — only God can provide what we need.</a:t>
            </a:r>
            <a:endParaRPr lang="en-US" sz="3200" dirty="0">
              <a:latin typeface="Arial" charset="0"/>
              <a:ea typeface="Arial" charset="0"/>
              <a:cs typeface="Arial" charset="0"/>
            </a:endParaRPr>
          </a:p>
        </p:txBody>
      </p:sp>
      <p:sp>
        <p:nvSpPr>
          <p:cNvPr id="10" name="TextBox 9"/>
          <p:cNvSpPr txBox="1"/>
          <p:nvPr/>
        </p:nvSpPr>
        <p:spPr>
          <a:xfrm>
            <a:off x="1020961" y="5617308"/>
            <a:ext cx="7104460" cy="523220"/>
          </a:xfrm>
          <a:prstGeom prst="rect">
            <a:avLst/>
          </a:prstGeom>
          <a:solidFill>
            <a:srgbClr val="0096FF"/>
          </a:solidFill>
        </p:spPr>
        <p:txBody>
          <a:bodyPr wrap="square" rtlCol="0">
            <a:spAutoFit/>
          </a:bodyPr>
          <a:lstStyle/>
          <a:p>
            <a:pPr algn="ctr"/>
            <a:r>
              <a:rPr lang="en-US" sz="2800" dirty="0" smtClean="0">
                <a:solidFill>
                  <a:schemeClr val="bg1"/>
                </a:solidFill>
                <a:latin typeface="Arial" charset="0"/>
                <a:ea typeface="Arial" charset="0"/>
                <a:cs typeface="Arial" charset="0"/>
              </a:rPr>
              <a:t>God is jealous </a:t>
            </a:r>
            <a:r>
              <a:rPr lang="en-US" sz="2800" smtClean="0">
                <a:solidFill>
                  <a:schemeClr val="bg1"/>
                </a:solidFill>
                <a:latin typeface="Arial" charset="0"/>
                <a:ea typeface="Arial" charset="0"/>
                <a:cs typeface="Arial" charset="0"/>
              </a:rPr>
              <a:t>for trust, love, and glory.</a:t>
            </a:r>
            <a:endParaRPr lang="en-US" sz="280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010435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18234"/>
            <a:ext cx="7886700" cy="1294667"/>
          </a:xfrm>
        </p:spPr>
        <p:txBody>
          <a:bodyPr>
            <a:normAutofit/>
          </a:bodyPr>
          <a:lstStyle/>
          <a:p>
            <a:pPr algn="ctr"/>
            <a:r>
              <a:rPr lang="en-US" sz="4000" dirty="0" smtClean="0">
                <a:latin typeface="Arial" charset="0"/>
                <a:ea typeface="Arial" charset="0"/>
                <a:cs typeface="Arial" charset="0"/>
              </a:rPr>
              <a:t>What happens when we make idols out of </a:t>
            </a:r>
            <a:r>
              <a:rPr lang="en-US" sz="4000" smtClean="0">
                <a:latin typeface="Arial" charset="0"/>
                <a:ea typeface="Arial" charset="0"/>
                <a:cs typeface="Arial" charset="0"/>
              </a:rPr>
              <a:t>our technology?</a:t>
            </a:r>
            <a:endParaRPr lang="en-US" sz="4000" dirty="0">
              <a:latin typeface="Arial" charset="0"/>
              <a:ea typeface="Arial" charset="0"/>
              <a:cs typeface="Arial" charset="0"/>
            </a:endParaRPr>
          </a:p>
        </p:txBody>
      </p:sp>
      <p:sp>
        <p:nvSpPr>
          <p:cNvPr id="6" name="Content Placeholder 5"/>
          <p:cNvSpPr>
            <a:spLocks noGrp="1"/>
          </p:cNvSpPr>
          <p:nvPr>
            <p:ph sz="half" idx="2"/>
          </p:nvPr>
        </p:nvSpPr>
        <p:spPr>
          <a:xfrm>
            <a:off x="629841" y="2082800"/>
            <a:ext cx="7886699" cy="4294430"/>
          </a:xfrm>
        </p:spPr>
        <p:txBody>
          <a:bodyPr>
            <a:noAutofit/>
          </a:bodyPr>
          <a:lstStyle/>
          <a:p>
            <a:pPr>
              <a:lnSpc>
                <a:spcPct val="100000"/>
              </a:lnSpc>
              <a:spcBef>
                <a:spcPts val="0"/>
              </a:spcBef>
              <a:spcAft>
                <a:spcPts val="3400"/>
              </a:spcAft>
            </a:pPr>
            <a:r>
              <a:rPr lang="en-US" sz="3600" dirty="0">
                <a:latin typeface="Arial" charset="0"/>
                <a:ea typeface="Arial" charset="0"/>
                <a:cs typeface="Arial" charset="0"/>
              </a:rPr>
              <a:t>We gain a burden. (Isaiah 46:1-4</a:t>
            </a:r>
            <a:r>
              <a:rPr lang="en-US" sz="3600" dirty="0" smtClean="0">
                <a:latin typeface="Arial" charset="0"/>
                <a:ea typeface="Arial" charset="0"/>
                <a:cs typeface="Arial" charset="0"/>
              </a:rPr>
              <a:t>) </a:t>
            </a:r>
            <a:endParaRPr lang="en-US" sz="3600" dirty="0">
              <a:latin typeface="Arial" charset="0"/>
              <a:ea typeface="Arial" charset="0"/>
              <a:cs typeface="Arial" charset="0"/>
            </a:endParaRPr>
          </a:p>
        </p:txBody>
      </p:sp>
    </p:spTree>
    <p:extLst>
      <p:ext uri="{BB962C8B-B14F-4D97-AF65-F5344CB8AC3E}">
        <p14:creationId xmlns:p14="http://schemas.microsoft.com/office/powerpoint/2010/main" val="94299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06400"/>
            <a:ext cx="8229600" cy="2677656"/>
          </a:xfrm>
          <a:prstGeom prst="rect">
            <a:avLst/>
          </a:prstGeom>
          <a:noFill/>
        </p:spPr>
        <p:txBody>
          <a:bodyPr wrap="square" rtlCol="0">
            <a:spAutoFit/>
          </a:bodyPr>
          <a:lstStyle/>
          <a:p>
            <a:r>
              <a:rPr lang="en-US" sz="2800" dirty="0">
                <a:latin typeface="Arial" charset="0"/>
                <a:ea typeface="Arial" charset="0"/>
                <a:cs typeface="Arial" charset="0"/>
              </a:rPr>
              <a:t>Bel bows down, Nebo stoops </a:t>
            </a:r>
            <a:r>
              <a:rPr lang="en-US" sz="2800" dirty="0" smtClean="0">
                <a:latin typeface="Arial" charset="0"/>
                <a:ea typeface="Arial" charset="0"/>
                <a:cs typeface="Arial" charset="0"/>
              </a:rPr>
              <a:t>low; their </a:t>
            </a:r>
            <a:r>
              <a:rPr lang="en-US" sz="2800" dirty="0">
                <a:latin typeface="Arial" charset="0"/>
                <a:ea typeface="Arial" charset="0"/>
                <a:cs typeface="Arial" charset="0"/>
              </a:rPr>
              <a:t>idols are borne by beasts of burden</a:t>
            </a:r>
            <a:r>
              <a:rPr lang="en-US" sz="2800" dirty="0" smtClean="0">
                <a:latin typeface="Arial" charset="0"/>
                <a:ea typeface="Arial" charset="0"/>
                <a:cs typeface="Arial" charset="0"/>
              </a:rPr>
              <a:t>. The </a:t>
            </a:r>
            <a:r>
              <a:rPr lang="en-US" sz="2800" dirty="0">
                <a:latin typeface="Arial" charset="0"/>
                <a:ea typeface="Arial" charset="0"/>
                <a:cs typeface="Arial" charset="0"/>
              </a:rPr>
              <a:t>images that are carried about are </a:t>
            </a:r>
            <a:r>
              <a:rPr lang="en-US" sz="2800" dirty="0" smtClean="0">
                <a:latin typeface="Arial" charset="0"/>
                <a:ea typeface="Arial" charset="0"/>
                <a:cs typeface="Arial" charset="0"/>
              </a:rPr>
              <a:t>burdensome, a </a:t>
            </a:r>
            <a:r>
              <a:rPr lang="en-US" sz="2800" dirty="0">
                <a:latin typeface="Arial" charset="0"/>
                <a:ea typeface="Arial" charset="0"/>
                <a:cs typeface="Arial" charset="0"/>
              </a:rPr>
              <a:t>burden for the </a:t>
            </a:r>
            <a:r>
              <a:rPr lang="en-US" sz="2800" dirty="0" smtClean="0">
                <a:latin typeface="Arial" charset="0"/>
                <a:ea typeface="Arial" charset="0"/>
                <a:cs typeface="Arial" charset="0"/>
              </a:rPr>
              <a:t>weary. They </a:t>
            </a:r>
            <a:r>
              <a:rPr lang="en-US" sz="2800" dirty="0">
                <a:latin typeface="Arial" charset="0"/>
                <a:ea typeface="Arial" charset="0"/>
                <a:cs typeface="Arial" charset="0"/>
              </a:rPr>
              <a:t>stoop and bow down </a:t>
            </a:r>
            <a:r>
              <a:rPr lang="en-US" sz="2800" dirty="0" smtClean="0">
                <a:latin typeface="Arial" charset="0"/>
                <a:ea typeface="Arial" charset="0"/>
                <a:cs typeface="Arial" charset="0"/>
              </a:rPr>
              <a:t>together; unable </a:t>
            </a:r>
            <a:r>
              <a:rPr lang="en-US" sz="2800" dirty="0">
                <a:latin typeface="Arial" charset="0"/>
                <a:ea typeface="Arial" charset="0"/>
                <a:cs typeface="Arial" charset="0"/>
              </a:rPr>
              <a:t>to rescue the </a:t>
            </a:r>
            <a:r>
              <a:rPr lang="en-US" sz="2800" dirty="0" smtClean="0">
                <a:latin typeface="Arial" charset="0"/>
                <a:ea typeface="Arial" charset="0"/>
                <a:cs typeface="Arial" charset="0"/>
              </a:rPr>
              <a:t>burden </a:t>
            </a:r>
            <a:r>
              <a:rPr lang="en-US" sz="2800" dirty="0">
                <a:latin typeface="Arial" charset="0"/>
                <a:ea typeface="Arial" charset="0"/>
                <a:cs typeface="Arial" charset="0"/>
              </a:rPr>
              <a:t>they themselves go off into captivity</a:t>
            </a:r>
            <a:r>
              <a:rPr lang="en-US" sz="2800" dirty="0" smtClean="0">
                <a:latin typeface="Arial" charset="0"/>
                <a:ea typeface="Arial" charset="0"/>
                <a:cs typeface="Arial" charset="0"/>
              </a:rPr>
              <a:t>. (Isaiah 46:1-2 NIV)</a:t>
            </a:r>
            <a:endParaRPr lang="en-US" sz="2800" dirty="0">
              <a:latin typeface="Arial" charset="0"/>
              <a:ea typeface="Arial" charset="0"/>
              <a:cs typeface="Arial" charset="0"/>
            </a:endParaRPr>
          </a:p>
        </p:txBody>
      </p:sp>
      <p:sp>
        <p:nvSpPr>
          <p:cNvPr id="3" name="TextBox 2"/>
          <p:cNvSpPr txBox="1"/>
          <p:nvPr/>
        </p:nvSpPr>
        <p:spPr>
          <a:xfrm>
            <a:off x="457200" y="3338056"/>
            <a:ext cx="8229600" cy="3108543"/>
          </a:xfrm>
          <a:prstGeom prst="rect">
            <a:avLst/>
          </a:prstGeom>
          <a:noFill/>
        </p:spPr>
        <p:txBody>
          <a:bodyPr wrap="square" rtlCol="0">
            <a:spAutoFit/>
          </a:bodyPr>
          <a:lstStyle/>
          <a:p>
            <a:r>
              <a:rPr lang="en-US" sz="2800" dirty="0">
                <a:latin typeface="Arial" charset="0"/>
                <a:ea typeface="Arial" charset="0"/>
                <a:cs typeface="Arial" charset="0"/>
              </a:rPr>
              <a:t>Listen to me, O house of Jacob, and all the remnant of the house of Israel, you whom I have upheld since your birth, and have carried since you were born. Even to your old age and gray hairs I am he, I am he who will sustain you. I have made you and I will carry you; I will sustain you and I will rescue you</a:t>
            </a:r>
            <a:r>
              <a:rPr lang="en-US" sz="2800" dirty="0" smtClean="0">
                <a:latin typeface="Arial" charset="0"/>
                <a:ea typeface="Arial" charset="0"/>
                <a:cs typeface="Arial" charset="0"/>
              </a:rPr>
              <a:t>. (Isaiah 46:3-4 NIV)</a:t>
            </a:r>
            <a:endParaRPr lang="en-US" sz="2800" dirty="0">
              <a:latin typeface="Arial" charset="0"/>
              <a:ea typeface="Arial" charset="0"/>
              <a:cs typeface="Arial" charset="0"/>
            </a:endParaRPr>
          </a:p>
        </p:txBody>
      </p:sp>
    </p:spTree>
    <p:extLst>
      <p:ext uri="{BB962C8B-B14F-4D97-AF65-F5344CB8AC3E}">
        <p14:creationId xmlns:p14="http://schemas.microsoft.com/office/powerpoint/2010/main" val="551885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18234"/>
            <a:ext cx="7886700" cy="1294667"/>
          </a:xfrm>
        </p:spPr>
        <p:txBody>
          <a:bodyPr>
            <a:normAutofit/>
          </a:bodyPr>
          <a:lstStyle/>
          <a:p>
            <a:pPr algn="ctr"/>
            <a:r>
              <a:rPr lang="en-US" sz="4000" dirty="0" smtClean="0">
                <a:latin typeface="Arial" charset="0"/>
                <a:ea typeface="Arial" charset="0"/>
                <a:cs typeface="Arial" charset="0"/>
              </a:rPr>
              <a:t>What happens when we make idols out of </a:t>
            </a:r>
            <a:r>
              <a:rPr lang="en-US" sz="4000" smtClean="0">
                <a:latin typeface="Arial" charset="0"/>
                <a:ea typeface="Arial" charset="0"/>
                <a:cs typeface="Arial" charset="0"/>
              </a:rPr>
              <a:t>our technology?</a:t>
            </a:r>
            <a:endParaRPr lang="en-US" sz="4000" dirty="0">
              <a:latin typeface="Arial" charset="0"/>
              <a:ea typeface="Arial" charset="0"/>
              <a:cs typeface="Arial" charset="0"/>
            </a:endParaRPr>
          </a:p>
        </p:txBody>
      </p:sp>
      <p:sp>
        <p:nvSpPr>
          <p:cNvPr id="6" name="Content Placeholder 5"/>
          <p:cNvSpPr>
            <a:spLocks noGrp="1"/>
          </p:cNvSpPr>
          <p:nvPr>
            <p:ph sz="half" idx="2"/>
          </p:nvPr>
        </p:nvSpPr>
        <p:spPr>
          <a:xfrm>
            <a:off x="629841" y="2082800"/>
            <a:ext cx="7886699" cy="4294430"/>
          </a:xfrm>
        </p:spPr>
        <p:txBody>
          <a:bodyPr>
            <a:noAutofit/>
          </a:bodyPr>
          <a:lstStyle/>
          <a:p>
            <a:pPr>
              <a:lnSpc>
                <a:spcPct val="100000"/>
              </a:lnSpc>
              <a:spcBef>
                <a:spcPts val="0"/>
              </a:spcBef>
              <a:spcAft>
                <a:spcPts val="3400"/>
              </a:spcAft>
            </a:pPr>
            <a:r>
              <a:rPr lang="en-US" sz="3600" dirty="0">
                <a:latin typeface="Arial" charset="0"/>
                <a:ea typeface="Arial" charset="0"/>
                <a:cs typeface="Arial" charset="0"/>
              </a:rPr>
              <a:t>We gain a burden. (Isaiah 46:1-4</a:t>
            </a:r>
            <a:r>
              <a:rPr lang="en-US" sz="3600" dirty="0" smtClean="0">
                <a:latin typeface="Arial" charset="0"/>
                <a:ea typeface="Arial" charset="0"/>
                <a:cs typeface="Arial" charset="0"/>
              </a:rPr>
              <a:t>)</a:t>
            </a:r>
          </a:p>
          <a:p>
            <a:pPr>
              <a:lnSpc>
                <a:spcPct val="100000"/>
              </a:lnSpc>
              <a:spcBef>
                <a:spcPts val="0"/>
              </a:spcBef>
              <a:spcAft>
                <a:spcPts val="3400"/>
              </a:spcAft>
            </a:pPr>
            <a:r>
              <a:rPr lang="en-US" sz="3600" dirty="0" smtClean="0">
                <a:latin typeface="Arial" charset="0"/>
                <a:ea typeface="Arial" charset="0"/>
                <a:cs typeface="Arial" charset="0"/>
              </a:rPr>
              <a:t>We exchange God’s glory for man’s production. (Romans 1:19-23)</a:t>
            </a:r>
          </a:p>
        </p:txBody>
      </p:sp>
    </p:spTree>
    <p:extLst>
      <p:ext uri="{BB962C8B-B14F-4D97-AF65-F5344CB8AC3E}">
        <p14:creationId xmlns:p14="http://schemas.microsoft.com/office/powerpoint/2010/main" val="201393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82067"/>
            <a:ext cx="8229600" cy="5693866"/>
          </a:xfrm>
          <a:prstGeom prst="rect">
            <a:avLst/>
          </a:prstGeom>
          <a:noFill/>
        </p:spPr>
        <p:txBody>
          <a:bodyPr wrap="square" rtlCol="0">
            <a:spAutoFit/>
          </a:bodyPr>
          <a:lstStyle/>
          <a:p>
            <a:r>
              <a:rPr lang="en-US" sz="2800" dirty="0">
                <a:latin typeface="Arial" charset="0"/>
                <a:ea typeface="Arial" charset="0"/>
                <a:cs typeface="Arial" charset="0"/>
              </a:rPr>
              <a:t>For what can be known about God is plain to them, because God has shown it to them. For his invisible attributes, namely, his eternal power and divine nature, have been clearly perceived, ever since the creation of the world, in the things that have been made. For although they knew God, they did not honor him as God or give thanks to him, but they became futile in their thinking, and their foolish hearts were darkened. Claiming to be wise, they became fools, and exchanged the glory of the immortal God for images resembling mortal man and birds and animals and creeping things.” </a:t>
            </a:r>
            <a:r>
              <a:rPr lang="en-US" sz="2800" dirty="0" smtClean="0">
                <a:latin typeface="Arial" charset="0"/>
                <a:ea typeface="Arial" charset="0"/>
                <a:cs typeface="Arial" charset="0"/>
              </a:rPr>
              <a:t>(Romans </a:t>
            </a:r>
            <a:r>
              <a:rPr lang="en-US" sz="2800" dirty="0">
                <a:latin typeface="Arial" charset="0"/>
                <a:ea typeface="Arial" charset="0"/>
                <a:cs typeface="Arial" charset="0"/>
              </a:rPr>
              <a:t>1:19–23 </a:t>
            </a:r>
            <a:r>
              <a:rPr lang="en-US" sz="2800" dirty="0" smtClean="0">
                <a:latin typeface="Arial" charset="0"/>
                <a:ea typeface="Arial" charset="0"/>
                <a:cs typeface="Arial" charset="0"/>
              </a:rPr>
              <a:t>ESV</a:t>
            </a:r>
            <a:r>
              <a:rPr lang="en-US" sz="2800" dirty="0">
                <a:latin typeface="Arial" charset="0"/>
                <a:ea typeface="Arial" charset="0"/>
                <a:cs typeface="Arial" charset="0"/>
              </a:rPr>
              <a:t>)</a:t>
            </a:r>
          </a:p>
        </p:txBody>
      </p:sp>
    </p:spTree>
    <p:extLst>
      <p:ext uri="{BB962C8B-B14F-4D97-AF65-F5344CB8AC3E}">
        <p14:creationId xmlns:p14="http://schemas.microsoft.com/office/powerpoint/2010/main" val="16707683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18234"/>
            <a:ext cx="7886700" cy="1294667"/>
          </a:xfrm>
        </p:spPr>
        <p:txBody>
          <a:bodyPr>
            <a:normAutofit/>
          </a:bodyPr>
          <a:lstStyle/>
          <a:p>
            <a:pPr algn="ctr"/>
            <a:r>
              <a:rPr lang="en-US" sz="4000" dirty="0" smtClean="0">
                <a:latin typeface="Arial" charset="0"/>
                <a:ea typeface="Arial" charset="0"/>
                <a:cs typeface="Arial" charset="0"/>
              </a:rPr>
              <a:t>What happens when we make idols out of </a:t>
            </a:r>
            <a:r>
              <a:rPr lang="en-US" sz="4000" smtClean="0">
                <a:latin typeface="Arial" charset="0"/>
                <a:ea typeface="Arial" charset="0"/>
                <a:cs typeface="Arial" charset="0"/>
              </a:rPr>
              <a:t>our technology?</a:t>
            </a:r>
            <a:endParaRPr lang="en-US" sz="4000" dirty="0">
              <a:latin typeface="Arial" charset="0"/>
              <a:ea typeface="Arial" charset="0"/>
              <a:cs typeface="Arial" charset="0"/>
            </a:endParaRPr>
          </a:p>
        </p:txBody>
      </p:sp>
      <p:sp>
        <p:nvSpPr>
          <p:cNvPr id="6" name="Content Placeholder 5"/>
          <p:cNvSpPr>
            <a:spLocks noGrp="1"/>
          </p:cNvSpPr>
          <p:nvPr>
            <p:ph sz="half" idx="2"/>
          </p:nvPr>
        </p:nvSpPr>
        <p:spPr>
          <a:xfrm>
            <a:off x="629841" y="2082800"/>
            <a:ext cx="7886699" cy="4294430"/>
          </a:xfrm>
        </p:spPr>
        <p:txBody>
          <a:bodyPr>
            <a:noAutofit/>
          </a:bodyPr>
          <a:lstStyle/>
          <a:p>
            <a:pPr>
              <a:lnSpc>
                <a:spcPct val="100000"/>
              </a:lnSpc>
              <a:spcBef>
                <a:spcPts val="0"/>
              </a:spcBef>
              <a:spcAft>
                <a:spcPts val="3400"/>
              </a:spcAft>
            </a:pPr>
            <a:r>
              <a:rPr lang="en-US" sz="3600" dirty="0">
                <a:latin typeface="Arial" charset="0"/>
                <a:ea typeface="Arial" charset="0"/>
                <a:cs typeface="Arial" charset="0"/>
              </a:rPr>
              <a:t>We gain a burden. (Isaiah 46:1-4</a:t>
            </a:r>
            <a:r>
              <a:rPr lang="en-US" sz="3600" dirty="0" smtClean="0">
                <a:latin typeface="Arial" charset="0"/>
                <a:ea typeface="Arial" charset="0"/>
                <a:cs typeface="Arial" charset="0"/>
              </a:rPr>
              <a:t>)</a:t>
            </a:r>
          </a:p>
          <a:p>
            <a:pPr>
              <a:lnSpc>
                <a:spcPct val="100000"/>
              </a:lnSpc>
              <a:spcBef>
                <a:spcPts val="0"/>
              </a:spcBef>
              <a:spcAft>
                <a:spcPts val="3400"/>
              </a:spcAft>
            </a:pPr>
            <a:r>
              <a:rPr lang="en-US" sz="3600" dirty="0" smtClean="0">
                <a:latin typeface="Arial" charset="0"/>
                <a:ea typeface="Arial" charset="0"/>
                <a:cs typeface="Arial" charset="0"/>
              </a:rPr>
              <a:t>We exchange God’s glory for man’s production. (Romans 1:19-23)</a:t>
            </a:r>
          </a:p>
          <a:p>
            <a:pPr>
              <a:lnSpc>
                <a:spcPct val="100000"/>
              </a:lnSpc>
              <a:spcBef>
                <a:spcPts val="0"/>
              </a:spcBef>
              <a:spcAft>
                <a:spcPts val="3400"/>
              </a:spcAft>
            </a:pPr>
            <a:r>
              <a:rPr lang="en-US" sz="3600" dirty="0" smtClean="0">
                <a:latin typeface="Arial" charset="0"/>
                <a:ea typeface="Arial" charset="0"/>
                <a:cs typeface="Arial" charset="0"/>
              </a:rPr>
              <a:t>We become what we worship. (Psalm 115:3-8) </a:t>
            </a:r>
            <a:endParaRPr lang="en-US" sz="3600" dirty="0">
              <a:latin typeface="Arial" charset="0"/>
              <a:ea typeface="Arial" charset="0"/>
              <a:cs typeface="Arial" charset="0"/>
            </a:endParaRPr>
          </a:p>
        </p:txBody>
      </p:sp>
    </p:spTree>
    <p:extLst>
      <p:ext uri="{BB962C8B-B14F-4D97-AF65-F5344CB8AC3E}">
        <p14:creationId xmlns:p14="http://schemas.microsoft.com/office/powerpoint/2010/main" val="184947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82067"/>
            <a:ext cx="8229600" cy="5693866"/>
          </a:xfrm>
          <a:prstGeom prst="rect">
            <a:avLst/>
          </a:prstGeom>
          <a:noFill/>
        </p:spPr>
        <p:txBody>
          <a:bodyPr wrap="square" rtlCol="0">
            <a:spAutoFit/>
          </a:bodyPr>
          <a:lstStyle/>
          <a:p>
            <a:r>
              <a:rPr lang="en-US" sz="2800" dirty="0">
                <a:latin typeface="Arial" charset="0"/>
                <a:ea typeface="Arial" charset="0"/>
                <a:cs typeface="Arial" charset="0"/>
              </a:rPr>
              <a:t>Our God is in the heavens;    </a:t>
            </a:r>
            <a:endParaRPr lang="en-US" sz="2800" dirty="0" smtClean="0">
              <a:latin typeface="Arial" charset="0"/>
              <a:ea typeface="Arial" charset="0"/>
              <a:cs typeface="Arial" charset="0"/>
            </a:endParaRPr>
          </a:p>
          <a:p>
            <a:r>
              <a:rPr lang="en-US" sz="2800" dirty="0" smtClean="0">
                <a:latin typeface="Arial" charset="0"/>
                <a:ea typeface="Arial" charset="0"/>
                <a:cs typeface="Arial" charset="0"/>
              </a:rPr>
              <a:t>he </a:t>
            </a:r>
            <a:r>
              <a:rPr lang="en-US" sz="2800" dirty="0">
                <a:latin typeface="Arial" charset="0"/>
                <a:ea typeface="Arial" charset="0"/>
                <a:cs typeface="Arial" charset="0"/>
              </a:rPr>
              <a:t>does all that he </a:t>
            </a:r>
            <a:r>
              <a:rPr lang="en-US" sz="2800" dirty="0" smtClean="0">
                <a:latin typeface="Arial" charset="0"/>
                <a:ea typeface="Arial" charset="0"/>
                <a:cs typeface="Arial" charset="0"/>
              </a:rPr>
              <a:t>pleases.</a:t>
            </a:r>
          </a:p>
          <a:p>
            <a:r>
              <a:rPr lang="en-US" sz="2800" dirty="0" smtClean="0">
                <a:latin typeface="Arial" charset="0"/>
                <a:ea typeface="Arial" charset="0"/>
                <a:cs typeface="Arial" charset="0"/>
              </a:rPr>
              <a:t>Their </a:t>
            </a:r>
            <a:r>
              <a:rPr lang="en-US" sz="2800" dirty="0">
                <a:latin typeface="Arial" charset="0"/>
                <a:ea typeface="Arial" charset="0"/>
                <a:cs typeface="Arial" charset="0"/>
              </a:rPr>
              <a:t>idols are silver and gold,    </a:t>
            </a:r>
            <a:endParaRPr lang="en-US" sz="2800" dirty="0" smtClean="0">
              <a:latin typeface="Arial" charset="0"/>
              <a:ea typeface="Arial" charset="0"/>
              <a:cs typeface="Arial" charset="0"/>
            </a:endParaRPr>
          </a:p>
          <a:p>
            <a:r>
              <a:rPr lang="en-US" sz="2800" dirty="0" smtClean="0">
                <a:latin typeface="Arial" charset="0"/>
                <a:ea typeface="Arial" charset="0"/>
                <a:cs typeface="Arial" charset="0"/>
              </a:rPr>
              <a:t>the </a:t>
            </a:r>
            <a:r>
              <a:rPr lang="en-US" sz="2800" dirty="0">
                <a:latin typeface="Arial" charset="0"/>
                <a:ea typeface="Arial" charset="0"/>
                <a:cs typeface="Arial" charset="0"/>
              </a:rPr>
              <a:t>work of human </a:t>
            </a:r>
            <a:r>
              <a:rPr lang="en-US" sz="2800" dirty="0" smtClean="0">
                <a:latin typeface="Arial" charset="0"/>
                <a:ea typeface="Arial" charset="0"/>
                <a:cs typeface="Arial" charset="0"/>
              </a:rPr>
              <a:t>hands.</a:t>
            </a:r>
          </a:p>
          <a:p>
            <a:r>
              <a:rPr lang="en-US" sz="2800" dirty="0" smtClean="0">
                <a:latin typeface="Arial" charset="0"/>
                <a:ea typeface="Arial" charset="0"/>
                <a:cs typeface="Arial" charset="0"/>
              </a:rPr>
              <a:t>They </a:t>
            </a:r>
            <a:r>
              <a:rPr lang="en-US" sz="2800" dirty="0">
                <a:latin typeface="Arial" charset="0"/>
                <a:ea typeface="Arial" charset="0"/>
                <a:cs typeface="Arial" charset="0"/>
              </a:rPr>
              <a:t>have mouths, but do not speak;    </a:t>
            </a:r>
            <a:endParaRPr lang="en-US" sz="2800" dirty="0" smtClean="0">
              <a:latin typeface="Arial" charset="0"/>
              <a:ea typeface="Arial" charset="0"/>
              <a:cs typeface="Arial" charset="0"/>
            </a:endParaRPr>
          </a:p>
          <a:p>
            <a:r>
              <a:rPr lang="en-US" sz="2800" dirty="0" smtClean="0">
                <a:latin typeface="Arial" charset="0"/>
                <a:ea typeface="Arial" charset="0"/>
                <a:cs typeface="Arial" charset="0"/>
              </a:rPr>
              <a:t>eyes</a:t>
            </a:r>
            <a:r>
              <a:rPr lang="en-US" sz="2800" dirty="0">
                <a:latin typeface="Arial" charset="0"/>
                <a:ea typeface="Arial" charset="0"/>
                <a:cs typeface="Arial" charset="0"/>
              </a:rPr>
              <a:t>, but do not </a:t>
            </a:r>
            <a:r>
              <a:rPr lang="en-US" sz="2800" dirty="0" smtClean="0">
                <a:latin typeface="Arial" charset="0"/>
                <a:ea typeface="Arial" charset="0"/>
                <a:cs typeface="Arial" charset="0"/>
              </a:rPr>
              <a:t>see.</a:t>
            </a:r>
          </a:p>
          <a:p>
            <a:r>
              <a:rPr lang="en-US" sz="2800" dirty="0" smtClean="0">
                <a:latin typeface="Arial" charset="0"/>
                <a:ea typeface="Arial" charset="0"/>
                <a:cs typeface="Arial" charset="0"/>
              </a:rPr>
              <a:t>They </a:t>
            </a:r>
            <a:r>
              <a:rPr lang="en-US" sz="2800" dirty="0">
                <a:latin typeface="Arial" charset="0"/>
                <a:ea typeface="Arial" charset="0"/>
                <a:cs typeface="Arial" charset="0"/>
              </a:rPr>
              <a:t>have ears, but do not hear;    </a:t>
            </a:r>
            <a:endParaRPr lang="en-US" sz="2800" dirty="0" smtClean="0">
              <a:latin typeface="Arial" charset="0"/>
              <a:ea typeface="Arial" charset="0"/>
              <a:cs typeface="Arial" charset="0"/>
            </a:endParaRPr>
          </a:p>
          <a:p>
            <a:r>
              <a:rPr lang="en-US" sz="2800" dirty="0" smtClean="0">
                <a:latin typeface="Arial" charset="0"/>
                <a:ea typeface="Arial" charset="0"/>
                <a:cs typeface="Arial" charset="0"/>
              </a:rPr>
              <a:t>noses</a:t>
            </a:r>
            <a:r>
              <a:rPr lang="en-US" sz="2800" dirty="0">
                <a:latin typeface="Arial" charset="0"/>
                <a:ea typeface="Arial" charset="0"/>
                <a:cs typeface="Arial" charset="0"/>
              </a:rPr>
              <a:t>, but do not </a:t>
            </a:r>
            <a:r>
              <a:rPr lang="en-US" sz="2800" dirty="0" smtClean="0">
                <a:latin typeface="Arial" charset="0"/>
                <a:ea typeface="Arial" charset="0"/>
                <a:cs typeface="Arial" charset="0"/>
              </a:rPr>
              <a:t>smell.</a:t>
            </a:r>
          </a:p>
          <a:p>
            <a:r>
              <a:rPr lang="en-US" sz="2800" dirty="0" smtClean="0">
                <a:latin typeface="Arial" charset="0"/>
                <a:ea typeface="Arial" charset="0"/>
                <a:cs typeface="Arial" charset="0"/>
              </a:rPr>
              <a:t>They </a:t>
            </a:r>
            <a:r>
              <a:rPr lang="en-US" sz="2800" dirty="0">
                <a:latin typeface="Arial" charset="0"/>
                <a:ea typeface="Arial" charset="0"/>
                <a:cs typeface="Arial" charset="0"/>
              </a:rPr>
              <a:t>have hands, but do not feel;    </a:t>
            </a:r>
            <a:endParaRPr lang="en-US" sz="2800" dirty="0" smtClean="0">
              <a:latin typeface="Arial" charset="0"/>
              <a:ea typeface="Arial" charset="0"/>
              <a:cs typeface="Arial" charset="0"/>
            </a:endParaRPr>
          </a:p>
          <a:p>
            <a:r>
              <a:rPr lang="en-US" sz="2800" dirty="0" smtClean="0">
                <a:latin typeface="Arial" charset="0"/>
                <a:ea typeface="Arial" charset="0"/>
                <a:cs typeface="Arial" charset="0"/>
              </a:rPr>
              <a:t>feet</a:t>
            </a:r>
            <a:r>
              <a:rPr lang="en-US" sz="2800" dirty="0">
                <a:latin typeface="Arial" charset="0"/>
                <a:ea typeface="Arial" charset="0"/>
                <a:cs typeface="Arial" charset="0"/>
              </a:rPr>
              <a:t>, but do not walk;    </a:t>
            </a:r>
            <a:endParaRPr lang="en-US" sz="2800" dirty="0" smtClean="0">
              <a:latin typeface="Arial" charset="0"/>
              <a:ea typeface="Arial" charset="0"/>
              <a:cs typeface="Arial" charset="0"/>
            </a:endParaRPr>
          </a:p>
          <a:p>
            <a:r>
              <a:rPr lang="en-US" sz="2800" dirty="0" smtClean="0">
                <a:latin typeface="Arial" charset="0"/>
                <a:ea typeface="Arial" charset="0"/>
                <a:cs typeface="Arial" charset="0"/>
              </a:rPr>
              <a:t>and </a:t>
            </a:r>
            <a:r>
              <a:rPr lang="en-US" sz="2800" dirty="0">
                <a:latin typeface="Arial" charset="0"/>
                <a:ea typeface="Arial" charset="0"/>
                <a:cs typeface="Arial" charset="0"/>
              </a:rPr>
              <a:t>they do not make a sound in their </a:t>
            </a:r>
            <a:r>
              <a:rPr lang="en-US" sz="2800" dirty="0" smtClean="0">
                <a:latin typeface="Arial" charset="0"/>
                <a:ea typeface="Arial" charset="0"/>
                <a:cs typeface="Arial" charset="0"/>
              </a:rPr>
              <a:t>throat.</a:t>
            </a:r>
          </a:p>
          <a:p>
            <a:r>
              <a:rPr lang="en-US" sz="2800" dirty="0" smtClean="0">
                <a:latin typeface="Arial" charset="0"/>
                <a:ea typeface="Arial" charset="0"/>
                <a:cs typeface="Arial" charset="0"/>
              </a:rPr>
              <a:t>Those </a:t>
            </a:r>
            <a:r>
              <a:rPr lang="en-US" sz="2800" dirty="0">
                <a:latin typeface="Arial" charset="0"/>
                <a:ea typeface="Arial" charset="0"/>
                <a:cs typeface="Arial" charset="0"/>
              </a:rPr>
              <a:t>who make them become like them;    </a:t>
            </a:r>
            <a:endParaRPr lang="en-US" sz="2800" dirty="0" smtClean="0">
              <a:latin typeface="Arial" charset="0"/>
              <a:ea typeface="Arial" charset="0"/>
              <a:cs typeface="Arial" charset="0"/>
            </a:endParaRPr>
          </a:p>
          <a:p>
            <a:r>
              <a:rPr lang="en-US" sz="2800" dirty="0" smtClean="0">
                <a:latin typeface="Arial" charset="0"/>
                <a:ea typeface="Arial" charset="0"/>
                <a:cs typeface="Arial" charset="0"/>
              </a:rPr>
              <a:t>so </a:t>
            </a:r>
            <a:r>
              <a:rPr lang="en-US" sz="2800" dirty="0">
                <a:latin typeface="Arial" charset="0"/>
                <a:ea typeface="Arial" charset="0"/>
                <a:cs typeface="Arial" charset="0"/>
              </a:rPr>
              <a:t>do all who trust in them</a:t>
            </a:r>
            <a:r>
              <a:rPr lang="en-US" sz="2800" dirty="0" smtClean="0">
                <a:latin typeface="Arial" charset="0"/>
                <a:ea typeface="Arial" charset="0"/>
                <a:cs typeface="Arial" charset="0"/>
              </a:rPr>
              <a:t>. (Psalm 115:3-8)</a:t>
            </a:r>
            <a:endParaRPr lang="en-US" sz="2800" dirty="0">
              <a:latin typeface="Arial" charset="0"/>
              <a:ea typeface="Arial" charset="0"/>
              <a:cs typeface="Arial" charset="0"/>
            </a:endParaRPr>
          </a:p>
        </p:txBody>
      </p:sp>
    </p:spTree>
    <p:extLst>
      <p:ext uri="{BB962C8B-B14F-4D97-AF65-F5344CB8AC3E}">
        <p14:creationId xmlns:p14="http://schemas.microsoft.com/office/powerpoint/2010/main" val="99258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18234"/>
            <a:ext cx="7886700" cy="1294667"/>
          </a:xfrm>
        </p:spPr>
        <p:txBody>
          <a:bodyPr>
            <a:normAutofit/>
          </a:bodyPr>
          <a:lstStyle/>
          <a:p>
            <a:pPr algn="ctr"/>
            <a:r>
              <a:rPr lang="en-US" sz="4000" dirty="0" smtClean="0">
                <a:latin typeface="Arial" charset="0"/>
                <a:ea typeface="Arial" charset="0"/>
                <a:cs typeface="Arial" charset="0"/>
              </a:rPr>
              <a:t>What happens when we make idols out of </a:t>
            </a:r>
            <a:r>
              <a:rPr lang="en-US" sz="4000" smtClean="0">
                <a:latin typeface="Arial" charset="0"/>
                <a:ea typeface="Arial" charset="0"/>
                <a:cs typeface="Arial" charset="0"/>
              </a:rPr>
              <a:t>our technology?</a:t>
            </a:r>
            <a:endParaRPr lang="en-US" sz="4000" dirty="0">
              <a:latin typeface="Arial" charset="0"/>
              <a:ea typeface="Arial" charset="0"/>
              <a:cs typeface="Arial" charset="0"/>
            </a:endParaRPr>
          </a:p>
        </p:txBody>
      </p:sp>
      <p:sp>
        <p:nvSpPr>
          <p:cNvPr id="6" name="Content Placeholder 5"/>
          <p:cNvSpPr>
            <a:spLocks noGrp="1"/>
          </p:cNvSpPr>
          <p:nvPr>
            <p:ph sz="half" idx="2"/>
          </p:nvPr>
        </p:nvSpPr>
        <p:spPr>
          <a:xfrm>
            <a:off x="629841" y="2082800"/>
            <a:ext cx="7886699" cy="4294430"/>
          </a:xfrm>
        </p:spPr>
        <p:txBody>
          <a:bodyPr>
            <a:noAutofit/>
          </a:bodyPr>
          <a:lstStyle/>
          <a:p>
            <a:pPr>
              <a:lnSpc>
                <a:spcPct val="100000"/>
              </a:lnSpc>
              <a:spcBef>
                <a:spcPts val="0"/>
              </a:spcBef>
              <a:spcAft>
                <a:spcPts val="3400"/>
              </a:spcAft>
            </a:pPr>
            <a:r>
              <a:rPr lang="en-US" sz="3600" dirty="0">
                <a:latin typeface="Arial" charset="0"/>
                <a:ea typeface="Arial" charset="0"/>
                <a:cs typeface="Arial" charset="0"/>
              </a:rPr>
              <a:t>We gain a burden. (Isaiah 46:1-4</a:t>
            </a:r>
            <a:r>
              <a:rPr lang="en-US" sz="3600" dirty="0" smtClean="0">
                <a:latin typeface="Arial" charset="0"/>
                <a:ea typeface="Arial" charset="0"/>
                <a:cs typeface="Arial" charset="0"/>
              </a:rPr>
              <a:t>)</a:t>
            </a:r>
          </a:p>
          <a:p>
            <a:pPr>
              <a:lnSpc>
                <a:spcPct val="100000"/>
              </a:lnSpc>
              <a:spcBef>
                <a:spcPts val="0"/>
              </a:spcBef>
              <a:spcAft>
                <a:spcPts val="3400"/>
              </a:spcAft>
            </a:pPr>
            <a:r>
              <a:rPr lang="en-US" sz="3600" dirty="0" smtClean="0">
                <a:latin typeface="Arial" charset="0"/>
                <a:ea typeface="Arial" charset="0"/>
                <a:cs typeface="Arial" charset="0"/>
              </a:rPr>
              <a:t>We exchange God’s glory for man’s production. (Romans 1:19-23)</a:t>
            </a:r>
          </a:p>
          <a:p>
            <a:pPr>
              <a:lnSpc>
                <a:spcPct val="100000"/>
              </a:lnSpc>
              <a:spcBef>
                <a:spcPts val="0"/>
              </a:spcBef>
              <a:spcAft>
                <a:spcPts val="3400"/>
              </a:spcAft>
            </a:pPr>
            <a:r>
              <a:rPr lang="en-US" sz="3600" dirty="0" smtClean="0">
                <a:latin typeface="Arial" charset="0"/>
                <a:ea typeface="Arial" charset="0"/>
                <a:cs typeface="Arial" charset="0"/>
              </a:rPr>
              <a:t>We become what we worship. (Psalm 115:1-8) </a:t>
            </a:r>
            <a:endParaRPr lang="en-US" sz="3600" dirty="0">
              <a:latin typeface="Arial" charset="0"/>
              <a:ea typeface="Arial" charset="0"/>
              <a:cs typeface="Arial" charset="0"/>
            </a:endParaRPr>
          </a:p>
        </p:txBody>
      </p:sp>
    </p:spTree>
    <p:extLst>
      <p:ext uri="{BB962C8B-B14F-4D97-AF65-F5344CB8AC3E}">
        <p14:creationId xmlns:p14="http://schemas.microsoft.com/office/powerpoint/2010/main" val="1194146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424</TotalTime>
  <Words>457</Words>
  <Application>Microsoft Macintosh PowerPoint</Application>
  <PresentationFormat>On-screen Show (4:3)</PresentationFormat>
  <Paragraphs>36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Calibri Light</vt:lpstr>
      <vt:lpstr>Arial</vt:lpstr>
      <vt:lpstr>Office Theme</vt:lpstr>
      <vt:lpstr>Is Technology an Idol?</vt:lpstr>
      <vt:lpstr>Why did God forbid idolatry?</vt:lpstr>
      <vt:lpstr>What happens when we make idols out of our technology?</vt:lpstr>
      <vt:lpstr>PowerPoint Presentation</vt:lpstr>
      <vt:lpstr>What happens when we make idols out of our technology?</vt:lpstr>
      <vt:lpstr>PowerPoint Presentation</vt:lpstr>
      <vt:lpstr>What happens when we make idols out of our technology?</vt:lpstr>
      <vt:lpstr>PowerPoint Presentation</vt:lpstr>
      <vt:lpstr>What happens when we make idols out of our technology?</vt:lpstr>
      <vt:lpstr>PowerPoint Presentation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12</cp:revision>
  <cp:lastPrinted>2021-11-07T01:36:38Z</cp:lastPrinted>
  <dcterms:created xsi:type="dcterms:W3CDTF">2021-10-30T18:52:52Z</dcterms:created>
  <dcterms:modified xsi:type="dcterms:W3CDTF">2021-11-07T01:38:16Z</dcterms:modified>
</cp:coreProperties>
</file>