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84" r:id="rId3"/>
    <p:sldMasterId id="2147483744" r:id="rId4"/>
    <p:sldMasterId id="2147483840" r:id="rId5"/>
    <p:sldMasterId id="2147483888" r:id="rId6"/>
  </p:sldMasterIdLst>
  <p:notesMasterIdLst>
    <p:notesMasterId r:id="rId24"/>
  </p:notesMasterIdLst>
  <p:sldIdLst>
    <p:sldId id="281" r:id="rId7"/>
    <p:sldId id="324" r:id="rId8"/>
    <p:sldId id="272" r:id="rId9"/>
    <p:sldId id="331" r:id="rId10"/>
    <p:sldId id="504" r:id="rId11"/>
    <p:sldId id="505" r:id="rId12"/>
    <p:sldId id="531" r:id="rId13"/>
    <p:sldId id="530" r:id="rId14"/>
    <p:sldId id="506" r:id="rId15"/>
    <p:sldId id="507" r:id="rId16"/>
    <p:sldId id="508" r:id="rId17"/>
    <p:sldId id="511" r:id="rId18"/>
    <p:sldId id="512" r:id="rId19"/>
    <p:sldId id="513" r:id="rId20"/>
    <p:sldId id="377" r:id="rId21"/>
    <p:sldId id="378" r:id="rId22"/>
    <p:sldId id="358"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FFCC00"/>
    <a:srgbClr val="FF0000"/>
    <a:srgbClr val="0000CC"/>
    <a:srgbClr val="FF9900"/>
    <a:srgbClr val="CC9900"/>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067" autoAdjust="0"/>
    <p:restoredTop sz="92456"/>
  </p:normalViewPr>
  <p:slideViewPr>
    <p:cSldViewPr>
      <p:cViewPr>
        <p:scale>
          <a:sx n="100" d="100"/>
          <a:sy n="100" d="100"/>
        </p:scale>
        <p:origin x="1072" y="33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10/23/2021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val="35605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43000" y="685800"/>
            <a:ext cx="4572000" cy="3429000"/>
          </a:xfrm>
          <a:ln/>
        </p:spPr>
      </p:sp>
      <p:sp>
        <p:nvSpPr>
          <p:cNvPr id="86019" name="Notes Placeholder 2"/>
          <p:cNvSpPr>
            <a:spLocks noGrp="1"/>
          </p:cNvSpPr>
          <p:nvPr>
            <p:ph type="body" idx="1"/>
          </p:nvPr>
        </p:nvSpPr>
        <p:spPr>
          <a:noFill/>
          <a:ln/>
        </p:spPr>
        <p:txBody>
          <a:bodyPr/>
          <a:lstStyle/>
          <a:p>
            <a:pPr>
              <a:spcBef>
                <a:spcPct val="0"/>
              </a:spcBef>
            </a:pPr>
            <a:endParaRPr lang="en-US">
              <a:latin typeface="Times New Roman" pitchFamily="18" charset="0"/>
            </a:endParaRPr>
          </a:p>
        </p:txBody>
      </p:sp>
      <p:sp>
        <p:nvSpPr>
          <p:cNvPr id="86020" name="Slide Number Placeholder 3"/>
          <p:cNvSpPr>
            <a:spLocks noGrp="1"/>
          </p:cNvSpPr>
          <p:nvPr>
            <p:ph type="sldNum" sz="quarter" idx="5"/>
          </p:nvPr>
        </p:nvSpPr>
        <p:spPr>
          <a:noFill/>
        </p:spPr>
        <p:txBody>
          <a:bodyPr/>
          <a:lstStyle/>
          <a:p>
            <a:fld id="{887CF127-BA13-4A68-9948-6059F161F593}" type="slidenum">
              <a:rPr lang="en-US" smtClean="0">
                <a:latin typeface="Times New Roman" pitchFamily="18" charset="0"/>
              </a:rPr>
              <a:pPr/>
              <a:t>17</a:t>
            </a:fld>
            <a:endParaRPr 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43000" y="685800"/>
            <a:ext cx="4572000" cy="3429000"/>
          </a:xfrm>
          <a:ln/>
        </p:spPr>
      </p:sp>
      <p:sp>
        <p:nvSpPr>
          <p:cNvPr id="87043" name="Notes Placeholder 2"/>
          <p:cNvSpPr>
            <a:spLocks noGrp="1"/>
          </p:cNvSpPr>
          <p:nvPr>
            <p:ph type="body" idx="1"/>
          </p:nvPr>
        </p:nvSpPr>
        <p:spPr>
          <a:noFill/>
          <a:ln/>
        </p:spPr>
        <p:txBody>
          <a:bodyPr/>
          <a:lstStyle/>
          <a:p>
            <a:pPr>
              <a:spcBef>
                <a:spcPct val="0"/>
              </a:spcBef>
            </a:pPr>
            <a:endParaRPr lang="en-US">
              <a:latin typeface="Times New Roman" pitchFamily="18" charset="0"/>
            </a:endParaRPr>
          </a:p>
        </p:txBody>
      </p:sp>
      <p:sp>
        <p:nvSpPr>
          <p:cNvPr id="87044" name="Slide Number Placeholder 3"/>
          <p:cNvSpPr>
            <a:spLocks noGrp="1"/>
          </p:cNvSpPr>
          <p:nvPr>
            <p:ph type="sldNum" sz="quarter" idx="5"/>
          </p:nvPr>
        </p:nvSpPr>
        <p:spPr>
          <a:noFill/>
        </p:spPr>
        <p:txBody>
          <a:bodyPr/>
          <a:lstStyle/>
          <a:p>
            <a:fld id="{91E11830-370B-4640-815D-D62F7AB6D323}" type="slidenum">
              <a:rPr lang="en-US" smtClean="0">
                <a:latin typeface="Times New Roman" pitchFamily="18" charset="0"/>
              </a:rPr>
              <a:pPr/>
              <a:t>2</a:t>
            </a:fld>
            <a:endParaRPr 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9</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11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193998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0984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63384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483007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78111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354874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02991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054980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2186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82623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28161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378383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47145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536102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628037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8202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82717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089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9622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261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420209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59204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98206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537558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84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1567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7698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46757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624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18312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52334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12102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54049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801975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88795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86477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61659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058786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821377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7276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701701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417740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90927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62402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70F303-FB32-4221-93C9-5A4BC75D117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22713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46D771A-38B3-4D51-8B57-52BC8F9BB49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429468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DA1F64E-6CBF-4AEC-8B06-2A316553EC1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9704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166B11A-2D1F-4B58-B2AB-7A64F150194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7550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1890086-9A76-4D97-A41D-16E16F59A05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962858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ACFAD53-8F7C-43D8-B24B-05ADF70772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373277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C7DEA1B-311C-4EFC-A5A8-FD04BA9C9A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337012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F66643A-F05F-484B-9F5E-630658A05B3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37065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09FBA3A-F5B7-490D-AE2E-0B7E5EBE7EF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715014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9F46500-DACB-43E4-8EA9-BCEF4CC536C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59950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9802AB-7C25-421F-AE71-16833E5354B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4173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5907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01219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16771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914580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F668D42-C6B1-495B-859F-A0DCE60C885D}" type="slidenum">
              <a:rPr lang="en-US" altLang="en-US" smtClean="0">
                <a:solidFill>
                  <a:srgbClr val="000000"/>
                </a:solidFill>
                <a:latin typeface="Times New Roman" pitchFamily="18" charset="0"/>
              </a:rPr>
              <a:pPr/>
              <a:t>‹#›</a:t>
            </a:fld>
            <a:endParaRPr lang="en-US" altLang="en-US">
              <a:solidFill>
                <a:srgbClr val="000000"/>
              </a:solidFill>
              <a:latin typeface="Times New Roman" pitchFamily="18" charset="0"/>
            </a:endParaRPr>
          </a:p>
        </p:txBody>
      </p:sp>
    </p:spTree>
    <p:extLst>
      <p:ext uri="{BB962C8B-B14F-4D97-AF65-F5344CB8AC3E}">
        <p14:creationId xmlns:p14="http://schemas.microsoft.com/office/powerpoint/2010/main" val="276520107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png"/><Relationship Id="rId1" Type="http://schemas.openxmlformats.org/officeDocument/2006/relationships/slideLayout" Target="../slideLayouts/slideLayout5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57.xml"/><Relationship Id="rId5" Type="http://schemas.microsoft.com/office/2007/relationships/hdphoto" Target="../media/hdphoto5.wdp"/><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81000"/>
            <a:ext cx="8153400" cy="1371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8.  fathers “discouraging,” 			“provoking to wrath”</a:t>
            </a:r>
            <a:endParaRPr lang="en-US" sz="3600" dirty="0">
              <a:solidFill>
                <a:schemeClr val="bg1"/>
              </a:solidFill>
              <a:latin typeface="Tahoma" pitchFamily="34" charset="0"/>
            </a:endParaRPr>
          </a:p>
        </p:txBody>
      </p:sp>
      <p:sp>
        <p:nvSpPr>
          <p:cNvPr id="29699" name="Rectangle 3"/>
          <p:cNvSpPr>
            <a:spLocks noGrp="1" noChangeArrowheads="1"/>
          </p:cNvSpPr>
          <p:nvPr>
            <p:ph type="body" idx="1"/>
          </p:nvPr>
        </p:nvSpPr>
        <p:spPr>
          <a:xfrm>
            <a:off x="0" y="1981200"/>
            <a:ext cx="8839200" cy="4800600"/>
          </a:xfrm>
        </p:spPr>
        <p:txBody>
          <a:bodyPr/>
          <a:lstStyle/>
          <a:p>
            <a:r>
              <a:rPr lang="en-US" sz="3000" b="1" dirty="0">
                <a:latin typeface="Arial" charset="0"/>
              </a:rPr>
              <a:t>“Fathers, provoke not your children, that they be not discouraged”           	</a:t>
            </a:r>
            <a:r>
              <a:rPr lang="en-US" sz="3000" b="1" dirty="0">
                <a:solidFill>
                  <a:schemeClr val="accent2">
                    <a:lumMod val="75000"/>
                  </a:schemeClr>
                </a:solidFill>
                <a:latin typeface="Arial" charset="0"/>
              </a:rPr>
              <a:t>-Col. 3.21</a:t>
            </a:r>
          </a:p>
          <a:p>
            <a:r>
              <a:rPr lang="en-US" sz="3000" b="1" dirty="0">
                <a:latin typeface="Arial" charset="0"/>
              </a:rPr>
              <a:t>“fathers, provoke not your children to wrath: but nurture them in the chastening and admonition of the Lord”    	</a:t>
            </a:r>
            <a:r>
              <a:rPr lang="en-US" sz="3000" b="1" dirty="0">
                <a:solidFill>
                  <a:schemeClr val="accent2">
                    <a:lumMod val="75000"/>
                  </a:schemeClr>
                </a:solidFill>
                <a:latin typeface="Arial" charset="0"/>
              </a:rPr>
              <a:t>-Eph.6.4</a:t>
            </a:r>
          </a:p>
          <a:p>
            <a:r>
              <a:rPr lang="en-US" sz="3000" b="1" dirty="0">
                <a:solidFill>
                  <a:srgbClr val="C00000"/>
                </a:solidFill>
                <a:latin typeface="Arial" charset="0"/>
              </a:rPr>
              <a:t>criticism … or nothing</a:t>
            </a:r>
          </a:p>
          <a:p>
            <a:r>
              <a:rPr lang="en-US" sz="3000" b="1" dirty="0">
                <a:solidFill>
                  <a:srgbClr val="C00000"/>
                </a:solidFill>
                <a:latin typeface="Arial" charset="0"/>
              </a:rPr>
              <a:t>expecting talents beyond their capacity</a:t>
            </a:r>
          </a:p>
          <a:p>
            <a:r>
              <a:rPr lang="en-US" sz="3000" b="1" dirty="0">
                <a:solidFill>
                  <a:srgbClr val="C00000"/>
                </a:solidFill>
                <a:latin typeface="Arial" charset="0"/>
              </a:rPr>
              <a:t>fluctuating boundaries based on your mood [</a:t>
            </a:r>
            <a:r>
              <a:rPr lang="en-US" sz="3000" b="1" dirty="0" err="1">
                <a:solidFill>
                  <a:srgbClr val="C00000"/>
                </a:solidFill>
                <a:latin typeface="Arial" charset="0"/>
              </a:rPr>
              <a:t>Illust</a:t>
            </a:r>
            <a:r>
              <a:rPr lang="en-US" sz="3000" b="1" dirty="0">
                <a:solidFill>
                  <a:srgbClr val="C00000"/>
                </a:solidFill>
                <a:latin typeface="Arial" charset="0"/>
              </a:rPr>
              <a:t>.: cattle fence]</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up)">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up)">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up)">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up)">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up)">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81000"/>
            <a:ext cx="8001000" cy="1600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15.   Going into defense mode when our children are wrong</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381000" y="2209800"/>
            <a:ext cx="8763000" cy="4648200"/>
          </a:xfrm>
        </p:spPr>
        <p:txBody>
          <a:bodyPr/>
          <a:lstStyle/>
          <a:p>
            <a:r>
              <a:rPr lang="en-US" b="1" dirty="0">
                <a:latin typeface="Arial" charset="0"/>
              </a:rPr>
              <a:t>Defending</a:t>
            </a:r>
          </a:p>
          <a:p>
            <a:r>
              <a:rPr lang="en-US" b="1" dirty="0">
                <a:latin typeface="Arial" charset="0"/>
              </a:rPr>
              <a:t>Denying</a:t>
            </a:r>
          </a:p>
          <a:p>
            <a:r>
              <a:rPr lang="en-US" b="1" dirty="0">
                <a:latin typeface="Arial" charset="0"/>
              </a:rPr>
              <a:t>Redirecting blame </a:t>
            </a:r>
          </a:p>
          <a:p>
            <a:r>
              <a:rPr lang="en-US" b="1" dirty="0">
                <a:solidFill>
                  <a:schemeClr val="accent2">
                    <a:lumMod val="75000"/>
                  </a:schemeClr>
                </a:solidFill>
                <a:latin typeface="Arial" charset="0"/>
              </a:rPr>
              <a:t>1Tim.5.21 “without partiality”</a:t>
            </a:r>
          </a:p>
          <a:p>
            <a:r>
              <a:rPr lang="en-US" b="1" dirty="0">
                <a:solidFill>
                  <a:schemeClr val="accent2">
                    <a:lumMod val="75000"/>
                  </a:schemeClr>
                </a:solidFill>
                <a:latin typeface="Arial" charset="0"/>
              </a:rPr>
              <a:t>Isaiah 5.20 “woe to them that call evil good, and good evil”</a:t>
            </a:r>
          </a:p>
          <a:p>
            <a:r>
              <a:rPr lang="en-US" b="1" i="1" dirty="0">
                <a:latin typeface="Arial" charset="0"/>
              </a:rPr>
              <a:t>If you start a pattern of bailing out, don’t be surprised it they come to expect it.</a:t>
            </a:r>
          </a:p>
          <a:p>
            <a:endParaRPr lang="en-US" sz="2400" b="1" i="1" dirty="0">
              <a:latin typeface="Arial" charset="0"/>
            </a:endParaRPr>
          </a:p>
          <a:p>
            <a:endParaRPr lang="en-US" sz="2400" i="1" dirty="0">
              <a:latin typeface="Arial" charset="0"/>
            </a:endParaRPr>
          </a:p>
        </p:txBody>
      </p:sp>
    </p:spTree>
    <p:extLst>
      <p:ext uri="{BB962C8B-B14F-4D97-AF65-F5344CB8AC3E}">
        <p14:creationId xmlns:p14="http://schemas.microsoft.com/office/powerpoint/2010/main" val="11992648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up)">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up)">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wipe(up)">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81000"/>
            <a:ext cx="8001000" cy="1600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16.   Failing to train humility</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381000" y="2209800"/>
            <a:ext cx="8763000" cy="4648200"/>
          </a:xfrm>
        </p:spPr>
        <p:txBody>
          <a:bodyPr/>
          <a:lstStyle/>
          <a:p>
            <a:r>
              <a:rPr lang="en-US" b="1" dirty="0">
                <a:latin typeface="Arial" charset="0"/>
              </a:rPr>
              <a:t>Proverbs 6  (first abomination)</a:t>
            </a:r>
          </a:p>
          <a:p>
            <a:r>
              <a:rPr lang="en-US" b="1" dirty="0">
                <a:solidFill>
                  <a:schemeClr val="accent2">
                    <a:lumMod val="75000"/>
                  </a:schemeClr>
                </a:solidFill>
                <a:latin typeface="Arial" charset="0"/>
              </a:rPr>
              <a:t>being aware of a culture that celebrates youth and lacks respect for its elders</a:t>
            </a:r>
          </a:p>
          <a:p>
            <a:r>
              <a:rPr lang="en-US" b="1" i="1" dirty="0">
                <a:latin typeface="Arial" charset="0"/>
              </a:rPr>
              <a:t>The fool test (prov.)</a:t>
            </a:r>
            <a:endParaRPr lang="en-US" sz="2400" i="1" dirty="0">
              <a:latin typeface="Arial" charset="0"/>
            </a:endParaRPr>
          </a:p>
        </p:txBody>
      </p:sp>
    </p:spTree>
    <p:extLst>
      <p:ext uri="{BB962C8B-B14F-4D97-AF65-F5344CB8AC3E}">
        <p14:creationId xmlns:p14="http://schemas.microsoft.com/office/powerpoint/2010/main" val="17855349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
            <a:ext cx="8610600" cy="1524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17.   Focusing on home income ($) over home outcome (the children)</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0" y="1828800"/>
            <a:ext cx="9144000" cy="5029200"/>
          </a:xfrm>
        </p:spPr>
        <p:txBody>
          <a:bodyPr/>
          <a:lstStyle/>
          <a:p>
            <a:r>
              <a:rPr lang="en-US" sz="2800" b="1" dirty="0">
                <a:solidFill>
                  <a:schemeClr val="accent2">
                    <a:lumMod val="75000"/>
                  </a:schemeClr>
                </a:solidFill>
                <a:latin typeface="Arial" charset="0"/>
              </a:rPr>
              <a:t>“Better is a little with the fear of the Lord           than great treasure and turmoil with it.                       Better is a dish of vegetables where love is                  than a fattened ox served with hatred”    </a:t>
            </a:r>
            <a:r>
              <a:rPr lang="en-US" sz="2800" b="1" dirty="0" err="1">
                <a:latin typeface="Arial" pitchFamily="34" charset="0"/>
                <a:cs typeface="Arial" pitchFamily="34" charset="0"/>
              </a:rPr>
              <a:t>Prv</a:t>
            </a:r>
            <a:r>
              <a:rPr lang="en-US" sz="2800" b="1" dirty="0">
                <a:latin typeface="Arial" pitchFamily="34" charset="0"/>
                <a:cs typeface="Arial" pitchFamily="34" charset="0"/>
              </a:rPr>
              <a:t>. 15.17</a:t>
            </a:r>
          </a:p>
          <a:p>
            <a:r>
              <a:rPr lang="en-US" sz="2800" b="1" i="1" dirty="0">
                <a:latin typeface="Arial" pitchFamily="34" charset="0"/>
                <a:cs typeface="Arial" pitchFamily="34" charset="0"/>
              </a:rPr>
              <a:t>the home, not the house / the family, not the stuff</a:t>
            </a:r>
          </a:p>
          <a:p>
            <a:r>
              <a:rPr lang="en-US" sz="2800" b="1" dirty="0">
                <a:latin typeface="Arial" charset="0"/>
              </a:rPr>
              <a:t>Do our homes reflect scriptural priorities?                   Or cultural priorities?               	</a:t>
            </a:r>
            <a:r>
              <a:rPr lang="en-US" sz="2800" b="1" dirty="0">
                <a:solidFill>
                  <a:schemeClr val="accent2">
                    <a:lumMod val="75000"/>
                  </a:schemeClr>
                </a:solidFill>
                <a:latin typeface="Arial" charset="0"/>
              </a:rPr>
              <a:t>      </a:t>
            </a:r>
            <a:r>
              <a:rPr lang="en-US" sz="2800" b="1" i="1" u="sng" dirty="0">
                <a:solidFill>
                  <a:schemeClr val="accent2">
                    <a:lumMod val="75000"/>
                  </a:schemeClr>
                </a:solidFill>
                <a:latin typeface="Arial" charset="0"/>
              </a:rPr>
              <a:t>older women: </a:t>
            </a:r>
            <a:r>
              <a:rPr lang="en-US" sz="2800" b="1" dirty="0">
                <a:solidFill>
                  <a:schemeClr val="accent2">
                    <a:lumMod val="75000"/>
                  </a:schemeClr>
                </a:solidFill>
                <a:latin typeface="Arial" charset="0"/>
              </a:rPr>
              <a:t>“train the young women to love their husbands, to love their children, to be sober minded, chaste, workers at home, kind, being in subjection to their own husbands”                                </a:t>
            </a:r>
            <a:r>
              <a:rPr lang="en-US" sz="2800" b="1" dirty="0">
                <a:solidFill>
                  <a:srgbClr val="7030A0"/>
                </a:solidFill>
                <a:latin typeface="Arial" charset="0"/>
              </a:rPr>
              <a:t>         </a:t>
            </a:r>
            <a:r>
              <a:rPr lang="en-US" sz="2800" b="1" dirty="0">
                <a:latin typeface="Arial" charset="0"/>
              </a:rPr>
              <a:t>Titus 2:3-5</a:t>
            </a:r>
          </a:p>
        </p:txBody>
      </p:sp>
    </p:spTree>
    <p:extLst>
      <p:ext uri="{BB962C8B-B14F-4D97-AF65-F5344CB8AC3E}">
        <p14:creationId xmlns:p14="http://schemas.microsoft.com/office/powerpoint/2010/main" val="35904162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tx1"/>
          </a:solidFill>
        </p:spPr>
        <p:txBody>
          <a:bodyPr>
            <a:normAutofit/>
          </a:bodyPr>
          <a:lstStyle/>
          <a:p>
            <a:r>
              <a:rPr lang="en-US" sz="5400" dirty="0">
                <a:solidFill>
                  <a:schemeClr val="bg1"/>
                </a:solidFill>
                <a:latin typeface="Arial Black" pitchFamily="34" charset="0"/>
              </a:rPr>
              <a:t>1Tim.</a:t>
            </a:r>
            <a:br>
              <a:rPr lang="en-US" sz="5400" dirty="0">
                <a:solidFill>
                  <a:schemeClr val="bg1"/>
                </a:solidFill>
                <a:latin typeface="Arial Black" pitchFamily="34" charset="0"/>
              </a:rPr>
            </a:br>
            <a:r>
              <a:rPr lang="en-US" sz="5400" dirty="0">
                <a:solidFill>
                  <a:schemeClr val="bg1"/>
                </a:solidFill>
                <a:latin typeface="Arial Black" pitchFamily="34" charset="0"/>
              </a:rPr>
              <a:t>6:6-10</a:t>
            </a:r>
            <a:endParaRPr lang="en-US" sz="4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2379553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381000"/>
            <a:ext cx="8153400" cy="1066800"/>
          </a:xfrm>
          <a:solidFill>
            <a:srgbClr val="C00000"/>
          </a:solidFill>
          <a:ln/>
          <a:effectLst>
            <a:outerShdw blurRad="165100" dist="241300" dir="2700000" algn="tl" rotWithShape="0">
              <a:prstClr val="black">
                <a:alpha val="54000"/>
              </a:prstClr>
            </a:outerShdw>
          </a:effectLst>
        </p:spPr>
        <p:style>
          <a:lnRef idx="0">
            <a:schemeClr val="accent4"/>
          </a:lnRef>
          <a:fillRef idx="3">
            <a:schemeClr val="accent4"/>
          </a:fillRef>
          <a:effectRef idx="3">
            <a:schemeClr val="accent4"/>
          </a:effectRef>
          <a:fontRef idx="minor">
            <a:schemeClr val="lt1"/>
          </a:fontRef>
        </p:style>
        <p:txBody>
          <a:bodyPr/>
          <a:lstStyle/>
          <a:p>
            <a:pPr algn="l"/>
            <a:r>
              <a:rPr lang="en-US" sz="3600" b="1" dirty="0">
                <a:solidFill>
                  <a:srgbClr val="FFFF00"/>
                </a:solidFill>
                <a:effectLst>
                  <a:outerShdw blurRad="38100" dist="38100" dir="2700000" algn="tl">
                    <a:srgbClr val="000000"/>
                  </a:outerShdw>
                </a:effectLst>
                <a:latin typeface="Tahoma" pitchFamily="34" charset="0"/>
              </a:rPr>
              <a:t>  </a:t>
            </a:r>
            <a:r>
              <a:rPr lang="en-US" sz="3600" b="1" dirty="0">
                <a:solidFill>
                  <a:schemeClr val="bg1"/>
                </a:solidFill>
                <a:effectLst>
                  <a:outerShdw blurRad="38100" dist="38100" dir="2700000" algn="tl">
                    <a:srgbClr val="000000"/>
                  </a:outerShdw>
                </a:effectLst>
                <a:latin typeface="Tahoma" pitchFamily="34" charset="0"/>
              </a:rPr>
              <a:t>18. underestimating threats</a:t>
            </a:r>
            <a:endParaRPr lang="en-US" sz="3600" dirty="0">
              <a:solidFill>
                <a:schemeClr val="bg1"/>
              </a:solidFill>
              <a:latin typeface="Tahoma" pitchFamily="34" charset="0"/>
            </a:endParaRPr>
          </a:p>
        </p:txBody>
      </p:sp>
      <p:sp>
        <p:nvSpPr>
          <p:cNvPr id="60419" name="Rectangle 3"/>
          <p:cNvSpPr>
            <a:spLocks noGrp="1" noChangeArrowheads="1"/>
          </p:cNvSpPr>
          <p:nvPr>
            <p:ph type="body" idx="1"/>
          </p:nvPr>
        </p:nvSpPr>
        <p:spPr>
          <a:xfrm>
            <a:off x="13855" y="1863436"/>
            <a:ext cx="9296400" cy="5029200"/>
          </a:xfrm>
          <a:solidFill>
            <a:schemeClr val="bg1"/>
          </a:solidFill>
        </p:spPr>
        <p:txBody>
          <a:bodyPr/>
          <a:lstStyle/>
          <a:p>
            <a:r>
              <a:rPr lang="en-US" b="1" dirty="0">
                <a:latin typeface="Arial Narrow" pitchFamily="34" charset="0"/>
              </a:rPr>
              <a:t>corruption from the entertainment media</a:t>
            </a:r>
          </a:p>
          <a:p>
            <a:r>
              <a:rPr lang="en-US" b="1" dirty="0">
                <a:latin typeface="Arial Narrow" pitchFamily="34" charset="0"/>
              </a:rPr>
              <a:t>corruption from the internet (pornography , etc.)</a:t>
            </a:r>
          </a:p>
          <a:p>
            <a:r>
              <a:rPr lang="en-US" b="1" dirty="0">
                <a:latin typeface="Arial Narrow" pitchFamily="34" charset="0"/>
              </a:rPr>
              <a:t>offenders / predators (old and young)</a:t>
            </a:r>
          </a:p>
          <a:p>
            <a:r>
              <a:rPr lang="en-US" b="1" dirty="0">
                <a:latin typeface="Arial Narrow" pitchFamily="34" charset="0"/>
              </a:rPr>
              <a:t>certain educational agendas                               	(relativism, promotion of homosexuality, evolution)</a:t>
            </a:r>
          </a:p>
          <a:p>
            <a:r>
              <a:rPr lang="en-US" b="1" dirty="0">
                <a:latin typeface="Arial Narrow" pitchFamily="34" charset="0"/>
              </a:rPr>
              <a:t>presuming medication solutions for behavior issues</a:t>
            </a:r>
          </a:p>
          <a:p>
            <a:r>
              <a:rPr lang="en-US" b="1" dirty="0">
                <a:latin typeface="Arial Narrow" pitchFamily="34" charset="0"/>
              </a:rPr>
              <a:t>feminism agendas &amp; blurring of gender roles</a:t>
            </a:r>
          </a:p>
          <a:p>
            <a:r>
              <a:rPr lang="en-US" b="1" dirty="0">
                <a:latin typeface="Arial Narrow" pitchFamily="34" charset="0"/>
              </a:rPr>
              <a:t>declining standards of self-responsibility, conduct, dress, ethics, etc.</a:t>
            </a:r>
          </a:p>
        </p:txBody>
      </p:sp>
    </p:spTree>
    <p:extLst>
      <p:ext uri="{BB962C8B-B14F-4D97-AF65-F5344CB8AC3E}">
        <p14:creationId xmlns:p14="http://schemas.microsoft.com/office/powerpoint/2010/main" val="21111395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u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wipe(up)">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wipe(up)">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wipe(up)">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wipe(up)">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wipe(up)">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0419">
                                            <p:txEl>
                                              <p:pRg st="6" end="6"/>
                                            </p:txEl>
                                          </p:spTgt>
                                        </p:tgtEl>
                                        <p:attrNameLst>
                                          <p:attrName>style.visibility</p:attrName>
                                        </p:attrNameLst>
                                      </p:cBhvr>
                                      <p:to>
                                        <p:strVal val="visible"/>
                                      </p:to>
                                    </p:set>
                                    <p:animEffect transition="in" filter="wipe(up)">
                                      <p:cBhvr>
                                        <p:cTn id="37" dur="5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027"/>
          <p:cNvSpPr>
            <a:spLocks noGrp="1" noChangeArrowheads="1"/>
          </p:cNvSpPr>
          <p:nvPr>
            <p:ph type="body" sz="half" idx="1"/>
          </p:nvPr>
        </p:nvSpPr>
        <p:spPr>
          <a:xfrm>
            <a:off x="152400" y="1600200"/>
            <a:ext cx="8991600" cy="5257800"/>
          </a:xfrm>
          <a:noFill/>
          <a:ln/>
          <a:effectLst/>
          <a:scene3d>
            <a:camera prst="orthographicFront">
              <a:rot lat="0" lon="0" rev="0"/>
            </a:camera>
            <a:lightRig rig="threePt" dir="t">
              <a:rot lat="0" lon="0" rev="1200000"/>
            </a:lightRig>
          </a:scene3d>
        </p:spPr>
        <p:style>
          <a:lnRef idx="0">
            <a:schemeClr val="dk1"/>
          </a:lnRef>
          <a:fillRef idx="3">
            <a:schemeClr val="dk1"/>
          </a:fillRef>
          <a:effectRef idx="3">
            <a:schemeClr val="dk1"/>
          </a:effectRef>
          <a:fontRef idx="minor">
            <a:schemeClr val="lt1"/>
          </a:fontRef>
        </p:style>
        <p:txBody>
          <a:bodyPr/>
          <a:lstStyle/>
          <a:p>
            <a:r>
              <a:rPr lang="en-US" sz="3600" b="1" dirty="0" err="1">
                <a:solidFill>
                  <a:schemeClr val="tx1"/>
                </a:solidFill>
                <a:latin typeface="Arial" charset="0"/>
              </a:rPr>
              <a:t>Lk</a:t>
            </a:r>
            <a:r>
              <a:rPr lang="en-US" sz="3600" b="1" dirty="0">
                <a:solidFill>
                  <a:schemeClr val="tx1"/>
                </a:solidFill>
                <a:latin typeface="Arial" charset="0"/>
              </a:rPr>
              <a:t>. 15, note the birth order</a:t>
            </a:r>
          </a:p>
          <a:p>
            <a:pPr>
              <a:buNone/>
            </a:pPr>
            <a:r>
              <a:rPr lang="en-US" sz="3200" b="1" i="1" dirty="0">
                <a:solidFill>
                  <a:schemeClr val="tx1"/>
                </a:solidFill>
                <a:latin typeface="Arial Narrow" pitchFamily="34" charset="0"/>
              </a:rPr>
              <a:t>    not always, not necessary, but also not uncommon</a:t>
            </a:r>
          </a:p>
          <a:p>
            <a:r>
              <a:rPr lang="en-US" sz="3600" b="1" dirty="0">
                <a:solidFill>
                  <a:schemeClr val="tx1"/>
                </a:solidFill>
                <a:latin typeface="Arial" charset="0"/>
              </a:rPr>
              <a:t>why so?  </a:t>
            </a:r>
            <a:r>
              <a:rPr lang="en-US" sz="3200" dirty="0">
                <a:solidFill>
                  <a:schemeClr val="tx1"/>
                </a:solidFill>
                <a:latin typeface="Arial" charset="0"/>
              </a:rPr>
              <a:t>(in addition to time %):</a:t>
            </a:r>
            <a:endParaRPr lang="en-US" sz="3200" b="1" dirty="0">
              <a:solidFill>
                <a:schemeClr val="tx1"/>
              </a:solidFill>
              <a:latin typeface="Arial" charset="0"/>
            </a:endParaRPr>
          </a:p>
          <a:p>
            <a:r>
              <a:rPr lang="en-US" sz="3600" b="1" dirty="0">
                <a:solidFill>
                  <a:schemeClr val="tx1"/>
                </a:solidFill>
                <a:latin typeface="Arial" charset="0"/>
              </a:rPr>
              <a:t>pacifier illustration</a:t>
            </a:r>
          </a:p>
          <a:p>
            <a:r>
              <a:rPr lang="en-US" sz="3600" b="1" dirty="0">
                <a:solidFill>
                  <a:schemeClr val="tx1"/>
                </a:solidFill>
                <a:latin typeface="Arial" charset="0"/>
              </a:rPr>
              <a:t>1</a:t>
            </a:r>
            <a:r>
              <a:rPr lang="en-US" sz="3600" b="1" baseline="30000" dirty="0">
                <a:solidFill>
                  <a:schemeClr val="tx1"/>
                </a:solidFill>
                <a:latin typeface="Arial" charset="0"/>
              </a:rPr>
              <a:t>st</a:t>
            </a:r>
            <a:r>
              <a:rPr lang="en-US" sz="3600" b="1" dirty="0">
                <a:solidFill>
                  <a:schemeClr val="tx1"/>
                </a:solidFill>
                <a:latin typeface="Arial" charset="0"/>
              </a:rPr>
              <a:t> born &gt; into world of adults</a:t>
            </a:r>
          </a:p>
          <a:p>
            <a:r>
              <a:rPr lang="en-US" sz="3600" b="1" dirty="0">
                <a:solidFill>
                  <a:schemeClr val="tx1"/>
                </a:solidFill>
                <a:latin typeface="Arial" charset="0"/>
              </a:rPr>
              <a:t>youngest &gt; world of children</a:t>
            </a:r>
          </a:p>
          <a:p>
            <a:r>
              <a:rPr lang="en-US" sz="3600" b="1" dirty="0">
                <a:solidFill>
                  <a:schemeClr val="tx1"/>
                </a:solidFill>
                <a:latin typeface="Arial" charset="0"/>
              </a:rPr>
              <a:t>time 1</a:t>
            </a:r>
            <a:r>
              <a:rPr lang="en-US" sz="3600" b="1" baseline="30000" dirty="0">
                <a:solidFill>
                  <a:schemeClr val="tx1"/>
                </a:solidFill>
                <a:latin typeface="Arial" charset="0"/>
              </a:rPr>
              <a:t>st</a:t>
            </a:r>
            <a:r>
              <a:rPr lang="en-US" sz="3600" b="1" dirty="0">
                <a:solidFill>
                  <a:schemeClr val="tx1"/>
                </a:solidFill>
                <a:latin typeface="Arial" charset="0"/>
              </a:rPr>
              <a:t> born: parents eager</a:t>
            </a:r>
          </a:p>
          <a:p>
            <a:r>
              <a:rPr lang="en-US" sz="3600" b="1" dirty="0">
                <a:solidFill>
                  <a:schemeClr val="tx1"/>
                </a:solidFill>
                <a:latin typeface="Arial" charset="0"/>
              </a:rPr>
              <a:t>youngest: “my baby” </a:t>
            </a:r>
            <a:endParaRPr lang="en-US" sz="3200" b="1" dirty="0">
              <a:solidFill>
                <a:schemeClr val="tx1"/>
              </a:solidFill>
            </a:endParaRPr>
          </a:p>
        </p:txBody>
      </p:sp>
      <p:sp>
        <p:nvSpPr>
          <p:cNvPr id="5" name="Rectangle 2"/>
          <p:cNvSpPr txBox="1">
            <a:spLocks noChangeArrowheads="1"/>
          </p:cNvSpPr>
          <p:nvPr/>
        </p:nvSpPr>
        <p:spPr bwMode="auto">
          <a:xfrm>
            <a:off x="533400" y="152400"/>
            <a:ext cx="8153400" cy="13716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a:defRPr/>
            </a:pPr>
            <a:r>
              <a:rPr lang="en-US" sz="3600" b="1" kern="0" dirty="0">
                <a:solidFill>
                  <a:srgbClr val="FFFFFF"/>
                </a:solidFill>
                <a:latin typeface="Tahoma" pitchFamily="34" charset="0"/>
              </a:rPr>
              <a:t>19.  Lowering the bar from the firstborn to the baby</a:t>
            </a:r>
            <a:endParaRPr lang="en-US" sz="3600" kern="0" dirty="0">
              <a:solidFill>
                <a:srgbClr val="FFFFFF"/>
              </a:solidFill>
              <a:latin typeface="Tahoma" pitchFamily="34" charset="0"/>
            </a:endParaRPr>
          </a:p>
        </p:txBody>
      </p:sp>
    </p:spTree>
    <p:extLst>
      <p:ext uri="{BB962C8B-B14F-4D97-AF65-F5344CB8AC3E}">
        <p14:creationId xmlns:p14="http://schemas.microsoft.com/office/powerpoint/2010/main" val="37227018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fad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fade">
                                      <p:cBhvr>
                                        <p:cTn id="22" dur="500"/>
                                        <p:tgtEl>
                                          <p:spTgt spid="45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fade">
                                      <p:cBhvr>
                                        <p:cTn id="27" dur="500"/>
                                        <p:tgtEl>
                                          <p:spTgt spid="45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fade">
                                      <p:cBhvr>
                                        <p:cTn id="32" dur="500"/>
                                        <p:tgtEl>
                                          <p:spTgt spid="45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fade">
                                      <p:cBhvr>
                                        <p:cTn id="37" dur="500"/>
                                        <p:tgtEl>
                                          <p:spTgt spid="450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5059">
                                            <p:txEl>
                                              <p:pRg st="7" end="7"/>
                                            </p:txEl>
                                          </p:spTgt>
                                        </p:tgtEl>
                                        <p:attrNameLst>
                                          <p:attrName>style.visibility</p:attrName>
                                        </p:attrNameLst>
                                      </p:cBhvr>
                                      <p:to>
                                        <p:strVal val="visible"/>
                                      </p:to>
                                    </p:set>
                                    <p:animEffect transition="in" filter="fade">
                                      <p:cBhvr>
                                        <p:cTn id="42" dur="500"/>
                                        <p:tgtEl>
                                          <p:spTgt spid="45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xfrm>
            <a:off x="685800" y="228600"/>
            <a:ext cx="7772400" cy="12192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b="1" dirty="0">
                <a:solidFill>
                  <a:schemeClr val="bg1"/>
                </a:solidFill>
                <a:effectLst>
                  <a:outerShdw blurRad="38100" dist="38100" dir="2700000" algn="tl">
                    <a:srgbClr val="000000"/>
                  </a:outerShdw>
                </a:effectLst>
                <a:latin typeface="Arial" pitchFamily="34" charset="0"/>
                <a:cs typeface="Arial" pitchFamily="34" charset="0"/>
              </a:rPr>
              <a:t>Temperament</a:t>
            </a:r>
          </a:p>
        </p:txBody>
      </p:sp>
      <p:sp>
        <p:nvSpPr>
          <p:cNvPr id="45059" name="Rectangle 1027"/>
          <p:cNvSpPr>
            <a:spLocks noGrp="1" noChangeArrowheads="1"/>
          </p:cNvSpPr>
          <p:nvPr>
            <p:ph type="body" sz="half" idx="1"/>
          </p:nvPr>
        </p:nvSpPr>
        <p:spPr>
          <a:xfrm>
            <a:off x="914400" y="1600200"/>
            <a:ext cx="8229600" cy="5257800"/>
          </a:xfrm>
          <a:noFill/>
          <a:ln/>
          <a:effectLst/>
          <a:scene3d>
            <a:camera prst="orthographicFront">
              <a:rot lat="0" lon="0" rev="0"/>
            </a:camera>
            <a:lightRig rig="threePt" dir="t">
              <a:rot lat="0" lon="0" rev="1200000"/>
            </a:lightRig>
          </a:scene3d>
        </p:spPr>
        <p:style>
          <a:lnRef idx="0">
            <a:schemeClr val="dk1"/>
          </a:lnRef>
          <a:fillRef idx="3">
            <a:schemeClr val="dk1"/>
          </a:fillRef>
          <a:effectRef idx="3">
            <a:schemeClr val="dk1"/>
          </a:effectRef>
          <a:fontRef idx="minor">
            <a:schemeClr val="lt1"/>
          </a:fontRef>
        </p:style>
        <p:txBody>
          <a:bodyPr/>
          <a:lstStyle/>
          <a:p>
            <a:r>
              <a:rPr lang="en-US" sz="3600" b="1">
                <a:solidFill>
                  <a:schemeClr val="tx1"/>
                </a:solidFill>
                <a:latin typeface="Arial" charset="0"/>
              </a:rPr>
              <a:t>TEMPERAMENT</a:t>
            </a:r>
            <a:endParaRPr lang="en-US" sz="3600" b="1" dirty="0">
              <a:solidFill>
                <a:schemeClr val="tx1"/>
              </a:solidFill>
              <a:latin typeface="Arial" charset="0"/>
            </a:endParaRPr>
          </a:p>
          <a:p>
            <a:r>
              <a:rPr lang="en-US" sz="3600" b="1" i="1" dirty="0">
                <a:solidFill>
                  <a:srgbClr val="C00000"/>
                </a:solidFill>
                <a:latin typeface="Arial" charset="0"/>
              </a:rPr>
              <a:t>“pleaser”   vs.  “strong-willed”</a:t>
            </a:r>
          </a:p>
          <a:p>
            <a:r>
              <a:rPr lang="en-US" sz="3600" b="1" dirty="0">
                <a:solidFill>
                  <a:schemeClr val="tx1"/>
                </a:solidFill>
                <a:latin typeface="Arial" charset="0"/>
              </a:rPr>
              <a:t>GAL.5:16ff</a:t>
            </a:r>
          </a:p>
          <a:p>
            <a:r>
              <a:rPr lang="en-US" sz="3600" b="1" dirty="0">
                <a:solidFill>
                  <a:schemeClr val="tx1"/>
                </a:solidFill>
                <a:latin typeface="Arial" charset="0"/>
              </a:rPr>
              <a:t>selfish stubbornness needs to      be broken, but principled independence is very valuable </a:t>
            </a:r>
          </a:p>
          <a:p>
            <a:r>
              <a:rPr lang="en-US" sz="4000" b="1" dirty="0">
                <a:solidFill>
                  <a:schemeClr val="tx1"/>
                </a:solidFill>
                <a:latin typeface="Arial Black" pitchFamily="34" charset="0"/>
              </a:rPr>
              <a:t>win…</a:t>
            </a:r>
          </a:p>
          <a:p>
            <a:pPr>
              <a:buFontTx/>
              <a:buNone/>
            </a:pPr>
            <a:r>
              <a:rPr lang="en-US" sz="3600" b="1" dirty="0">
                <a:solidFill>
                  <a:schemeClr val="tx1"/>
                </a:solidFill>
                <a:latin typeface="Arial Black" pitchFamily="34" charset="0"/>
              </a:rPr>
              <a:t>           …&amp; your child wins</a:t>
            </a:r>
            <a:endParaRPr lang="en-US" sz="3600" dirty="0">
              <a:solidFill>
                <a:schemeClr val="tx1"/>
              </a:solidFill>
              <a:latin typeface="Arial Black" pitchFamily="34" charset="0"/>
            </a:endParaRPr>
          </a:p>
          <a:p>
            <a:endParaRPr lang="en-US" sz="3600" b="1" dirty="0">
              <a:solidFill>
                <a:schemeClr val="tx1"/>
              </a:solidFill>
              <a:latin typeface="Arial" charset="0"/>
            </a:endParaRPr>
          </a:p>
        </p:txBody>
      </p:sp>
    </p:spTree>
    <p:extLst>
      <p:ext uri="{BB962C8B-B14F-4D97-AF65-F5344CB8AC3E}">
        <p14:creationId xmlns:p14="http://schemas.microsoft.com/office/powerpoint/2010/main" val="3226016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fade">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fade">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fade">
                                      <p:cBhvr>
                                        <p:cTn id="22" dur="500"/>
                                        <p:tgtEl>
                                          <p:spTgt spid="45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fade">
                                      <p:cBhvr>
                                        <p:cTn id="27" dur="500"/>
                                        <p:tgtEl>
                                          <p:spTgt spid="45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fade">
                                      <p:cBhvr>
                                        <p:cTn id="32"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11430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l">
              <a:defRPr/>
            </a:pPr>
            <a:r>
              <a:rPr lang="en-US" sz="4800" b="1" dirty="0">
                <a:solidFill>
                  <a:schemeClr val="bg1"/>
                </a:solidFill>
                <a:effectLst>
                  <a:outerShdw blurRad="38100" dist="38100" dir="2700000" algn="tl">
                    <a:srgbClr val="000000"/>
                  </a:outerShdw>
                </a:effectLst>
                <a:latin typeface="Arial" charset="0"/>
              </a:rPr>
              <a:t>PARENTS</a:t>
            </a:r>
            <a:endParaRPr lang="en-US" sz="4800" b="1" dirty="0">
              <a:latin typeface="Arial" charset="0"/>
            </a:endParaRPr>
          </a:p>
        </p:txBody>
      </p:sp>
      <p:sp>
        <p:nvSpPr>
          <p:cNvPr id="38915" name="Rectangle 3"/>
          <p:cNvSpPr>
            <a:spLocks noGrp="1" noChangeArrowheads="1"/>
          </p:cNvSpPr>
          <p:nvPr>
            <p:ph type="body" idx="1"/>
          </p:nvPr>
        </p:nvSpPr>
        <p:spPr>
          <a:xfrm>
            <a:off x="0" y="1600200"/>
            <a:ext cx="9144000" cy="5257800"/>
          </a:xfrm>
          <a:solidFill>
            <a:schemeClr val="tx1"/>
          </a:solidFill>
        </p:spPr>
        <p:txBody>
          <a:bodyPr/>
          <a:lstStyle/>
          <a:p>
            <a:pPr algn="ctr">
              <a:buFontTx/>
              <a:buNone/>
            </a:pPr>
            <a:r>
              <a:rPr lang="en-US" sz="3600" b="1" dirty="0">
                <a:solidFill>
                  <a:schemeClr val="bg1"/>
                </a:solidFill>
                <a:latin typeface="Arial" charset="0"/>
              </a:rPr>
              <a:t>Take the time…</a:t>
            </a:r>
          </a:p>
          <a:p>
            <a:pPr>
              <a:buFontTx/>
              <a:buNone/>
            </a:pPr>
            <a:endParaRPr lang="en-US" sz="3600" b="1" dirty="0">
              <a:solidFill>
                <a:schemeClr val="bg1"/>
              </a:solidFill>
              <a:latin typeface="Arial" charset="0"/>
            </a:endParaRPr>
          </a:p>
          <a:p>
            <a:r>
              <a:rPr lang="en-US" sz="3600" b="1" dirty="0">
                <a:solidFill>
                  <a:schemeClr val="bg1"/>
                </a:solidFill>
                <a:latin typeface="Arial Black" pitchFamily="34" charset="0"/>
              </a:rPr>
              <a:t>       Teach</a:t>
            </a:r>
            <a:r>
              <a:rPr lang="en-US" sz="3600" b="1" dirty="0">
                <a:solidFill>
                  <a:schemeClr val="bg1"/>
                </a:solidFill>
                <a:latin typeface="Arial" charset="0"/>
              </a:rPr>
              <a:t> them to do right</a:t>
            </a:r>
          </a:p>
          <a:p>
            <a:r>
              <a:rPr lang="en-US" sz="3600" b="1" dirty="0">
                <a:solidFill>
                  <a:schemeClr val="bg1"/>
                </a:solidFill>
                <a:latin typeface="Arial Black" pitchFamily="34" charset="0"/>
              </a:rPr>
              <a:t>       Train</a:t>
            </a:r>
            <a:r>
              <a:rPr lang="en-US" sz="3600" b="1" dirty="0">
                <a:solidFill>
                  <a:schemeClr val="bg1"/>
                </a:solidFill>
                <a:latin typeface="Arial" charset="0"/>
              </a:rPr>
              <a:t> them to do right</a:t>
            </a:r>
          </a:p>
          <a:p>
            <a:r>
              <a:rPr lang="en-US" sz="3600" b="1" i="1" dirty="0">
                <a:solidFill>
                  <a:schemeClr val="bg1"/>
                </a:solidFill>
                <a:latin typeface="Arial Black" pitchFamily="34" charset="0"/>
              </a:rPr>
              <a:t>      </a:t>
            </a:r>
            <a:r>
              <a:rPr lang="en-US" sz="3600" b="1" dirty="0">
                <a:solidFill>
                  <a:schemeClr val="bg1"/>
                </a:solidFill>
                <a:latin typeface="Arial Black" pitchFamily="34" charset="0"/>
              </a:rPr>
              <a:t>EXPECT</a:t>
            </a:r>
            <a:r>
              <a:rPr lang="en-US" sz="3600" b="1" dirty="0">
                <a:solidFill>
                  <a:schemeClr val="bg1"/>
                </a:solidFill>
                <a:latin typeface="Arial" charset="0"/>
              </a:rPr>
              <a:t>  THEM TO DO RIGHT</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0" y="1371600"/>
            <a:ext cx="9144000" cy="5029200"/>
          </a:xfrm>
        </p:spPr>
        <p:txBody>
          <a:bodyPr/>
          <a:lstStyle/>
          <a:p>
            <a:r>
              <a:rPr lang="en-US" sz="2800" b="1" dirty="0">
                <a:solidFill>
                  <a:schemeClr val="accent2">
                    <a:lumMod val="75000"/>
                  </a:schemeClr>
                </a:solidFill>
                <a:latin typeface="Arial Narrow" pitchFamily="34" charset="0"/>
              </a:rPr>
              <a:t>rejoice</a:t>
            </a:r>
            <a:r>
              <a:rPr lang="en-US" sz="2800" b="1" dirty="0">
                <a:latin typeface="Arial Narrow" pitchFamily="34" charset="0"/>
              </a:rPr>
              <a:t> in the wife of your youth.</a:t>
            </a:r>
            <a:r>
              <a:rPr lang="en-US" sz="2800" b="1" dirty="0"/>
              <a:t> </a:t>
            </a:r>
            <a:r>
              <a:rPr lang="en-US" sz="2800" b="1" dirty="0">
                <a:solidFill>
                  <a:schemeClr val="accent2">
                    <a:lumMod val="75000"/>
                  </a:schemeClr>
                </a:solidFill>
                <a:latin typeface="Arial Narrow" pitchFamily="34" charset="0"/>
              </a:rPr>
              <a:t>Prov. 5.18</a:t>
            </a:r>
          </a:p>
          <a:p>
            <a:r>
              <a:rPr lang="en-US" sz="2800" b="1" dirty="0">
                <a:latin typeface="Arial Narrow" pitchFamily="34" charset="0"/>
              </a:rPr>
              <a:t>The father of the righteous will greatly </a:t>
            </a:r>
            <a:r>
              <a:rPr lang="en-US" sz="2800" b="1" dirty="0">
                <a:solidFill>
                  <a:schemeClr val="accent2">
                    <a:lumMod val="75000"/>
                  </a:schemeClr>
                </a:solidFill>
                <a:latin typeface="Arial Narrow" pitchFamily="34" charset="0"/>
              </a:rPr>
              <a:t>rejoice; </a:t>
            </a:r>
            <a:r>
              <a:rPr lang="en-US" sz="2800" b="1" dirty="0">
                <a:latin typeface="Arial Narrow" pitchFamily="34" charset="0"/>
              </a:rPr>
              <a:t>And he ...will have </a:t>
            </a:r>
            <a:r>
              <a:rPr lang="en-US" sz="2800" b="1" dirty="0">
                <a:solidFill>
                  <a:schemeClr val="accent2">
                    <a:lumMod val="75000"/>
                  </a:schemeClr>
                </a:solidFill>
                <a:latin typeface="Arial Narrow" pitchFamily="34" charset="0"/>
              </a:rPr>
              <a:t>joy</a:t>
            </a:r>
            <a:r>
              <a:rPr lang="en-US" sz="2800" b="1" dirty="0">
                <a:latin typeface="Arial Narrow" pitchFamily="34" charset="0"/>
              </a:rPr>
              <a:t> of him. Let your father and your mother be </a:t>
            </a:r>
            <a:r>
              <a:rPr lang="en-US" sz="2800" b="1" dirty="0">
                <a:solidFill>
                  <a:schemeClr val="accent2">
                    <a:lumMod val="75000"/>
                  </a:schemeClr>
                </a:solidFill>
                <a:latin typeface="Arial Narrow" pitchFamily="34" charset="0"/>
              </a:rPr>
              <a:t>glad,</a:t>
            </a:r>
            <a:r>
              <a:rPr lang="en-US" sz="2800" b="1" dirty="0">
                <a:latin typeface="Arial Narrow" pitchFamily="34" charset="0"/>
              </a:rPr>
              <a:t> And let her </a:t>
            </a:r>
            <a:r>
              <a:rPr lang="en-US" sz="2800" b="1" dirty="0">
                <a:solidFill>
                  <a:schemeClr val="accent2">
                    <a:lumMod val="75000"/>
                  </a:schemeClr>
                </a:solidFill>
                <a:latin typeface="Arial Narrow" pitchFamily="34" charset="0"/>
              </a:rPr>
              <a:t>rejoice</a:t>
            </a:r>
            <a:r>
              <a:rPr lang="en-US" sz="2800" b="1" dirty="0">
                <a:solidFill>
                  <a:srgbClr val="0000CC"/>
                </a:solidFill>
                <a:latin typeface="Arial Narrow" pitchFamily="34" charset="0"/>
              </a:rPr>
              <a:t> </a:t>
            </a:r>
            <a:r>
              <a:rPr lang="en-US" sz="2800" b="1" dirty="0">
                <a:latin typeface="Arial Narrow" pitchFamily="34" charset="0"/>
              </a:rPr>
              <a:t>who gave birth to you. </a:t>
            </a:r>
            <a:r>
              <a:rPr lang="en-US" sz="2800" b="1" dirty="0">
                <a:solidFill>
                  <a:schemeClr val="accent2">
                    <a:lumMod val="75000"/>
                  </a:schemeClr>
                </a:solidFill>
                <a:latin typeface="Arial Narrow" pitchFamily="34" charset="0"/>
              </a:rPr>
              <a:t>Prov. 23.24-25</a:t>
            </a:r>
          </a:p>
          <a:p>
            <a:r>
              <a:rPr lang="en-US" sz="2800" b="1" dirty="0">
                <a:latin typeface="Arial Narrow" pitchFamily="34" charset="0"/>
              </a:rPr>
              <a:t>A</a:t>
            </a:r>
            <a:r>
              <a:rPr lang="en-US" sz="2800" b="1" dirty="0">
                <a:solidFill>
                  <a:srgbClr val="0000CC"/>
                </a:solidFill>
                <a:latin typeface="Arial Narrow" pitchFamily="34" charset="0"/>
              </a:rPr>
              <a:t> </a:t>
            </a:r>
            <a:r>
              <a:rPr lang="en-US" sz="2800" b="1" dirty="0">
                <a:solidFill>
                  <a:schemeClr val="accent2">
                    <a:lumMod val="75000"/>
                  </a:schemeClr>
                </a:solidFill>
                <a:latin typeface="Arial Narrow" pitchFamily="34" charset="0"/>
              </a:rPr>
              <a:t>joyful</a:t>
            </a:r>
            <a:r>
              <a:rPr lang="en-US" sz="2800" b="1" dirty="0">
                <a:solidFill>
                  <a:srgbClr val="0000CC"/>
                </a:solidFill>
                <a:latin typeface="Arial Narrow" pitchFamily="34" charset="0"/>
              </a:rPr>
              <a:t> </a:t>
            </a:r>
            <a:r>
              <a:rPr lang="en-US" sz="2800" b="1" dirty="0">
                <a:latin typeface="Arial Narrow" pitchFamily="34" charset="0"/>
              </a:rPr>
              <a:t>heart makes a cheerful face, But when the heart is sad, the spirit is broken... a </a:t>
            </a:r>
            <a:r>
              <a:rPr lang="en-US" sz="2800" b="1" dirty="0">
                <a:solidFill>
                  <a:schemeClr val="accent2">
                    <a:lumMod val="75000"/>
                  </a:schemeClr>
                </a:solidFill>
                <a:latin typeface="Arial Narrow" pitchFamily="34" charset="0"/>
              </a:rPr>
              <a:t>cheerful </a:t>
            </a:r>
            <a:r>
              <a:rPr lang="en-US" sz="2800" b="1" dirty="0">
                <a:latin typeface="Arial Narrow" pitchFamily="34" charset="0"/>
              </a:rPr>
              <a:t>heart </a:t>
            </a:r>
            <a:r>
              <a:rPr lang="en-US" sz="2800" b="1" i="1" dirty="0">
                <a:latin typeface="Arial Narrow" pitchFamily="34" charset="0"/>
              </a:rPr>
              <a:t>has</a:t>
            </a:r>
            <a:r>
              <a:rPr lang="en-US" sz="2800" b="1" dirty="0">
                <a:latin typeface="Arial Narrow" pitchFamily="34" charset="0"/>
              </a:rPr>
              <a:t> a continual feast…  Better is a dish of vegetables </a:t>
            </a:r>
            <a:r>
              <a:rPr lang="en-US" sz="2800" b="1" dirty="0">
                <a:solidFill>
                  <a:schemeClr val="accent2">
                    <a:lumMod val="75000"/>
                  </a:schemeClr>
                </a:solidFill>
                <a:latin typeface="Arial Narrow" pitchFamily="34" charset="0"/>
              </a:rPr>
              <a:t>where love is </a:t>
            </a:r>
            <a:r>
              <a:rPr lang="en-US" sz="2800" b="1" dirty="0">
                <a:latin typeface="Arial Narrow" pitchFamily="34" charset="0"/>
              </a:rPr>
              <a:t>Than a fattened ox </a:t>
            </a:r>
            <a:r>
              <a:rPr lang="en-US" sz="2800" b="1" i="1" dirty="0">
                <a:latin typeface="Arial Narrow" pitchFamily="34" charset="0"/>
              </a:rPr>
              <a:t>served</a:t>
            </a:r>
            <a:r>
              <a:rPr lang="en-US" sz="2800" b="1" dirty="0">
                <a:latin typeface="Arial Narrow" pitchFamily="34" charset="0"/>
              </a:rPr>
              <a:t> with hatred. </a:t>
            </a:r>
            <a:r>
              <a:rPr lang="en-US" sz="2800" b="1" dirty="0">
                <a:solidFill>
                  <a:schemeClr val="accent2">
                    <a:lumMod val="75000"/>
                  </a:schemeClr>
                </a:solidFill>
                <a:latin typeface="Arial Narrow" pitchFamily="34" charset="0"/>
              </a:rPr>
              <a:t>Prov. </a:t>
            </a:r>
            <a:r>
              <a:rPr lang="en-US" sz="2800" b="1">
                <a:solidFill>
                  <a:schemeClr val="accent2">
                    <a:lumMod val="75000"/>
                  </a:schemeClr>
                </a:solidFill>
                <a:latin typeface="Arial Narrow" pitchFamily="34" charset="0"/>
              </a:rPr>
              <a:t>15.13-17</a:t>
            </a:r>
            <a:r>
              <a:rPr lang="en-US" sz="1600" b="1">
                <a:solidFill>
                  <a:schemeClr val="accent2">
                    <a:lumMod val="75000"/>
                  </a:schemeClr>
                </a:solidFill>
                <a:latin typeface="Arial Narrow" pitchFamily="34" charset="0"/>
              </a:rPr>
              <a:t>nasb</a:t>
            </a:r>
            <a:endParaRPr lang="en-US" sz="2800" b="1" dirty="0">
              <a:solidFill>
                <a:schemeClr val="accent2">
                  <a:lumMod val="75000"/>
                </a:schemeClr>
              </a:solidFill>
              <a:latin typeface="Arial Narrow" pitchFamily="34" charset="0"/>
            </a:endParaRPr>
          </a:p>
          <a:p>
            <a:r>
              <a:rPr lang="en-US" sz="2800" b="1" dirty="0">
                <a:latin typeface="Arial Narrow" pitchFamily="34" charset="0"/>
              </a:rPr>
              <a:t>the </a:t>
            </a:r>
            <a:r>
              <a:rPr lang="en-US" sz="2800" b="1" dirty="0">
                <a:solidFill>
                  <a:schemeClr val="accent2">
                    <a:lumMod val="75000"/>
                  </a:schemeClr>
                </a:solidFill>
                <a:latin typeface="Arial Narrow" pitchFamily="34" charset="0"/>
              </a:rPr>
              <a:t>law of kindness </a:t>
            </a:r>
            <a:r>
              <a:rPr lang="en-US" sz="2800" b="1" dirty="0">
                <a:latin typeface="Arial Narrow" pitchFamily="34" charset="0"/>
              </a:rPr>
              <a:t>is on her tongue.  </a:t>
            </a:r>
            <a:r>
              <a:rPr lang="en-US" sz="2800" b="1" dirty="0">
                <a:solidFill>
                  <a:schemeClr val="accent2">
                    <a:lumMod val="75000"/>
                  </a:schemeClr>
                </a:solidFill>
                <a:latin typeface="Arial Narrow" pitchFamily="34" charset="0"/>
              </a:rPr>
              <a:t>Prov.31.26</a:t>
            </a:r>
          </a:p>
          <a:p>
            <a:r>
              <a:rPr lang="en-US" sz="2800" b="1" dirty="0">
                <a:latin typeface="Arial Narrow" pitchFamily="34" charset="0"/>
              </a:rPr>
              <a:t>A </a:t>
            </a:r>
            <a:r>
              <a:rPr lang="en-US" sz="2800" b="1" dirty="0">
                <a:solidFill>
                  <a:schemeClr val="accent2">
                    <a:lumMod val="75000"/>
                  </a:schemeClr>
                </a:solidFill>
                <a:latin typeface="Arial Narrow" pitchFamily="34" charset="0"/>
              </a:rPr>
              <a:t>joyful</a:t>
            </a:r>
            <a:r>
              <a:rPr lang="en-US" sz="2800" b="1" dirty="0">
                <a:latin typeface="Arial Narrow" pitchFamily="34" charset="0"/>
              </a:rPr>
              <a:t> heart is good medicine, but a crushed spirit dries up the bones.</a:t>
            </a:r>
            <a:r>
              <a:rPr lang="en-US" sz="2800" b="1" dirty="0"/>
              <a:t> </a:t>
            </a:r>
            <a:r>
              <a:rPr lang="en-US" sz="2800" b="1" dirty="0">
                <a:solidFill>
                  <a:schemeClr val="accent2">
                    <a:lumMod val="75000"/>
                  </a:schemeClr>
                </a:solidFill>
                <a:latin typeface="Arial Narrow" pitchFamily="34" charset="0"/>
              </a:rPr>
              <a:t>Prov. 17.22</a:t>
            </a:r>
            <a:r>
              <a:rPr lang="en-US" sz="1600" b="1" dirty="0">
                <a:solidFill>
                  <a:schemeClr val="accent2">
                    <a:lumMod val="75000"/>
                  </a:schemeClr>
                </a:solidFill>
                <a:latin typeface="Arial Narrow" pitchFamily="34" charset="0"/>
              </a:rPr>
              <a:t>esv</a:t>
            </a:r>
            <a:endParaRPr lang="en-US" sz="2800" b="1" dirty="0">
              <a:solidFill>
                <a:schemeClr val="accent2">
                  <a:lumMod val="75000"/>
                </a:schemeClr>
              </a:solidFill>
            </a:endParaRPr>
          </a:p>
        </p:txBody>
      </p:sp>
      <p:sp>
        <p:nvSpPr>
          <p:cNvPr id="70660" name="AutoShape 4"/>
          <p:cNvSpPr>
            <a:spLocks noChangeArrowheads="1"/>
          </p:cNvSpPr>
          <p:nvPr/>
        </p:nvSpPr>
        <p:spPr bwMode="auto">
          <a:xfrm>
            <a:off x="3962400" y="6172200"/>
            <a:ext cx="5029200" cy="533400"/>
          </a:xfrm>
          <a:prstGeom prst="roundRect">
            <a:avLst>
              <a:gd name="adj" fmla="val 16667"/>
            </a:avLst>
          </a:prstGeom>
          <a:solidFill>
            <a:srgbClr val="002060"/>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dirty="0">
                <a:solidFill>
                  <a:schemeClr val="bg1"/>
                </a:solidFill>
                <a:latin typeface="Calibri" panose="020F0502020204030204" pitchFamily="34" charset="0"/>
              </a:rPr>
              <a:t>Ga.5.22   Love, Joy, Peace…</a:t>
            </a:r>
          </a:p>
        </p:txBody>
      </p:sp>
      <p:sp>
        <p:nvSpPr>
          <p:cNvPr id="6" name="Rectangle 2"/>
          <p:cNvSpPr txBox="1">
            <a:spLocks noChangeArrowheads="1"/>
          </p:cNvSpPr>
          <p:nvPr/>
        </p:nvSpPr>
        <p:spPr bwMode="auto">
          <a:xfrm>
            <a:off x="533400" y="228600"/>
            <a:ext cx="8153400" cy="1066800"/>
          </a:xfrm>
          <a:prstGeom prst="rect">
            <a:avLst/>
          </a:prstGeom>
          <a:solidFill>
            <a:srgbClr val="00206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chemeClr val="bg1"/>
                </a:solidFill>
                <a:effectLst/>
                <a:uLnTx/>
                <a:uFillTx/>
                <a:latin typeface="Tahoma" pitchFamily="34" charset="0"/>
                <a:ea typeface="+mn-ea"/>
                <a:cs typeface="+mn-cs"/>
              </a:rPr>
              <a:t>9.  failing to parent with joy</a:t>
            </a:r>
            <a:endParaRPr kumimoji="0" lang="en-US" sz="3600" b="0" i="0" u="none" strike="noStrike" kern="0" cap="none" spc="0" normalizeH="0" baseline="0" noProof="0" dirty="0">
              <a:ln>
                <a:noFill/>
              </a:ln>
              <a:solidFill>
                <a:schemeClr val="bg1"/>
              </a:solidFill>
              <a:effectLst/>
              <a:uLnTx/>
              <a:uFillTx/>
              <a:latin typeface="Tahoma" pitchFamily="34"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up)">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up)">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up)">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up)">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up)">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81000"/>
            <a:ext cx="8153400" cy="1066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10.  failing to use rod AND reproof</a:t>
            </a:r>
            <a:endParaRPr lang="en-US" sz="3600" dirty="0">
              <a:solidFill>
                <a:schemeClr val="bg1"/>
              </a:solidFill>
              <a:latin typeface="Tahoma" pitchFamily="34" charset="0"/>
            </a:endParaRPr>
          </a:p>
        </p:txBody>
      </p:sp>
      <p:sp>
        <p:nvSpPr>
          <p:cNvPr id="19459" name="Rectangle 3"/>
          <p:cNvSpPr>
            <a:spLocks noGrp="1" noChangeArrowheads="1"/>
          </p:cNvSpPr>
          <p:nvPr>
            <p:ph type="body" idx="1"/>
          </p:nvPr>
        </p:nvSpPr>
        <p:spPr>
          <a:xfrm>
            <a:off x="381000" y="1828800"/>
            <a:ext cx="8534400" cy="4572000"/>
          </a:xfrm>
        </p:spPr>
        <p:txBody>
          <a:bodyPr/>
          <a:lstStyle/>
          <a:p>
            <a:r>
              <a:rPr lang="en-US" b="1" dirty="0">
                <a:latin typeface="Arial" charset="0"/>
              </a:rPr>
              <a:t>Just rod? [learns… what?]</a:t>
            </a:r>
          </a:p>
          <a:p>
            <a:r>
              <a:rPr lang="en-US" b="1" dirty="0">
                <a:latin typeface="Arial" charset="0"/>
              </a:rPr>
              <a:t>Just reproof? [kid at </a:t>
            </a:r>
            <a:r>
              <a:rPr lang="en-US" b="1" dirty="0" err="1">
                <a:latin typeface="Arial" charset="0"/>
              </a:rPr>
              <a:t>walmart</a:t>
            </a:r>
            <a:r>
              <a:rPr lang="en-US" b="1" dirty="0">
                <a:latin typeface="Arial" charset="0"/>
              </a:rPr>
              <a:t>]</a:t>
            </a:r>
          </a:p>
          <a:p>
            <a:r>
              <a:rPr lang="en-US" b="1" dirty="0">
                <a:latin typeface="Arial" charset="0"/>
              </a:rPr>
              <a:t>value in “the lecture” </a:t>
            </a:r>
          </a:p>
          <a:p>
            <a:pPr lvl="1"/>
            <a:r>
              <a:rPr lang="en-US" sz="3200" b="1" dirty="0">
                <a:latin typeface="Arial" charset="0"/>
              </a:rPr>
              <a:t>conscience</a:t>
            </a:r>
          </a:p>
          <a:p>
            <a:pPr lvl="1"/>
            <a:r>
              <a:rPr lang="en-US" sz="3200" b="1" dirty="0">
                <a:latin typeface="Arial" charset="0"/>
              </a:rPr>
              <a:t>anticipation</a:t>
            </a:r>
          </a:p>
          <a:p>
            <a:r>
              <a:rPr lang="en-US" b="1" dirty="0">
                <a:latin typeface="Arial" charset="0"/>
              </a:rPr>
              <a:t>“The </a:t>
            </a:r>
            <a:r>
              <a:rPr lang="en-US" b="1" dirty="0">
                <a:solidFill>
                  <a:schemeClr val="accent2">
                    <a:lumMod val="75000"/>
                  </a:schemeClr>
                </a:solidFill>
                <a:latin typeface="Arial Black" pitchFamily="34" charset="0"/>
              </a:rPr>
              <a:t>rod </a:t>
            </a:r>
            <a:r>
              <a:rPr lang="en-US" b="1" u="sng" dirty="0">
                <a:solidFill>
                  <a:schemeClr val="accent2">
                    <a:lumMod val="75000"/>
                  </a:schemeClr>
                </a:solidFill>
                <a:latin typeface="Arial Black" pitchFamily="34" charset="0"/>
              </a:rPr>
              <a:t>and</a:t>
            </a:r>
            <a:r>
              <a:rPr lang="en-US" b="1" dirty="0">
                <a:solidFill>
                  <a:schemeClr val="accent2">
                    <a:lumMod val="75000"/>
                  </a:schemeClr>
                </a:solidFill>
                <a:latin typeface="Arial Black" pitchFamily="34" charset="0"/>
              </a:rPr>
              <a:t> reproof </a:t>
            </a:r>
            <a:r>
              <a:rPr lang="en-US" b="1" dirty="0">
                <a:latin typeface="Arial" charset="0"/>
              </a:rPr>
              <a:t>bring wisdom, but a child who gets his own way brings shame to his mother” </a:t>
            </a:r>
            <a:r>
              <a:rPr lang="en-US" b="1" dirty="0">
                <a:solidFill>
                  <a:schemeClr val="accent2"/>
                </a:solidFill>
                <a:latin typeface="Arial" charset="0"/>
              </a:rPr>
              <a:t>  	</a:t>
            </a:r>
            <a:r>
              <a:rPr lang="en-US" b="1" dirty="0">
                <a:solidFill>
                  <a:schemeClr val="accent2">
                    <a:lumMod val="75000"/>
                  </a:schemeClr>
                </a:solidFill>
                <a:latin typeface="Arial Black" pitchFamily="34" charset="0"/>
              </a:rPr>
              <a:t>Prov. 29.15 </a:t>
            </a:r>
            <a:r>
              <a:rPr lang="en-US" b="1" dirty="0">
                <a:latin typeface="Arial Black" pitchFamily="34" charset="0"/>
              </a:rPr>
              <a:t>	            </a:t>
            </a:r>
            <a:endParaRPr lang="en-US" b="1" dirty="0">
              <a:solidFill>
                <a:schemeClr val="accent2"/>
              </a:solidFill>
              <a:latin typeface="Arial Black" pitchFamily="34" charset="0"/>
            </a:endParaRPr>
          </a:p>
          <a:p>
            <a:endParaRPr lang="en-US" b="1" dirty="0">
              <a:solidFill>
                <a:schemeClr val="accent2"/>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up)">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up)">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up)">
                                      <p:cBhvr>
                                        <p:cTn id="17" dur="500"/>
                                        <p:tgtEl>
                                          <p:spTgt spid="19459">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animEffect transition="in" filter="wipe(up)">
                                      <p:cBhvr>
                                        <p:cTn id="20" dur="500"/>
                                        <p:tgtEl>
                                          <p:spTgt spid="19459">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up)">
                                      <p:cBhvr>
                                        <p:cTn id="23" dur="500"/>
                                        <p:tgtEl>
                                          <p:spTgt spid="194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up)">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153400" cy="13716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11.   Settling for situation control 	instead of training the child.</a:t>
            </a:r>
            <a:endParaRPr lang="en-US" sz="3600" dirty="0">
              <a:solidFill>
                <a:schemeClr val="bg1"/>
              </a:solidFill>
              <a:latin typeface="Tahoma" pitchFamily="34" charset="0"/>
            </a:endParaRPr>
          </a:p>
        </p:txBody>
      </p:sp>
      <p:sp>
        <p:nvSpPr>
          <p:cNvPr id="20483" name="Rectangle 3"/>
          <p:cNvSpPr>
            <a:spLocks noGrp="1" noChangeArrowheads="1"/>
          </p:cNvSpPr>
          <p:nvPr>
            <p:ph type="body" idx="1"/>
          </p:nvPr>
        </p:nvSpPr>
        <p:spPr>
          <a:xfrm>
            <a:off x="0" y="1600200"/>
            <a:ext cx="9144000" cy="5257800"/>
          </a:xfrm>
        </p:spPr>
        <p:txBody>
          <a:bodyPr/>
          <a:lstStyle/>
          <a:p>
            <a:r>
              <a:rPr lang="en-US" sz="2800" b="1" dirty="0" err="1">
                <a:latin typeface="Arial" charset="0"/>
              </a:rPr>
              <a:t>twinkie</a:t>
            </a:r>
            <a:r>
              <a:rPr lang="en-US" sz="2800" b="1" dirty="0">
                <a:latin typeface="Arial" charset="0"/>
              </a:rPr>
              <a:t> brat 	  </a:t>
            </a:r>
            <a:r>
              <a:rPr lang="en-US" sz="2000" b="1" dirty="0">
                <a:latin typeface="Arial" charset="0"/>
              </a:rPr>
              <a:t>- Michael &amp; Debbie Pearl / </a:t>
            </a:r>
            <a:r>
              <a:rPr lang="en-US" sz="2000" b="1" u="sng" dirty="0">
                <a:latin typeface="Arial" charset="0"/>
              </a:rPr>
              <a:t>To Train up a Child</a:t>
            </a:r>
            <a:endParaRPr lang="en-US" sz="2400" b="1" dirty="0">
              <a:latin typeface="Arial" charset="0"/>
            </a:endParaRPr>
          </a:p>
          <a:p>
            <a:r>
              <a:rPr lang="en-US" sz="2400" b="1" dirty="0">
                <a:latin typeface="Arial" charset="0"/>
              </a:rPr>
              <a:t>BRIANNE &amp; THE CAR SEAT ILLUSTRATION</a:t>
            </a:r>
          </a:p>
          <a:p>
            <a:r>
              <a:rPr lang="en-US" sz="2400" b="1" dirty="0">
                <a:solidFill>
                  <a:schemeClr val="accent2">
                    <a:lumMod val="75000"/>
                  </a:schemeClr>
                </a:solidFill>
                <a:latin typeface="Arial" charset="0"/>
              </a:rPr>
              <a:t>A mom’s comment on this point: “life altering experience” in 2 or 3 days</a:t>
            </a:r>
            <a:r>
              <a:rPr lang="en-US" sz="2400" b="1" dirty="0">
                <a:solidFill>
                  <a:schemeClr val="accent2">
                    <a:lumMod val="75000"/>
                  </a:schemeClr>
                </a:solidFill>
                <a:latin typeface="Arial" pitchFamily="34" charset="0"/>
                <a:cs typeface="Arial" pitchFamily="34" charset="0"/>
              </a:rPr>
              <a:t>: </a:t>
            </a:r>
            <a:r>
              <a:rPr lang="en-US" sz="2400" b="1" i="1" dirty="0">
                <a:solidFill>
                  <a:schemeClr val="accent2">
                    <a:lumMod val="75000"/>
                  </a:schemeClr>
                </a:solidFill>
                <a:latin typeface="Arial" pitchFamily="34" charset="0"/>
                <a:cs typeface="Arial" pitchFamily="34" charset="0"/>
              </a:rPr>
              <a:t>improved behavior / happier child</a:t>
            </a:r>
          </a:p>
          <a:p>
            <a:r>
              <a:rPr lang="en-US" sz="2400" b="1" dirty="0">
                <a:latin typeface="Arial" charset="0"/>
              </a:rPr>
              <a:t>MERE CONTROL  vs. TRAINING  (&amp; what  results?)  “They’re not going to do that under my roof” </a:t>
            </a:r>
            <a:r>
              <a:rPr lang="en-US" sz="2400" b="1" dirty="0">
                <a:solidFill>
                  <a:srgbClr val="C00000"/>
                </a:solidFill>
                <a:latin typeface="Arial" charset="0"/>
              </a:rPr>
              <a:t>is not enough.</a:t>
            </a:r>
            <a:r>
              <a:rPr lang="en-US" sz="2400" b="1" dirty="0">
                <a:latin typeface="Arial" charset="0"/>
              </a:rPr>
              <a:t> Train them. Teach them self-control so they will behave themselves under any roof. </a:t>
            </a:r>
          </a:p>
          <a:p>
            <a:r>
              <a:rPr lang="en-US" sz="2400" b="1" dirty="0">
                <a:latin typeface="Arial" charset="0"/>
              </a:rPr>
              <a:t>“</a:t>
            </a:r>
            <a:r>
              <a:rPr lang="en-US" sz="2400" b="1" u="sng" dirty="0">
                <a:solidFill>
                  <a:schemeClr val="accent2">
                    <a:lumMod val="75000"/>
                  </a:schemeClr>
                </a:solidFill>
                <a:latin typeface="Arial Black" pitchFamily="34" charset="0"/>
              </a:rPr>
              <a:t>TRAIN</a:t>
            </a:r>
            <a:r>
              <a:rPr lang="en-US" sz="2400" b="1" dirty="0">
                <a:solidFill>
                  <a:schemeClr val="accent2"/>
                </a:solidFill>
                <a:latin typeface="Arial Black" pitchFamily="34" charset="0"/>
              </a:rPr>
              <a:t> </a:t>
            </a:r>
            <a:r>
              <a:rPr lang="en-US" sz="2400" b="1" dirty="0">
                <a:latin typeface="Arial" charset="0"/>
              </a:rPr>
              <a:t>up a child in the way he should go, even when he is old he will not depart from it”  </a:t>
            </a:r>
            <a:r>
              <a:rPr lang="en-US" sz="2400" b="1" dirty="0">
                <a:solidFill>
                  <a:schemeClr val="accent2">
                    <a:lumMod val="75000"/>
                  </a:schemeClr>
                </a:solidFill>
                <a:latin typeface="Arial" charset="0"/>
              </a:rPr>
              <a:t>Pr.22.6 (not just “</a:t>
            </a:r>
            <a:r>
              <a:rPr lang="en-US" sz="2400" b="1" u="sng" dirty="0">
                <a:solidFill>
                  <a:schemeClr val="accent2">
                    <a:lumMod val="75000"/>
                  </a:schemeClr>
                </a:solidFill>
                <a:latin typeface="Arial" charset="0"/>
              </a:rPr>
              <a:t>control</a:t>
            </a:r>
            <a:r>
              <a:rPr lang="en-US" sz="2400" b="1" dirty="0">
                <a:solidFill>
                  <a:schemeClr val="accent2">
                    <a:lumMod val="75000"/>
                  </a:schemeClr>
                </a:solidFill>
                <a:latin typeface="Arial" charset="0"/>
              </a:rPr>
              <a:t>”)</a:t>
            </a:r>
          </a:p>
          <a:p>
            <a:r>
              <a:rPr lang="en-US" sz="2400" b="1" dirty="0">
                <a:solidFill>
                  <a:schemeClr val="accent2">
                    <a:lumMod val="75000"/>
                  </a:schemeClr>
                </a:solidFill>
                <a:latin typeface="Arial" charset="0"/>
              </a:rPr>
              <a:t> </a:t>
            </a:r>
            <a:r>
              <a:rPr lang="en-US" sz="2400" b="1" dirty="0">
                <a:solidFill>
                  <a:schemeClr val="accent2">
                    <a:lumMod val="75000"/>
                  </a:schemeClr>
                </a:solidFill>
                <a:latin typeface="Arial Black" pitchFamily="34" charset="0"/>
              </a:rPr>
              <a:t>TRAIN THEIR HEARTS  </a:t>
            </a:r>
          </a:p>
          <a:p>
            <a:r>
              <a:rPr lang="en-US" sz="2400" b="1" dirty="0">
                <a:latin typeface="Arial" charset="0"/>
              </a:rPr>
              <a:t>a little boy, made to sit down, had this to say:                   </a:t>
            </a:r>
            <a:r>
              <a:rPr lang="en-US" sz="2400" b="1" dirty="0">
                <a:solidFill>
                  <a:srgbClr val="C00000"/>
                </a:solidFill>
                <a:latin typeface="Arial" charset="0"/>
              </a:rPr>
              <a:t>“I’m still standing up on the inside!” </a:t>
            </a:r>
            <a:r>
              <a:rPr lang="en-US" sz="2400" b="1" dirty="0">
                <a:latin typeface="Arial" charset="0"/>
              </a:rPr>
              <a:t>… then job’s not done!</a:t>
            </a:r>
          </a:p>
        </p:txBody>
      </p:sp>
      <p:pic>
        <p:nvPicPr>
          <p:cNvPr id="1026" name="Picture 2" descr="https://scontent-dfw1-1.xx.fbcdn.net/hphotos-ash2/v/t1.0-9/10620559_10204463015149605_390739007762810388_n.jpg?oh=1bdac8e8c04ec2b98baa5b1ec26645cc&amp;oe=57663A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175" y="533400"/>
            <a:ext cx="5657850" cy="6109715"/>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026"/>
                                        </p:tgtEl>
                                      </p:cBhvr>
                                    </p:animEffect>
                                    <p:set>
                                      <p:cBhvr>
                                        <p:cTn id="12" dur="1" fill="hold">
                                          <p:stCondLst>
                                            <p:cond delay="499"/>
                                          </p:stCondLst>
                                        </p:cTn>
                                        <p:tgtEl>
                                          <p:spTgt spid="102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Effect transition="in" filter="wipe(up)">
                                      <p:cBhvr>
                                        <p:cTn id="17" dur="500"/>
                                        <p:tgtEl>
                                          <p:spTgt spid="2048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483">
                                            <p:txEl>
                                              <p:pRg st="1" end="1"/>
                                            </p:txEl>
                                          </p:spTgt>
                                        </p:tgtEl>
                                        <p:attrNameLst>
                                          <p:attrName>style.visibility</p:attrName>
                                        </p:attrNameLst>
                                      </p:cBhvr>
                                      <p:to>
                                        <p:strVal val="visible"/>
                                      </p:to>
                                    </p:set>
                                    <p:animEffect transition="in" filter="wipe(up)">
                                      <p:cBhvr>
                                        <p:cTn id="22" dur="500"/>
                                        <p:tgtEl>
                                          <p:spTgt spid="2048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483">
                                            <p:txEl>
                                              <p:pRg st="2" end="2"/>
                                            </p:txEl>
                                          </p:spTgt>
                                        </p:tgtEl>
                                        <p:attrNameLst>
                                          <p:attrName>style.visibility</p:attrName>
                                        </p:attrNameLst>
                                      </p:cBhvr>
                                      <p:to>
                                        <p:strVal val="visible"/>
                                      </p:to>
                                    </p:set>
                                    <p:animEffect transition="in" filter="wipe(up)">
                                      <p:cBhvr>
                                        <p:cTn id="27" dur="500"/>
                                        <p:tgtEl>
                                          <p:spTgt spid="2048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483">
                                            <p:txEl>
                                              <p:pRg st="3" end="3"/>
                                            </p:txEl>
                                          </p:spTgt>
                                        </p:tgtEl>
                                        <p:attrNameLst>
                                          <p:attrName>style.visibility</p:attrName>
                                        </p:attrNameLst>
                                      </p:cBhvr>
                                      <p:to>
                                        <p:strVal val="visible"/>
                                      </p:to>
                                    </p:set>
                                    <p:animEffect transition="in" filter="wipe(up)">
                                      <p:cBhvr>
                                        <p:cTn id="32" dur="500"/>
                                        <p:tgtEl>
                                          <p:spTgt spid="2048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483">
                                            <p:txEl>
                                              <p:pRg st="4" end="4"/>
                                            </p:txEl>
                                          </p:spTgt>
                                        </p:tgtEl>
                                        <p:attrNameLst>
                                          <p:attrName>style.visibility</p:attrName>
                                        </p:attrNameLst>
                                      </p:cBhvr>
                                      <p:to>
                                        <p:strVal val="visible"/>
                                      </p:to>
                                    </p:set>
                                    <p:animEffect transition="in" filter="wipe(up)">
                                      <p:cBhvr>
                                        <p:cTn id="37" dur="500"/>
                                        <p:tgtEl>
                                          <p:spTgt spid="2048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Effect transition="in" filter="wipe(up)">
                                      <p:cBhvr>
                                        <p:cTn id="42" dur="500"/>
                                        <p:tgtEl>
                                          <p:spTgt spid="2048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0483">
                                            <p:txEl>
                                              <p:pRg st="6" end="6"/>
                                            </p:txEl>
                                          </p:spTgt>
                                        </p:tgtEl>
                                        <p:attrNameLst>
                                          <p:attrName>style.visibility</p:attrName>
                                        </p:attrNameLst>
                                      </p:cBhvr>
                                      <p:to>
                                        <p:strVal val="visible"/>
                                      </p:to>
                                    </p:set>
                                    <p:animEffect transition="in" filter="wipe(up)">
                                      <p:cBhvr>
                                        <p:cTn id="4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8077200" cy="24384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12.   Mistaking  “taking them to church”  for   “bringing them up in the nurture and admonition of the Lord”</a:t>
            </a:r>
            <a:endParaRPr lang="en-US" sz="3600" dirty="0">
              <a:solidFill>
                <a:schemeClr val="bg1"/>
              </a:solidFill>
              <a:latin typeface="Tahoma" pitchFamily="34" charset="0"/>
            </a:endParaRPr>
          </a:p>
        </p:txBody>
      </p:sp>
      <p:sp>
        <p:nvSpPr>
          <p:cNvPr id="23555" name="Rectangle 3"/>
          <p:cNvSpPr>
            <a:spLocks noGrp="1" noChangeArrowheads="1"/>
          </p:cNvSpPr>
          <p:nvPr>
            <p:ph type="body" idx="1"/>
          </p:nvPr>
        </p:nvSpPr>
        <p:spPr>
          <a:xfrm>
            <a:off x="381000" y="3124200"/>
            <a:ext cx="8458200" cy="3429000"/>
          </a:xfrm>
        </p:spPr>
        <p:txBody>
          <a:bodyPr/>
          <a:lstStyle/>
          <a:p>
            <a:r>
              <a:rPr lang="en-US" sz="2800" b="1" dirty="0">
                <a:latin typeface="Arial" charset="0"/>
              </a:rPr>
              <a:t>Eph. 6.4</a:t>
            </a:r>
            <a:endParaRPr lang="en-US" sz="2400" b="1" dirty="0">
              <a:latin typeface="Arial" charset="0"/>
            </a:endParaRPr>
          </a:p>
          <a:p>
            <a:r>
              <a:rPr lang="en-US" sz="2800" b="1" dirty="0">
                <a:latin typeface="Arial" charset="0"/>
              </a:rPr>
              <a:t>Deut. 6.7  </a:t>
            </a:r>
            <a:endParaRPr lang="en-US" sz="2800" b="1" dirty="0">
              <a:solidFill>
                <a:srgbClr val="7030A0"/>
              </a:solidFill>
              <a:latin typeface="Arial" charset="0"/>
            </a:endParaRPr>
          </a:p>
          <a:p>
            <a:pPr lvl="1">
              <a:buNone/>
            </a:pPr>
            <a:r>
              <a:rPr lang="en-US" b="1" dirty="0">
                <a:solidFill>
                  <a:srgbClr val="7030A0"/>
                </a:solidFill>
                <a:latin typeface="Arial" charset="0"/>
              </a:rPr>
              <a:t>“</a:t>
            </a:r>
            <a:r>
              <a:rPr lang="en-US" b="1" dirty="0">
                <a:solidFill>
                  <a:schemeClr val="accent2">
                    <a:lumMod val="75000"/>
                  </a:schemeClr>
                </a:solidFill>
                <a:latin typeface="Arial" charset="0"/>
              </a:rPr>
              <a:t>You shall teach them diligently to your sons and shall talk of them when you sit in your house and when you walk by the way and when you lie down and when you rise up”</a:t>
            </a:r>
            <a:endParaRPr lang="en-US" sz="2400" b="1" dirty="0">
              <a:solidFill>
                <a:schemeClr val="accent2">
                  <a:lumMod val="75000"/>
                </a:schemeClr>
              </a:solidFill>
              <a:latin typeface="Arial" charset="0"/>
            </a:endParaRPr>
          </a:p>
        </p:txBody>
      </p:sp>
    </p:spTree>
    <p:extLst>
      <p:ext uri="{BB962C8B-B14F-4D97-AF65-F5344CB8AC3E}">
        <p14:creationId xmlns:p14="http://schemas.microsoft.com/office/powerpoint/2010/main" val="11570561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up)">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up)">
                                      <p:cBhvr>
                                        <p:cTn id="12" dur="500"/>
                                        <p:tgtEl>
                                          <p:spTgt spid="23555">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up)">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29600" cy="18288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13.  thinking “if we don’t allow this, they might rebel and leave the church”</a:t>
            </a:r>
            <a:endParaRPr lang="en-US" sz="3600" dirty="0">
              <a:solidFill>
                <a:schemeClr val="bg1"/>
              </a:solidFill>
              <a:latin typeface="Tahoma" pitchFamily="34" charset="0"/>
            </a:endParaRPr>
          </a:p>
        </p:txBody>
      </p:sp>
      <p:sp>
        <p:nvSpPr>
          <p:cNvPr id="24579" name="Rectangle 3"/>
          <p:cNvSpPr>
            <a:spLocks noGrp="1" noChangeArrowheads="1"/>
          </p:cNvSpPr>
          <p:nvPr>
            <p:ph type="body" idx="1"/>
          </p:nvPr>
        </p:nvSpPr>
        <p:spPr>
          <a:xfrm>
            <a:off x="381000" y="2590800"/>
            <a:ext cx="8534400" cy="3810000"/>
          </a:xfrm>
        </p:spPr>
        <p:txBody>
          <a:bodyPr/>
          <a:lstStyle/>
          <a:p>
            <a:r>
              <a:rPr lang="en-US" sz="3600" b="1" dirty="0">
                <a:latin typeface="Arial" charset="0"/>
              </a:rPr>
              <a:t>what good is being “in church” if they aren’t in the Lord?   </a:t>
            </a:r>
            <a:r>
              <a:rPr lang="en-US" sz="3600" b="1" dirty="0">
                <a:solidFill>
                  <a:schemeClr val="accent2">
                    <a:lumMod val="75000"/>
                  </a:schemeClr>
                </a:solidFill>
                <a:latin typeface="Arial" charset="0"/>
              </a:rPr>
              <a:t>-Rev.3.14ff </a:t>
            </a:r>
          </a:p>
          <a:p>
            <a:r>
              <a:rPr lang="en-US" sz="3600" b="1" dirty="0">
                <a:solidFill>
                  <a:srgbClr val="C00000"/>
                </a:solidFill>
                <a:latin typeface="Arial" charset="0"/>
              </a:rPr>
              <a:t>“do you not know that friendship with the world is hostility toward God?”                               </a:t>
            </a:r>
            <a:r>
              <a:rPr lang="en-US" sz="3600" b="1" dirty="0">
                <a:solidFill>
                  <a:schemeClr val="accent2">
                    <a:lumMod val="75000"/>
                  </a:schemeClr>
                </a:solidFill>
                <a:latin typeface="Arial" charset="0"/>
              </a:rPr>
              <a:t>-James 4.4</a:t>
            </a:r>
          </a:p>
          <a:p>
            <a:r>
              <a:rPr lang="en-US" sz="3600" b="1" i="1" dirty="0">
                <a:solidFill>
                  <a:schemeClr val="accent2">
                    <a:lumMod val="75000"/>
                  </a:schemeClr>
                </a:solidFill>
                <a:latin typeface="Arial" charset="0"/>
              </a:rPr>
              <a:t>entertainment? attire? interests?</a:t>
            </a:r>
            <a:r>
              <a:rPr lang="en-US" sz="3600" b="1" dirty="0">
                <a:solidFill>
                  <a:schemeClr val="accent2">
                    <a:lumMod val="75000"/>
                  </a:schemeClr>
                </a:solidFill>
                <a:latin typeface="Arial" charset="0"/>
              </a:rPr>
              <a:t>  </a:t>
            </a:r>
          </a:p>
          <a:p>
            <a:r>
              <a:rPr lang="en-US" sz="3600" b="1" i="1" dirty="0">
                <a:solidFill>
                  <a:schemeClr val="accent2">
                    <a:lumMod val="75000"/>
                  </a:schemeClr>
                </a:solidFill>
                <a:latin typeface="Arial" charset="0"/>
              </a:rPr>
              <a:t>And start training EARLY</a:t>
            </a:r>
            <a:endParaRPr lang="en-US" sz="3600" b="1" dirty="0">
              <a:solidFill>
                <a:schemeClr val="accent2">
                  <a:lumMod val="75000"/>
                </a:schemeClr>
              </a:solidFill>
              <a:latin typeface="Arial" charset="0"/>
            </a:endParaRPr>
          </a:p>
        </p:txBody>
      </p:sp>
    </p:spTree>
    <p:extLst>
      <p:ext uri="{BB962C8B-B14F-4D97-AF65-F5344CB8AC3E}">
        <p14:creationId xmlns:p14="http://schemas.microsoft.com/office/powerpoint/2010/main" val="1346665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up)">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up)">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up)">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382000" cy="609600"/>
          </a:xfrm>
        </p:spPr>
        <p:txBody>
          <a:bodyPr/>
          <a:lstStyle/>
          <a:p>
            <a:r>
              <a:rPr lang="en-US" altLang="en-US" dirty="0">
                <a:solidFill>
                  <a:schemeClr val="bg1"/>
                </a:solidFill>
                <a:latin typeface="Arial" panose="020B0604020202020204" pitchFamily="34" charset="0"/>
                <a:cs typeface="Arial" panose="020B0604020202020204" pitchFamily="34" charset="0"/>
              </a:rPr>
              <a:t>clothing choices: </a:t>
            </a:r>
          </a:p>
        </p:txBody>
      </p:sp>
      <p:sp>
        <p:nvSpPr>
          <p:cNvPr id="19459" name="Rectangle 3"/>
          <p:cNvSpPr>
            <a:spLocks noGrp="1" noChangeArrowheads="1"/>
          </p:cNvSpPr>
          <p:nvPr>
            <p:ph type="body" idx="1"/>
          </p:nvPr>
        </p:nvSpPr>
        <p:spPr>
          <a:xfrm>
            <a:off x="0" y="1524000"/>
            <a:ext cx="8686800" cy="4800600"/>
          </a:xfrm>
        </p:spPr>
        <p:txBody>
          <a:bodyPr/>
          <a:lstStyle/>
          <a:p>
            <a:pPr marL="0" indent="0">
              <a:buNone/>
            </a:pPr>
            <a:r>
              <a:rPr lang="en-US" altLang="en-US" sz="4400" b="1" dirty="0">
                <a:latin typeface="Calibri" panose="020F0502020204030204" pitchFamily="34" charset="0"/>
                <a:cs typeface="Arial" panose="020B0604020202020204" pitchFamily="34" charset="0"/>
              </a:rPr>
              <a:t>Gen. 3</a:t>
            </a:r>
          </a:p>
          <a:p>
            <a:pPr marL="0" indent="0">
              <a:buNone/>
            </a:pPr>
            <a:r>
              <a:rPr lang="en-US" altLang="en-US" sz="4400" b="1" dirty="0">
                <a:latin typeface="Calibri" panose="020F0502020204030204" pitchFamily="34" charset="0"/>
                <a:cs typeface="Arial" panose="020B0604020202020204" pitchFamily="34" charset="0"/>
              </a:rPr>
              <a:t>Ex. 28:42</a:t>
            </a:r>
          </a:p>
          <a:p>
            <a:pPr marL="0" indent="0">
              <a:buNone/>
            </a:pPr>
            <a:r>
              <a:rPr lang="en-US" altLang="en-US" sz="4400" b="1" dirty="0">
                <a:latin typeface="Calibri" panose="020F0502020204030204" pitchFamily="34" charset="0"/>
                <a:cs typeface="Arial" panose="020B0604020202020204" pitchFamily="34" charset="0"/>
              </a:rPr>
              <a:t>1 Tm. 2:9</a:t>
            </a:r>
          </a:p>
          <a:p>
            <a:pPr marL="0" indent="0">
              <a:buNone/>
            </a:pPr>
            <a:r>
              <a:rPr lang="en-US" altLang="en-US" sz="4400" b="1" dirty="0">
                <a:latin typeface="Calibri" panose="020F0502020204030204" pitchFamily="34" charset="0"/>
                <a:cs typeface="Arial" panose="020B0604020202020204" pitchFamily="34" charset="0"/>
              </a:rPr>
              <a:t>Jn. 21.7</a:t>
            </a:r>
          </a:p>
          <a:p>
            <a:pPr marL="0" indent="0">
              <a:buNone/>
            </a:pPr>
            <a:r>
              <a:rPr lang="en-US" altLang="en-US" sz="4400" b="1" dirty="0">
                <a:latin typeface="Calibri" panose="020F0502020204030204" pitchFamily="34" charset="0"/>
                <a:cs typeface="Arial" panose="020B0604020202020204" pitchFamily="34" charset="0"/>
              </a:rPr>
              <a:t>Pr. 7.10</a:t>
            </a:r>
          </a:p>
          <a:p>
            <a:pPr marL="0" indent="0">
              <a:buNone/>
            </a:pPr>
            <a:r>
              <a:rPr lang="en-US" altLang="en-US" sz="4400" b="1" dirty="0">
                <a:latin typeface="Calibri" panose="020F0502020204030204" pitchFamily="34" charset="0"/>
                <a:cs typeface="Arial" panose="020B0604020202020204" pitchFamily="34" charset="0"/>
              </a:rPr>
              <a:t>1 </a:t>
            </a:r>
            <a:r>
              <a:rPr lang="en-US" altLang="en-US" sz="4400" b="1" dirty="0" err="1">
                <a:latin typeface="Calibri" panose="020F0502020204030204" pitchFamily="34" charset="0"/>
                <a:cs typeface="Arial" panose="020B0604020202020204" pitchFamily="34" charset="0"/>
              </a:rPr>
              <a:t>Ptr</a:t>
            </a:r>
            <a:r>
              <a:rPr lang="en-US" altLang="en-US" sz="4400" b="1" dirty="0">
                <a:latin typeface="Calibri" panose="020F0502020204030204" pitchFamily="34" charset="0"/>
                <a:cs typeface="Arial" panose="020B0604020202020204" pitchFamily="34" charset="0"/>
              </a:rPr>
              <a:t>. 3.3</a:t>
            </a:r>
          </a:p>
        </p:txBody>
      </p:sp>
      <p:pic>
        <p:nvPicPr>
          <p:cNvPr id="10" name="Picture 13"/>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val="0"/>
              </a:ext>
            </a:extLst>
          </a:blip>
          <a:srcRect/>
          <a:stretch>
            <a:fillRect/>
          </a:stretch>
        </p:blipFill>
        <p:spPr bwMode="auto">
          <a:xfrm>
            <a:off x="5566563" y="1066800"/>
            <a:ext cx="3806039" cy="3048000"/>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Lst>
        </p:spPr>
      </p:pic>
      <p:pic>
        <p:nvPicPr>
          <p:cNvPr id="9" name="Picture 6"/>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13000"/>
                    </a14:imgEffect>
                  </a14:imgLayer>
                </a14:imgProps>
              </a:ext>
              <a:ext uri="{28A0092B-C50C-407E-A947-70E740481C1C}">
                <a14:useLocalDpi xmlns:a14="http://schemas.microsoft.com/office/drawing/2010/main" val="0"/>
              </a:ext>
            </a:extLst>
          </a:blip>
          <a:srcRect/>
          <a:stretch>
            <a:fillRect/>
          </a:stretch>
        </p:blipFill>
        <p:spPr bwMode="auto">
          <a:xfrm>
            <a:off x="2590800" y="966716"/>
            <a:ext cx="3505200" cy="3505200"/>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Lst>
        </p:spPr>
      </p:pic>
      <p:sp>
        <p:nvSpPr>
          <p:cNvPr id="4" name="Rectangle 2"/>
          <p:cNvSpPr txBox="1">
            <a:spLocks noChangeArrowheads="1"/>
          </p:cNvSpPr>
          <p:nvPr/>
        </p:nvSpPr>
        <p:spPr bwMode="auto">
          <a:xfrm>
            <a:off x="0" y="0"/>
            <a:ext cx="9144000" cy="914400"/>
          </a:xfrm>
          <a:prstGeom prst="rect">
            <a:avLst/>
          </a:prstGeom>
          <a:solidFill>
            <a:srgbClr val="002060"/>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pPr algn="l"/>
            <a:r>
              <a:rPr lang="en-US" sz="3600" b="1" kern="0" dirty="0">
                <a:solidFill>
                  <a:schemeClr val="bg1"/>
                </a:solidFill>
                <a:latin typeface="Tahoma" pitchFamily="34" charset="0"/>
              </a:rPr>
              <a:t>clothing choices…</a:t>
            </a:r>
            <a:endParaRPr lang="en-US" sz="3600" kern="0" dirty="0">
              <a:solidFill>
                <a:schemeClr val="bg1"/>
              </a:solidFill>
              <a:latin typeface="Tahoma" pitchFamily="34" charset="0"/>
            </a:endParaRPr>
          </a:p>
        </p:txBody>
      </p:sp>
      <p:pic>
        <p:nvPicPr>
          <p:cNvPr id="11" name="Picture 15"/>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16000"/>
                    </a14:imgEffect>
                    <a14:imgEffect>
                      <a14:brightnessContrast bright="28000" contrast="23000"/>
                    </a14:imgEffect>
                  </a14:imgLayer>
                </a14:imgProps>
              </a:ext>
              <a:ext uri="{28A0092B-C50C-407E-A947-70E740481C1C}">
                <a14:useLocalDpi xmlns:a14="http://schemas.microsoft.com/office/drawing/2010/main" val="0"/>
              </a:ext>
            </a:extLst>
          </a:blip>
          <a:srcRect/>
          <a:stretch>
            <a:fillRect/>
          </a:stretch>
        </p:blipFill>
        <p:spPr bwMode="auto">
          <a:xfrm>
            <a:off x="6185227" y="4284260"/>
            <a:ext cx="2882575" cy="2157483"/>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Lst>
        </p:spPr>
      </p:pic>
      <p:pic>
        <p:nvPicPr>
          <p:cNvPr id="12" name="Picture 2" descr="Image result for privacy fence swimming poo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3396" y="4284259"/>
            <a:ext cx="3233757" cy="2157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5140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31847" y="1066800"/>
            <a:ext cx="4997355" cy="5638800"/>
          </a:xfrm>
        </p:spPr>
        <p:txBody>
          <a:bodyPr/>
          <a:lstStyle/>
          <a:p>
            <a:pPr>
              <a:lnSpc>
                <a:spcPct val="90000"/>
              </a:lnSpc>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exposed             cleavage?</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exposed                 undergarments?</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tight pants?</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tight tops?</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high slits?</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bare midriff?</a:t>
            </a:r>
          </a:p>
          <a:p>
            <a:pPr>
              <a:buFont typeface="Courier New" panose="02070309020205020404" pitchFamily="49" charset="0"/>
              <a:buChar char="o"/>
            </a:pPr>
            <a:r>
              <a:rPr lang="en-US" altLang="en-US" sz="3600" b="1" i="1" dirty="0">
                <a:latin typeface="Calibri" panose="020F0502020204030204" pitchFamily="34" charset="0"/>
                <a:cs typeface="Arial" panose="020B0604020202020204" pitchFamily="34" charset="0"/>
              </a:rPr>
              <a:t>bare thighs?</a:t>
            </a:r>
          </a:p>
        </p:txBody>
      </p:sp>
      <p:pic>
        <p:nvPicPr>
          <p:cNvPr id="20484"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
                    </a14:imgEffect>
                  </a14:imgLayer>
                </a14:imgProps>
              </a:ext>
              <a:ext uri="{28A0092B-C50C-407E-A947-70E740481C1C}">
                <a14:useLocalDpi xmlns:a14="http://schemas.microsoft.com/office/drawing/2010/main" val="0"/>
              </a:ext>
            </a:extLst>
          </a:blip>
          <a:srcRect/>
          <a:stretch>
            <a:fillRect/>
          </a:stretch>
        </p:blipFill>
        <p:spPr bwMode="auto">
          <a:xfrm>
            <a:off x="4876800" y="2362201"/>
            <a:ext cx="2693158" cy="2693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6" name="Picture 6"/>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19000"/>
                    </a14:imgEffect>
                  </a14:imgLayer>
                </a14:imgProps>
              </a:ext>
              <a:ext uri="{28A0092B-C50C-407E-A947-70E740481C1C}">
                <a14:useLocalDpi xmlns:a14="http://schemas.microsoft.com/office/drawing/2010/main" val="0"/>
              </a:ext>
            </a:extLst>
          </a:blip>
          <a:srcRect/>
          <a:stretch>
            <a:fillRect/>
          </a:stretch>
        </p:blipFill>
        <p:spPr bwMode="auto">
          <a:xfrm>
            <a:off x="3810000" y="1752601"/>
            <a:ext cx="5163972" cy="3619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txBox="1">
            <a:spLocks noChangeArrowheads="1"/>
          </p:cNvSpPr>
          <p:nvPr/>
        </p:nvSpPr>
        <p:spPr bwMode="auto">
          <a:xfrm>
            <a:off x="0" y="0"/>
            <a:ext cx="9144000" cy="914400"/>
          </a:xfrm>
          <a:prstGeom prst="rect">
            <a:avLst/>
          </a:prstGeom>
          <a:solidFill>
            <a:srgbClr val="002060"/>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eaLnBrk="0" fontAlgn="base" hangingPunct="0">
              <a:spcBef>
                <a:spcPct val="0"/>
              </a:spcBef>
              <a:spcAft>
                <a:spcPct val="0"/>
              </a:spcAft>
              <a:defRPr sz="4400">
                <a:solidFill>
                  <a:schemeClr val="lt1"/>
                </a:solidFill>
                <a:latin typeface="+mn-lt"/>
                <a:ea typeface="+mn-ea"/>
                <a:cs typeface="+mn-cs"/>
              </a:defRPr>
            </a:lvl6pPr>
            <a:lvl7pPr marL="914400" algn="ctr" rtl="0" eaLnBrk="0" fontAlgn="base" hangingPunct="0">
              <a:spcBef>
                <a:spcPct val="0"/>
              </a:spcBef>
              <a:spcAft>
                <a:spcPct val="0"/>
              </a:spcAft>
              <a:defRPr sz="4400">
                <a:solidFill>
                  <a:schemeClr val="lt1"/>
                </a:solidFill>
                <a:latin typeface="+mn-lt"/>
                <a:ea typeface="+mn-ea"/>
                <a:cs typeface="+mn-cs"/>
              </a:defRPr>
            </a:lvl7pPr>
            <a:lvl8pPr marL="1371600" algn="ctr" rtl="0" eaLnBrk="0" fontAlgn="base" hangingPunct="0">
              <a:spcBef>
                <a:spcPct val="0"/>
              </a:spcBef>
              <a:spcAft>
                <a:spcPct val="0"/>
              </a:spcAft>
              <a:defRPr sz="4400">
                <a:solidFill>
                  <a:schemeClr val="lt1"/>
                </a:solidFill>
                <a:latin typeface="+mn-lt"/>
                <a:ea typeface="+mn-ea"/>
                <a:cs typeface="+mn-cs"/>
              </a:defRPr>
            </a:lvl8pPr>
            <a:lvl9pPr marL="1828800" algn="ctr" rtl="0" eaLnBrk="0" fontAlgn="base" hangingPunct="0">
              <a:spcBef>
                <a:spcPct val="0"/>
              </a:spcBef>
              <a:spcAft>
                <a:spcPct val="0"/>
              </a:spcAft>
              <a:defRPr sz="4400">
                <a:solidFill>
                  <a:schemeClr val="lt1"/>
                </a:solidFill>
                <a:latin typeface="+mn-lt"/>
                <a:ea typeface="+mn-ea"/>
                <a:cs typeface="+mn-cs"/>
              </a:defRPr>
            </a:lvl9pPr>
          </a:lstStyle>
          <a:p>
            <a:pPr algn="l"/>
            <a:r>
              <a:rPr lang="en-US" sz="3600" b="1" kern="0" dirty="0">
                <a:solidFill>
                  <a:schemeClr val="bg1"/>
                </a:solidFill>
                <a:latin typeface="Tahoma" pitchFamily="34" charset="0"/>
              </a:rPr>
              <a:t>clothing choices…</a:t>
            </a:r>
            <a:endParaRPr lang="en-US" sz="3600" kern="0" dirty="0">
              <a:solidFill>
                <a:schemeClr val="bg1"/>
              </a:solidFill>
              <a:latin typeface="Tahoma" pitchFamily="34" charset="0"/>
            </a:endParaRPr>
          </a:p>
        </p:txBody>
      </p:sp>
    </p:spTree>
    <p:extLst>
      <p:ext uri="{BB962C8B-B14F-4D97-AF65-F5344CB8AC3E}">
        <p14:creationId xmlns:p14="http://schemas.microsoft.com/office/powerpoint/2010/main" val="28402229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fade">
                                      <p:cBhvr>
                                        <p:cTn id="12"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29600" cy="1295400"/>
          </a:xfr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14.  assuming cultural norms :    “terrible 2’s”  &gt;  “rebellious teens”</a:t>
            </a:r>
            <a:endParaRPr lang="en-US" sz="3600" dirty="0">
              <a:solidFill>
                <a:schemeClr val="bg1"/>
              </a:solidFill>
              <a:latin typeface="Tahoma" pitchFamily="34" charset="0"/>
            </a:endParaRPr>
          </a:p>
        </p:txBody>
      </p:sp>
      <p:sp>
        <p:nvSpPr>
          <p:cNvPr id="24579" name="Rectangle 3"/>
          <p:cNvSpPr>
            <a:spLocks noGrp="1" noChangeArrowheads="1"/>
          </p:cNvSpPr>
          <p:nvPr>
            <p:ph type="body" idx="1"/>
          </p:nvPr>
        </p:nvSpPr>
        <p:spPr>
          <a:xfrm>
            <a:off x="152400" y="1828800"/>
            <a:ext cx="8991600" cy="5029200"/>
          </a:xfrm>
        </p:spPr>
        <p:txBody>
          <a:bodyPr/>
          <a:lstStyle/>
          <a:p>
            <a:r>
              <a:rPr lang="en-US" sz="3400" b="1" dirty="0">
                <a:latin typeface="Arial" charset="0"/>
              </a:rPr>
              <a:t>culturally common: &gt;rebellious teens</a:t>
            </a:r>
          </a:p>
          <a:p>
            <a:r>
              <a:rPr lang="en-US" sz="3400" b="1" dirty="0">
                <a:latin typeface="Arial" charset="0"/>
              </a:rPr>
              <a:t>also common:          &gt;ungodly adults</a:t>
            </a:r>
          </a:p>
          <a:p>
            <a:r>
              <a:rPr lang="en-US" sz="3400" b="1" dirty="0">
                <a:latin typeface="Arial" charset="0"/>
              </a:rPr>
              <a:t>Josiah     </a:t>
            </a:r>
            <a:r>
              <a:rPr lang="en-US" sz="3400" b="1" dirty="0">
                <a:solidFill>
                  <a:schemeClr val="accent2">
                    <a:lumMod val="75000"/>
                  </a:schemeClr>
                </a:solidFill>
                <a:latin typeface="Arial" charset="0"/>
              </a:rPr>
              <a:t>2 Chron. 34.1-3  </a:t>
            </a:r>
          </a:p>
          <a:p>
            <a:r>
              <a:rPr lang="en-US" sz="3400" b="1" dirty="0">
                <a:latin typeface="Arial" charset="0"/>
              </a:rPr>
              <a:t>Timothy</a:t>
            </a:r>
            <a:r>
              <a:rPr lang="en-US" sz="3400" b="1" dirty="0">
                <a:solidFill>
                  <a:schemeClr val="accent2"/>
                </a:solidFill>
                <a:latin typeface="Arial" charset="0"/>
              </a:rPr>
              <a:t>  </a:t>
            </a:r>
            <a:r>
              <a:rPr lang="en-US" sz="3400" b="1" dirty="0">
                <a:solidFill>
                  <a:schemeClr val="accent2">
                    <a:lumMod val="75000"/>
                  </a:schemeClr>
                </a:solidFill>
                <a:latin typeface="Arial" charset="0"/>
              </a:rPr>
              <a:t>Acts 16:1-3 / cf. 1Tim.4.12 </a:t>
            </a:r>
          </a:p>
          <a:p>
            <a:r>
              <a:rPr lang="en-US" sz="3400" b="1" dirty="0">
                <a:solidFill>
                  <a:schemeClr val="accent2">
                    <a:lumMod val="75000"/>
                  </a:schemeClr>
                </a:solidFill>
                <a:latin typeface="Arial" charset="0"/>
              </a:rPr>
              <a:t>Note: wise parenting &amp; the       consideration of “trajectory”                                                [</a:t>
            </a:r>
            <a:r>
              <a:rPr lang="en-US" sz="3400" b="1" dirty="0" err="1">
                <a:solidFill>
                  <a:schemeClr val="accent2">
                    <a:lumMod val="75000"/>
                  </a:schemeClr>
                </a:solidFill>
                <a:latin typeface="Arial" charset="0"/>
              </a:rPr>
              <a:t>cf</a:t>
            </a:r>
            <a:r>
              <a:rPr lang="en-US" sz="3400" b="1" dirty="0">
                <a:solidFill>
                  <a:schemeClr val="accent2">
                    <a:lumMod val="75000"/>
                  </a:schemeClr>
                </a:solidFill>
                <a:latin typeface="Arial" charset="0"/>
              </a:rPr>
              <a:t>: </a:t>
            </a:r>
            <a:r>
              <a:rPr lang="en-US" sz="3400" b="1" dirty="0" err="1">
                <a:solidFill>
                  <a:schemeClr val="accent2">
                    <a:lumMod val="75000"/>
                  </a:schemeClr>
                </a:solidFill>
                <a:latin typeface="Arial" charset="0"/>
              </a:rPr>
              <a:t>Jonadab</a:t>
            </a:r>
            <a:r>
              <a:rPr lang="en-US" sz="3400" b="1" dirty="0">
                <a:solidFill>
                  <a:schemeClr val="accent2">
                    <a:lumMod val="75000"/>
                  </a:schemeClr>
                </a:solidFill>
                <a:latin typeface="Arial" charset="0"/>
              </a:rPr>
              <a:t> in Jer.35 / Lot in Gn.13]</a:t>
            </a:r>
          </a:p>
          <a:p>
            <a:r>
              <a:rPr lang="en-US" sz="3400" b="1" u="sng" dirty="0">
                <a:latin typeface="Arial" charset="0"/>
              </a:rPr>
              <a:t>Expect   Train   Guide</a:t>
            </a:r>
            <a:r>
              <a:rPr lang="en-US" sz="3400" b="1" dirty="0">
                <a:latin typeface="Arial" charset="0"/>
              </a:rPr>
              <a:t>           </a:t>
            </a:r>
            <a:r>
              <a:rPr lang="en-US" sz="3400" b="1" dirty="0">
                <a:solidFill>
                  <a:schemeClr val="accent2">
                    <a:lumMod val="75000"/>
                  </a:schemeClr>
                </a:solidFill>
                <a:latin typeface="Arial" charset="0"/>
              </a:rPr>
              <a:t>Eccl.12.1</a:t>
            </a:r>
          </a:p>
        </p:txBody>
      </p:sp>
    </p:spTree>
    <p:extLst>
      <p:ext uri="{BB962C8B-B14F-4D97-AF65-F5344CB8AC3E}">
        <p14:creationId xmlns:p14="http://schemas.microsoft.com/office/powerpoint/2010/main" val="3725607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up)">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up)">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up)">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up)">
                                      <p:cBhvr>
                                        <p:cTn id="27" dur="5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wipe(up)">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3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24681</TotalTime>
  <Words>1116</Words>
  <Application>Microsoft Office PowerPoint</Application>
  <PresentationFormat>On-screen Show (4:3)</PresentationFormat>
  <Paragraphs>119</Paragraphs>
  <Slides>17</Slides>
  <Notes>13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17</vt:i4>
      </vt:variant>
    </vt:vector>
  </HeadingPairs>
  <TitlesOfParts>
    <vt:vector size="30" baseType="lpstr">
      <vt:lpstr>Arial</vt:lpstr>
      <vt:lpstr>Arial Black</vt:lpstr>
      <vt:lpstr>Arial Narrow</vt:lpstr>
      <vt:lpstr>Calibri</vt:lpstr>
      <vt:lpstr>Courier New</vt:lpstr>
      <vt:lpstr>Tahoma</vt:lpstr>
      <vt:lpstr>Times New Roman</vt:lpstr>
      <vt:lpstr>Blank Presentation.pot</vt:lpstr>
      <vt:lpstr>Blank Presentation</vt:lpstr>
      <vt:lpstr>2_Blank Presentation</vt:lpstr>
      <vt:lpstr>7_Blank Presentation</vt:lpstr>
      <vt:lpstr>13_Blank Presentation</vt:lpstr>
      <vt:lpstr>10_Blank Presentation</vt:lpstr>
      <vt:lpstr>8.  fathers “discouraging,”    “provoking to wrath”</vt:lpstr>
      <vt:lpstr>PowerPoint Presentation</vt:lpstr>
      <vt:lpstr>10.  failing to use rod AND reproof</vt:lpstr>
      <vt:lpstr>11.   Settling for situation control  instead of training the child.</vt:lpstr>
      <vt:lpstr>12.   Mistaking  “taking them to church”  for   “bringing them up in the nurture and admonition of the Lord”</vt:lpstr>
      <vt:lpstr>13.  thinking “if we don’t allow this, they might rebel and leave the church”</vt:lpstr>
      <vt:lpstr>clothing choices: </vt:lpstr>
      <vt:lpstr>PowerPoint Presentation</vt:lpstr>
      <vt:lpstr>14.  assuming cultural norms :    “terrible 2’s”  &gt;  “rebellious teens”</vt:lpstr>
      <vt:lpstr>15.   Going into defense mode when our children are wrong</vt:lpstr>
      <vt:lpstr>16.   Failing to train humility</vt:lpstr>
      <vt:lpstr>17.   Focusing on home income ($) over home outcome (the children)</vt:lpstr>
      <vt:lpstr>1Tim. 6:6-10</vt:lpstr>
      <vt:lpstr>  18. underestimating threats</vt:lpstr>
      <vt:lpstr>PowerPoint Presentation</vt:lpstr>
      <vt:lpstr>Temperament</vt:lpstr>
      <vt:lpstr>PARENTS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Robert McDonald</cp:lastModifiedBy>
  <cp:revision>299</cp:revision>
  <dcterms:created xsi:type="dcterms:W3CDTF">2005-05-16T18:11:24Z</dcterms:created>
  <dcterms:modified xsi:type="dcterms:W3CDTF">2021-10-23T19:18:51Z</dcterms:modified>
</cp:coreProperties>
</file>