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744" r:id="rId3"/>
  </p:sldMasterIdLst>
  <p:notesMasterIdLst>
    <p:notesMasterId r:id="rId27"/>
  </p:notesMasterIdLst>
  <p:sldIdLst>
    <p:sldId id="366" r:id="rId4"/>
    <p:sldId id="365" r:id="rId5"/>
    <p:sldId id="367" r:id="rId6"/>
    <p:sldId id="368" r:id="rId7"/>
    <p:sldId id="607" r:id="rId8"/>
    <p:sldId id="559" r:id="rId9"/>
    <p:sldId id="437" r:id="rId10"/>
    <p:sldId id="585" r:id="rId11"/>
    <p:sldId id="438" r:id="rId12"/>
    <p:sldId id="440" r:id="rId13"/>
    <p:sldId id="442" r:id="rId14"/>
    <p:sldId id="519" r:id="rId15"/>
    <p:sldId id="265" r:id="rId16"/>
    <p:sldId id="269" r:id="rId17"/>
    <p:sldId id="266" r:id="rId18"/>
    <p:sldId id="282" r:id="rId19"/>
    <p:sldId id="283" r:id="rId20"/>
    <p:sldId id="341" r:id="rId21"/>
    <p:sldId id="280" r:id="rId22"/>
    <p:sldId id="361" r:id="rId23"/>
    <p:sldId id="285" r:id="rId24"/>
    <p:sldId id="274" r:id="rId25"/>
    <p:sldId id="362"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FFCC00"/>
    <a:srgbClr val="FF0000"/>
    <a:srgbClr val="0000CC"/>
    <a:srgbClr val="FF9900"/>
    <a:srgbClr val="CC9900"/>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067" autoAdjust="0"/>
    <p:restoredTop sz="92456"/>
  </p:normalViewPr>
  <p:slideViewPr>
    <p:cSldViewPr>
      <p:cViewPr>
        <p:scale>
          <a:sx n="100" d="100"/>
          <a:sy n="100" d="100"/>
        </p:scale>
        <p:origin x="1072" y="33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464"/>
    </p:cViewPr>
  </p:sorter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10/24/2021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val="35605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latin typeface="Times New Roman" pitchFamily="18" charset="0"/>
              </a:rPr>
              <a:pPr/>
              <a:t>1</a:t>
            </a:fld>
            <a:endParaRPr lang="en-US">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7E1D02-EAC8-4AD0-9176-2BE7D087DB59}"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43000" y="685800"/>
            <a:ext cx="4572000" cy="3429000"/>
          </a:xfrm>
          <a:ln/>
        </p:spPr>
      </p:sp>
      <p:sp>
        <p:nvSpPr>
          <p:cNvPr id="81923" name="Notes Placeholder 2"/>
          <p:cNvSpPr>
            <a:spLocks noGrp="1"/>
          </p:cNvSpPr>
          <p:nvPr>
            <p:ph type="body" idx="1"/>
          </p:nvPr>
        </p:nvSpPr>
        <p:spPr>
          <a:noFill/>
          <a:ln/>
        </p:spPr>
        <p:txBody>
          <a:bodyPr/>
          <a:lstStyle/>
          <a:p>
            <a:pPr>
              <a:spcBef>
                <a:spcPct val="0"/>
              </a:spcBef>
            </a:pPr>
            <a:endParaRPr lang="en-US">
              <a:latin typeface="Times New Roman" pitchFamily="18" charset="0"/>
            </a:endParaRPr>
          </a:p>
        </p:txBody>
      </p:sp>
      <p:sp>
        <p:nvSpPr>
          <p:cNvPr id="81924" name="Slide Number Placeholder 3"/>
          <p:cNvSpPr>
            <a:spLocks noGrp="1"/>
          </p:cNvSpPr>
          <p:nvPr>
            <p:ph type="sldNum" sz="quarter" idx="5"/>
          </p:nvPr>
        </p:nvSpPr>
        <p:spPr>
          <a:noFill/>
        </p:spPr>
        <p:txBody>
          <a:bodyPr/>
          <a:lstStyle/>
          <a:p>
            <a:fld id="{08B63680-F506-48BD-98DA-BCA5C0C89E45}" type="slidenum">
              <a:rPr lang="en-US" smtClean="0">
                <a:latin typeface="Times New Roman" pitchFamily="18" charset="0"/>
              </a:rPr>
              <a:pPr/>
              <a:t>18</a:t>
            </a:fld>
            <a:endParaRPr lang="en-US">
              <a:latin typeface="Times New Roman" pitchFamily="18" charset="0"/>
            </a:endParaRPr>
          </a:p>
        </p:txBody>
      </p:sp>
    </p:spTree>
    <p:extLst>
      <p:ext uri="{BB962C8B-B14F-4D97-AF65-F5344CB8AC3E}">
        <p14:creationId xmlns:p14="http://schemas.microsoft.com/office/powerpoint/2010/main" val="902293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77A28DA-314F-4843-8EF2-435CD9BEDCF1}" type="slidenum">
              <a:rPr lang="en-US" smtClean="0">
                <a:latin typeface="Times New Roman" pitchFamily="18" charset="0"/>
              </a:rPr>
              <a:pPr/>
              <a:t>2</a:t>
            </a:fld>
            <a:endParaRPr lang="en-US">
              <a:latin typeface="Times New Roman" pitchFamily="18" charset="0"/>
            </a:endParaRPr>
          </a:p>
        </p:txBody>
      </p:sp>
      <p:sp>
        <p:nvSpPr>
          <p:cNvPr id="88067" name="Rectangle 2"/>
          <p:cNvSpPr>
            <a:spLocks noGrp="1" noRot="1" noChangeAspect="1" noChangeArrowheads="1" noTextEdit="1"/>
          </p:cNvSpPr>
          <p:nvPr>
            <p:ph type="sldImg"/>
          </p:nvPr>
        </p:nvSpPr>
        <p:spPr>
          <a:xfrm>
            <a:off x="1143000" y="685800"/>
            <a:ext cx="4572000" cy="3429000"/>
          </a:xfrm>
          <a:ln/>
        </p:spPr>
      </p:sp>
      <p:sp>
        <p:nvSpPr>
          <p:cNvPr id="88068"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E085DA0-A157-4DD4-A60F-DFF560475A84}" type="slidenum">
              <a:rPr lang="en-US" smtClean="0">
                <a:solidFill>
                  <a:prstClr val="black"/>
                </a:solidFill>
              </a:rPr>
              <a:pPr/>
              <a:t>5</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155658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E085DA0-A157-4DD4-A60F-DFF560475A84}" type="slidenum">
              <a:rPr lang="en-US" smtClean="0">
                <a:solidFill>
                  <a:prstClr val="black"/>
                </a:solidFill>
              </a:rPr>
              <a:pPr/>
              <a:t>6</a:t>
            </a:fld>
            <a:endParaRPr lang="en-US">
              <a:solidFill>
                <a:prstClr val="black"/>
              </a:solidFill>
            </a:endParaRPr>
          </a:p>
        </p:txBody>
      </p:sp>
      <p:sp>
        <p:nvSpPr>
          <p:cNvPr id="87043" name="Rectangle 2"/>
          <p:cNvSpPr>
            <a:spLocks noGrp="1" noRot="1" noChangeAspect="1" noChangeArrowheads="1" noTextEdit="1"/>
          </p:cNvSpPr>
          <p:nvPr>
            <p:ph type="sldImg"/>
          </p:nvPr>
        </p:nvSpPr>
        <p:spPr>
          <a:xfrm>
            <a:off x="1143000" y="685800"/>
            <a:ext cx="4572000" cy="3429000"/>
          </a:xfrm>
          <a:ln/>
        </p:spPr>
      </p:sp>
      <p:sp>
        <p:nvSpPr>
          <p:cNvPr id="87044"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solidFill>
                  <a:prstClr val="black"/>
                </a:solidFill>
              </a:rPr>
              <a:pPr/>
              <a:t>7</a:t>
            </a:fld>
            <a:endParaRPr lang="en-US">
              <a:solidFill>
                <a:prstClr val="black"/>
              </a:solidFill>
            </a:endParaRPr>
          </a:p>
        </p:txBody>
      </p:sp>
      <p:sp>
        <p:nvSpPr>
          <p:cNvPr id="90115" name="Rectangle 2"/>
          <p:cNvSpPr>
            <a:spLocks noGrp="1" noRot="1" noChangeAspect="1" noChangeArrowheads="1" noTextEdit="1"/>
          </p:cNvSpPr>
          <p:nvPr>
            <p:ph type="sldImg"/>
          </p:nvPr>
        </p:nvSpPr>
        <p:spPr>
          <a:xfrm>
            <a:off x="1143000" y="685800"/>
            <a:ext cx="4572000" cy="3429000"/>
          </a:xfrm>
          <a:ln/>
        </p:spPr>
      </p:sp>
      <p:sp>
        <p:nvSpPr>
          <p:cNvPr id="90116"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solidFill>
                  <a:prstClr val="black"/>
                </a:solidFill>
              </a:rPr>
              <a:pPr/>
              <a:t>8</a:t>
            </a:fld>
            <a:endParaRPr lang="en-US">
              <a:solidFill>
                <a:prstClr val="black"/>
              </a:solidFill>
            </a:endParaRPr>
          </a:p>
        </p:txBody>
      </p:sp>
      <p:sp>
        <p:nvSpPr>
          <p:cNvPr id="90115" name="Rectangle 2"/>
          <p:cNvSpPr>
            <a:spLocks noGrp="1" noRot="1" noChangeAspect="1" noChangeArrowheads="1" noTextEdit="1"/>
          </p:cNvSpPr>
          <p:nvPr>
            <p:ph type="sldImg"/>
          </p:nvPr>
        </p:nvSpPr>
        <p:spPr>
          <a:xfrm>
            <a:off x="1143000" y="685800"/>
            <a:ext cx="4572000" cy="3429000"/>
          </a:xfrm>
          <a:ln/>
        </p:spPr>
      </p:sp>
      <p:sp>
        <p:nvSpPr>
          <p:cNvPr id="90116"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637465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solidFill>
                  <a:prstClr val="black"/>
                </a:solidFill>
              </a:rPr>
              <a:pPr/>
              <a:t>10</a:t>
            </a:fld>
            <a:endParaRPr lang="en-US">
              <a:solidFill>
                <a:prstClr val="black"/>
              </a:solidFill>
            </a:endParaRPr>
          </a:p>
        </p:txBody>
      </p:sp>
      <p:sp>
        <p:nvSpPr>
          <p:cNvPr id="90115" name="Rectangle 2"/>
          <p:cNvSpPr>
            <a:spLocks noGrp="1" noRot="1" noChangeAspect="1" noChangeArrowheads="1" noTextEdit="1"/>
          </p:cNvSpPr>
          <p:nvPr>
            <p:ph type="sldImg"/>
          </p:nvPr>
        </p:nvSpPr>
        <p:spPr>
          <a:xfrm>
            <a:off x="1143000" y="685800"/>
            <a:ext cx="4572000" cy="3429000"/>
          </a:xfrm>
          <a:ln/>
        </p:spPr>
      </p:sp>
      <p:sp>
        <p:nvSpPr>
          <p:cNvPr id="90116"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solidFill>
                  <a:prstClr val="black"/>
                </a:solidFill>
              </a:rPr>
              <a:pPr/>
              <a:t>11</a:t>
            </a:fld>
            <a:endParaRPr lang="en-US">
              <a:solidFill>
                <a:prstClr val="black"/>
              </a:solidFill>
            </a:endParaRPr>
          </a:p>
        </p:txBody>
      </p:sp>
      <p:sp>
        <p:nvSpPr>
          <p:cNvPr id="90115" name="Rectangle 2"/>
          <p:cNvSpPr>
            <a:spLocks noGrp="1" noRot="1" noChangeAspect="1" noChangeArrowheads="1" noTextEdit="1"/>
          </p:cNvSpPr>
          <p:nvPr>
            <p:ph type="sldImg"/>
          </p:nvPr>
        </p:nvSpPr>
        <p:spPr>
          <a:xfrm>
            <a:off x="1143000" y="685800"/>
            <a:ext cx="4572000" cy="3429000"/>
          </a:xfrm>
          <a:ln/>
        </p:spPr>
      </p:sp>
      <p:sp>
        <p:nvSpPr>
          <p:cNvPr id="90116"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12</a:t>
            </a:fld>
            <a:endParaRPr lang="en-US">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193998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0984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63384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48300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78111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54874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02991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054980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218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82623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28161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98206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3755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84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567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7698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46757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624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18312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52334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12102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54049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5907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16771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chemeClr val="tx2"/>
          </a:solidFill>
        </p:spPr>
        <p:txBody>
          <a:bodyPr/>
          <a:lstStyle/>
          <a:p>
            <a:r>
              <a:rPr lang="en-US" sz="4800" b="1" dirty="0">
                <a:solidFill>
                  <a:schemeClr val="bg1"/>
                </a:solidFill>
                <a:latin typeface="Arial" pitchFamily="34" charset="0"/>
              </a:rPr>
              <a:t>avoiding</a:t>
            </a:r>
            <a:br>
              <a:rPr lang="en-US" sz="4800" b="1" dirty="0">
                <a:solidFill>
                  <a:schemeClr val="bg1"/>
                </a:solidFill>
                <a:latin typeface="Arial" pitchFamily="34" charset="0"/>
              </a:rPr>
            </a:br>
            <a:r>
              <a:rPr lang="en-US" sz="4800" b="1" dirty="0">
                <a:solidFill>
                  <a:schemeClr val="bg1"/>
                </a:solidFill>
                <a:latin typeface="Arial" pitchFamily="34" charset="0"/>
              </a:rPr>
              <a:t>upside down homes</a:t>
            </a:r>
            <a:endParaRPr lang="en-US" b="1" dirty="0">
              <a:latin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3200" b="1" dirty="0">
                <a:solidFill>
                  <a:schemeClr val="bg1"/>
                </a:solidFill>
                <a:latin typeface="Arial" pitchFamily="34" charset="0"/>
              </a:rPr>
              <a:t>on a spiritual &amp; moral level…</a:t>
            </a:r>
            <a:br>
              <a:rPr lang="en-US" sz="32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r>
              <a:rPr lang="en-US" sz="3200" b="1" dirty="0">
                <a:solidFill>
                  <a:schemeClr val="bg1"/>
                </a:solidFill>
                <a:latin typeface="Arial" pitchFamily="34" charset="0"/>
              </a:rPr>
              <a:t>…am I letting toxic filth infiltrate my home?</a:t>
            </a:r>
            <a:endParaRPr lang="en-US" sz="3200" b="1" dirty="0">
              <a:latin typeface="Arial" pitchFamily="34" charset="0"/>
            </a:endParaRPr>
          </a:p>
        </p:txBody>
      </p:sp>
      <p:sp>
        <p:nvSpPr>
          <p:cNvPr id="3" name="Up Arrow 2"/>
          <p:cNvSpPr/>
          <p:nvPr/>
        </p:nvSpPr>
        <p:spPr bwMode="auto">
          <a:xfrm>
            <a:off x="1828800" y="1676400"/>
            <a:ext cx="5486400" cy="3581400"/>
          </a:xfrm>
          <a:prstGeom prst="upArrow">
            <a:avLst>
              <a:gd name="adj1" fmla="val 88534"/>
              <a:gd name="adj2" fmla="val 50000"/>
            </a:avLst>
          </a:prstGeom>
          <a:no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5" name="Circular Arrow 4"/>
          <p:cNvSpPr/>
          <p:nvPr/>
        </p:nvSpPr>
        <p:spPr bwMode="auto">
          <a:xfrm rot="20496150">
            <a:off x="376824" y="3391982"/>
            <a:ext cx="3131509" cy="2895036"/>
          </a:xfrm>
          <a:prstGeom prst="circularArrow">
            <a:avLst>
              <a:gd name="adj1" fmla="val 11567"/>
              <a:gd name="adj2" fmla="val 973033"/>
              <a:gd name="adj3" fmla="val 20190779"/>
              <a:gd name="adj4" fmla="val 14321671"/>
              <a:gd name="adj5" fmla="val 14411"/>
            </a:avLst>
          </a:prstGeom>
          <a:solidFill>
            <a:srgbClr val="33CC33"/>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6" name="Circular Arrow 5"/>
          <p:cNvSpPr/>
          <p:nvPr/>
        </p:nvSpPr>
        <p:spPr bwMode="auto">
          <a:xfrm rot="705827">
            <a:off x="1481431" y="1355619"/>
            <a:ext cx="3131509" cy="2895036"/>
          </a:xfrm>
          <a:prstGeom prst="circularArrow">
            <a:avLst>
              <a:gd name="adj1" fmla="val 11567"/>
              <a:gd name="adj2" fmla="val 973033"/>
              <a:gd name="adj3" fmla="val 20190779"/>
              <a:gd name="adj4" fmla="val 14321671"/>
              <a:gd name="adj5" fmla="val 14411"/>
            </a:avLst>
          </a:prstGeom>
          <a:solidFill>
            <a:srgbClr val="33CC33"/>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8" name="Circular Arrow 7"/>
          <p:cNvSpPr/>
          <p:nvPr/>
        </p:nvSpPr>
        <p:spPr bwMode="auto">
          <a:xfrm rot="1678028" flipH="1">
            <a:off x="5383876" y="3310345"/>
            <a:ext cx="3206004" cy="3161531"/>
          </a:xfrm>
          <a:prstGeom prst="circularArrow">
            <a:avLst>
              <a:gd name="adj1" fmla="val 11567"/>
              <a:gd name="adj2" fmla="val 973033"/>
              <a:gd name="adj3" fmla="val 20190779"/>
              <a:gd name="adj4" fmla="val 14946171"/>
              <a:gd name="adj5" fmla="val 14411"/>
            </a:avLst>
          </a:prstGeom>
          <a:solidFill>
            <a:srgbClr val="33CC33"/>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Tree>
    <p:extLst>
      <p:ext uri="{BB962C8B-B14F-4D97-AF65-F5344CB8AC3E}">
        <p14:creationId xmlns:p14="http://schemas.microsoft.com/office/powerpoint/2010/main" val="11519302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3200" b="1" dirty="0">
                <a:solidFill>
                  <a:schemeClr val="bg1"/>
                </a:solidFill>
                <a:latin typeface="Arial" pitchFamily="34" charset="0"/>
              </a:rPr>
              <a:t>Godliness does not come from</a:t>
            </a:r>
            <a:br>
              <a:rPr lang="en-US" sz="3200" b="1" dirty="0">
                <a:solidFill>
                  <a:schemeClr val="bg1"/>
                </a:solidFill>
                <a:latin typeface="Arial" pitchFamily="34" charset="0"/>
              </a:rPr>
            </a:br>
            <a:r>
              <a:rPr lang="en-US" sz="3200" b="1" dirty="0">
                <a:solidFill>
                  <a:schemeClr val="bg1"/>
                </a:solidFill>
                <a:latin typeface="Arial" pitchFamily="34" charset="0"/>
              </a:rPr>
              <a:t>taking our cues from the world</a:t>
            </a:r>
            <a:br>
              <a:rPr lang="en-US" sz="3200" b="1" dirty="0">
                <a:solidFill>
                  <a:schemeClr val="bg1"/>
                </a:solidFill>
                <a:latin typeface="Arial" pitchFamily="34" charset="0"/>
              </a:rPr>
            </a:br>
            <a:r>
              <a:rPr lang="en-US" sz="3200" b="1" u="sng" dirty="0">
                <a:solidFill>
                  <a:schemeClr val="bg1"/>
                </a:solidFill>
                <a:latin typeface="Arial" pitchFamily="34" charset="0"/>
              </a:rPr>
              <a:t>Rm.12.1-2</a:t>
            </a:r>
            <a:br>
              <a:rPr lang="en-US" sz="32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br>
              <a:rPr lang="en-US" sz="4000" b="1" dirty="0">
                <a:solidFill>
                  <a:schemeClr val="bg1"/>
                </a:solidFill>
                <a:latin typeface="Arial" pitchFamily="34" charset="0"/>
              </a:rPr>
            </a:br>
            <a:endParaRPr lang="en-US" sz="3200" b="1" dirty="0">
              <a:latin typeface="Arial" pitchFamily="34" charset="0"/>
            </a:endParaRPr>
          </a:p>
        </p:txBody>
      </p:sp>
      <p:sp>
        <p:nvSpPr>
          <p:cNvPr id="7" name="Up Arrow 6"/>
          <p:cNvSpPr/>
          <p:nvPr/>
        </p:nvSpPr>
        <p:spPr bwMode="auto">
          <a:xfrm>
            <a:off x="152400" y="2819400"/>
            <a:ext cx="2819400" cy="2209800"/>
          </a:xfrm>
          <a:prstGeom prst="upArrow">
            <a:avLst>
              <a:gd name="adj1" fmla="val 88534"/>
              <a:gd name="adj2" fmla="val 50000"/>
            </a:avLst>
          </a:prstGeom>
          <a:solidFill>
            <a:schemeClr val="tx1"/>
          </a:solid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9" name="Up Arrow 8"/>
          <p:cNvSpPr/>
          <p:nvPr/>
        </p:nvSpPr>
        <p:spPr bwMode="auto">
          <a:xfrm>
            <a:off x="6172200" y="2819400"/>
            <a:ext cx="2819400" cy="2209800"/>
          </a:xfrm>
          <a:prstGeom prst="upArrow">
            <a:avLst>
              <a:gd name="adj1" fmla="val 88534"/>
              <a:gd name="adj2" fmla="val 50000"/>
            </a:avLst>
          </a:prstGeom>
          <a:solidFill>
            <a:schemeClr val="tx1"/>
          </a:solid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10" name="Oval 9"/>
          <p:cNvSpPr/>
          <p:nvPr/>
        </p:nvSpPr>
        <p:spPr bwMode="auto">
          <a:xfrm>
            <a:off x="1752600" y="1676400"/>
            <a:ext cx="5638800" cy="5105400"/>
          </a:xfrm>
          <a:prstGeom prst="ellipse">
            <a:avLst/>
          </a:prstGeom>
          <a:solidFill>
            <a:schemeClr val="bg1">
              <a:alpha val="68000"/>
            </a:schemeClr>
          </a:solidFill>
          <a:ln w="9525" cap="flat" cmpd="sng" algn="ctr">
            <a:solidFill>
              <a:schemeClr val="tx1"/>
            </a:solidFill>
            <a:prstDash val="solid"/>
            <a:round/>
            <a:headEnd type="none" w="med" len="med"/>
            <a:tailEnd type="none" w="med" len="med"/>
          </a:ln>
          <a:effectLst>
            <a:softEdge rad="635000"/>
          </a:effectLst>
        </p:spPr>
        <p:txBody>
          <a:bodyPr vert="horz" wrap="square" lIns="91440" tIns="45720" rIns="91440" bIns="45720" numCol="1" rtlCol="0" anchor="t" anchorCtr="0" compatLnSpc="1">
            <a:prstTxWarp prst="textNoShape">
              <a:avLst/>
            </a:prstTxWarp>
          </a:bodyPr>
          <a:lstStyle/>
          <a:p>
            <a:r>
              <a:rPr lang="en-US" dirty="0">
                <a:solidFill>
                  <a:srgbClr val="000000"/>
                </a:solidFill>
                <a:latin typeface="Times New Roman" charset="0"/>
              </a:rPr>
              <a:t>                                                                                                                                                                                                                                                                                                                                                                                                                                                                                                                                                                                                                                 </a:t>
            </a:r>
          </a:p>
        </p:txBody>
      </p:sp>
      <p:sp>
        <p:nvSpPr>
          <p:cNvPr id="3" name="Up Arrow 2"/>
          <p:cNvSpPr/>
          <p:nvPr/>
        </p:nvSpPr>
        <p:spPr bwMode="auto">
          <a:xfrm>
            <a:off x="3200400" y="2819400"/>
            <a:ext cx="2819400" cy="2209800"/>
          </a:xfrm>
          <a:prstGeom prst="upArrow">
            <a:avLst>
              <a:gd name="adj1" fmla="val 88534"/>
              <a:gd name="adj2" fmla="val 50000"/>
            </a:avLst>
          </a:prstGeom>
          <a:solidFill>
            <a:schemeClr val="bg1"/>
          </a:solid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Tree>
    <p:extLst>
      <p:ext uri="{BB962C8B-B14F-4D97-AF65-F5344CB8AC3E}">
        <p14:creationId xmlns:p14="http://schemas.microsoft.com/office/powerpoint/2010/main" val="41025649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3429000"/>
            <a:ext cx="9144000" cy="2971800"/>
          </a:xfr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br>
              <a:rPr lang="en-US" sz="4800" b="1" dirty="0">
                <a:solidFill>
                  <a:schemeClr val="bg1"/>
                </a:solidFill>
                <a:latin typeface="Arial" pitchFamily="34" charset="0"/>
              </a:rPr>
            </a:br>
            <a:r>
              <a:rPr lang="en-US" b="1" i="1" dirty="0">
                <a:solidFill>
                  <a:schemeClr val="bg1"/>
                </a:solidFill>
                <a:latin typeface="Arial" pitchFamily="34" charset="0"/>
              </a:rPr>
              <a:t>a child untrained . . .</a:t>
            </a:r>
            <a:br>
              <a:rPr lang="en-US" b="1" i="1" dirty="0">
                <a:solidFill>
                  <a:schemeClr val="bg1"/>
                </a:solidFill>
                <a:latin typeface="Arial" pitchFamily="34" charset="0"/>
              </a:rPr>
            </a:br>
            <a:br>
              <a:rPr lang="en-US" sz="1800" i="1" dirty="0">
                <a:solidFill>
                  <a:schemeClr val="bg1"/>
                </a:solidFill>
                <a:latin typeface="Arial" pitchFamily="34" charset="0"/>
              </a:rPr>
            </a:br>
            <a:r>
              <a:rPr lang="en-US" sz="1800" i="1" dirty="0">
                <a:solidFill>
                  <a:schemeClr val="bg1"/>
                </a:solidFill>
                <a:latin typeface="Arial" pitchFamily="34" charset="0"/>
              </a:rPr>
              <a:t>a.) 4 yr. old</a:t>
            </a:r>
            <a:br>
              <a:rPr lang="en-US" sz="1800" i="1" dirty="0">
                <a:solidFill>
                  <a:schemeClr val="bg1"/>
                </a:solidFill>
                <a:latin typeface="Arial" pitchFamily="34" charset="0"/>
              </a:rPr>
            </a:br>
            <a:r>
              <a:rPr lang="en-US" sz="1800" i="1" dirty="0">
                <a:solidFill>
                  <a:schemeClr val="bg1"/>
                </a:solidFill>
                <a:latin typeface="Arial" pitchFamily="34" charset="0"/>
              </a:rPr>
              <a:t>b.) breakfast</a:t>
            </a:r>
            <a:endParaRPr lang="en-US" sz="1800" i="1" dirty="0">
              <a:latin typeface="Arial" pitchFamily="34" charset="0"/>
            </a:endParaRPr>
          </a:p>
        </p:txBody>
      </p:sp>
      <p:sp>
        <p:nvSpPr>
          <p:cNvPr id="4" name="Rectangle 2"/>
          <p:cNvSpPr txBox="1">
            <a:spLocks noChangeArrowheads="1"/>
          </p:cNvSpPr>
          <p:nvPr/>
        </p:nvSpPr>
        <p:spPr bwMode="auto">
          <a:xfrm>
            <a:off x="0" y="0"/>
            <a:ext cx="9144000" cy="31242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r>
              <a:rPr lang="en-US" sz="4800" b="1" kern="0" dirty="0">
                <a:solidFill>
                  <a:srgbClr val="FFFFFF"/>
                </a:solidFill>
                <a:effectLst>
                  <a:outerShdw blurRad="38100" dist="38100" dir="2700000" algn="tl">
                    <a:srgbClr val="000000">
                      <a:alpha val="43137"/>
                    </a:srgbClr>
                  </a:outerShdw>
                </a:effectLst>
                <a:latin typeface="Arial" charset="0"/>
              </a:rPr>
              <a:t>Prov. 29:15</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The rod and reproof give wisdom,</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but a child left to himself brings</a:t>
            </a:r>
          </a:p>
          <a:p>
            <a:r>
              <a:rPr lang="en-US" sz="4800" b="1" kern="0" dirty="0">
                <a:solidFill>
                  <a:srgbClr val="FFFFFF"/>
                </a:solidFill>
                <a:effectLst>
                  <a:outerShdw blurRad="38100" dist="38100" dir="2700000" algn="tl">
                    <a:srgbClr val="000000">
                      <a:alpha val="43137"/>
                    </a:srgbClr>
                  </a:outerShdw>
                </a:effectLst>
                <a:latin typeface="Calibri" panose="020F0502020204030204" pitchFamily="34" charset="0"/>
              </a:rPr>
              <a:t>shame to his mother.</a:t>
            </a:r>
          </a:p>
        </p:txBody>
      </p:sp>
    </p:spTree>
    <p:extLst>
      <p:ext uri="{BB962C8B-B14F-4D97-AF65-F5344CB8AC3E}">
        <p14:creationId xmlns:p14="http://schemas.microsoft.com/office/powerpoint/2010/main" val="40555311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457200"/>
            <a:ext cx="7924800" cy="2895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4800" b="1" dirty="0">
                <a:solidFill>
                  <a:schemeClr val="bg1"/>
                </a:solidFill>
                <a:effectLst>
                  <a:outerShdw blurRad="38100" dist="38100" dir="2700000" algn="tl">
                    <a:srgbClr val="000000"/>
                  </a:outerShdw>
                </a:effectLst>
                <a:latin typeface="Tahoma" pitchFamily="34" charset="0"/>
              </a:rPr>
              <a:t>some common </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mistakes</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 to avoid</a:t>
            </a:r>
            <a:r>
              <a:rPr lang="en-US" sz="3200" dirty="0">
                <a:solidFill>
                  <a:schemeClr val="bg1"/>
                </a:solidFill>
                <a:latin typeface="Arial" charset="0"/>
              </a:rPr>
              <a:t> </a:t>
            </a:r>
          </a:p>
        </p:txBody>
      </p:sp>
      <p:sp>
        <p:nvSpPr>
          <p:cNvPr id="12291" name="Rectangle 3"/>
          <p:cNvSpPr>
            <a:spLocks noGrp="1" noChangeArrowheads="1"/>
          </p:cNvSpPr>
          <p:nvPr>
            <p:ph type="subTitle" idx="1"/>
          </p:nvPr>
        </p:nvSpPr>
        <p:spPr>
          <a:xfrm rot="765648">
            <a:off x="533400" y="4719267"/>
            <a:ext cx="7772400" cy="1219200"/>
          </a:xfrm>
          <a:noFill/>
        </p:spPr>
        <p:txBody>
          <a:bodyPr/>
          <a:lstStyle/>
          <a:p>
            <a:r>
              <a:rPr lang="en-US" sz="4800" b="1" dirty="0">
                <a:effectLst>
                  <a:outerShdw blurRad="38100" dist="38100" dir="2700000" algn="tl">
                    <a:srgbClr val="000000">
                      <a:alpha val="43137"/>
                    </a:srgbClr>
                  </a:outerShdw>
                </a:effectLst>
                <a:latin typeface="Arial Black" pitchFamily="34" charset="0"/>
              </a:rPr>
              <a:t>parenting pitfalls</a:t>
            </a:r>
            <a:endParaRPr lang="en-US" sz="4400" b="1" dirty="0">
              <a:effectLst>
                <a:outerShdw blurRad="38100" dist="38100" dir="2700000" algn="tl">
                  <a:srgbClr val="000000">
                    <a:alpha val="43137"/>
                  </a:srgbClr>
                </a:outerShdw>
              </a:effectLst>
              <a:latin typeface="Arial Black" pitchFamily="34"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6387" name="Rectangle 3"/>
          <p:cNvSpPr>
            <a:spLocks noGrp="1" noChangeArrowheads="1"/>
          </p:cNvSpPr>
          <p:nvPr>
            <p:ph type="body" idx="1"/>
          </p:nvPr>
        </p:nvSpPr>
        <p:spPr>
          <a:xfrm>
            <a:off x="381000" y="1828800"/>
            <a:ext cx="8458200" cy="4572000"/>
          </a:xfrm>
        </p:spPr>
        <p:txBody>
          <a:bodyPr/>
          <a:lstStyle/>
          <a:p>
            <a:r>
              <a:rPr lang="en-US" sz="2800" dirty="0">
                <a:latin typeface="Arial" charset="0"/>
              </a:rPr>
              <a:t>He who spares his rod hates his son, but he who loves him disciplines him diligently           							</a:t>
            </a:r>
            <a:r>
              <a:rPr lang="en-US" sz="2800" b="1" dirty="0">
                <a:solidFill>
                  <a:schemeClr val="accent2">
                    <a:lumMod val="75000"/>
                  </a:schemeClr>
                </a:solidFill>
                <a:latin typeface="Arial" charset="0"/>
              </a:rPr>
              <a:t>Prov.13.24</a:t>
            </a:r>
          </a:p>
          <a:p>
            <a:r>
              <a:rPr lang="en-US" sz="2800" dirty="0">
                <a:latin typeface="Arial" charset="0"/>
              </a:rPr>
              <a:t>Discipline your son while there is hope, and do not desire his death				             						</a:t>
            </a:r>
            <a:r>
              <a:rPr lang="en-US" sz="2800" b="1" dirty="0">
                <a:solidFill>
                  <a:schemeClr val="accent2">
                    <a:lumMod val="75000"/>
                  </a:schemeClr>
                </a:solidFill>
                <a:latin typeface="Arial" charset="0"/>
              </a:rPr>
              <a:t>Prov. 19.18</a:t>
            </a:r>
          </a:p>
          <a:p>
            <a:r>
              <a:rPr lang="en-US" sz="2800" dirty="0">
                <a:latin typeface="Arial" charset="0"/>
              </a:rPr>
              <a:t>Foolishness is bound up in the heart of a child; the rod of discipline will drive it far from him </a:t>
            </a:r>
            <a:r>
              <a:rPr lang="en-US" sz="2800" dirty="0">
                <a:solidFill>
                  <a:schemeClr val="accent2"/>
                </a:solidFill>
                <a:latin typeface="Arial" charset="0"/>
              </a:rPr>
              <a:t>           					</a:t>
            </a:r>
            <a:r>
              <a:rPr lang="en-US" sz="2800" b="1" dirty="0">
                <a:solidFill>
                  <a:schemeClr val="accent2">
                    <a:lumMod val="75000"/>
                  </a:schemeClr>
                </a:solidFill>
                <a:latin typeface="Arial" charset="0"/>
              </a:rPr>
              <a:t>Prov. 22.15</a:t>
            </a:r>
            <a:endParaRPr lang="en-US" sz="2600" b="1" dirty="0">
              <a:solidFill>
                <a:schemeClr val="accent2">
                  <a:lumMod val="75000"/>
                </a:schemeClr>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u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wipe(u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3315" name="Rectangle 3"/>
          <p:cNvSpPr>
            <a:spLocks noGrp="1" noChangeArrowheads="1"/>
          </p:cNvSpPr>
          <p:nvPr>
            <p:ph type="body" idx="1"/>
          </p:nvPr>
        </p:nvSpPr>
        <p:spPr>
          <a:xfrm>
            <a:off x="381000" y="1828800"/>
            <a:ext cx="8534400" cy="4724400"/>
          </a:xfrm>
        </p:spPr>
        <p:txBody>
          <a:bodyPr/>
          <a:lstStyle/>
          <a:p>
            <a:r>
              <a:rPr lang="en-US" sz="2800" dirty="0">
                <a:latin typeface="Arial" charset="0"/>
              </a:rPr>
              <a:t>Do not hold back discipline from the child, Although you strike him with the rod, he will not die                               					</a:t>
            </a:r>
            <a:r>
              <a:rPr lang="en-US" sz="2800" b="1" dirty="0">
                <a:solidFill>
                  <a:schemeClr val="accent2">
                    <a:lumMod val="75000"/>
                  </a:schemeClr>
                </a:solidFill>
                <a:latin typeface="Arial" charset="0"/>
              </a:rPr>
              <a:t>Prov. 23.13</a:t>
            </a:r>
          </a:p>
          <a:p>
            <a:r>
              <a:rPr lang="en-US" sz="2800" dirty="0">
                <a:latin typeface="Arial" charset="0"/>
              </a:rPr>
              <a:t>The rod and reproof bring wisdom, but a child who gets his own way brings shame to his mother </a:t>
            </a:r>
            <a:r>
              <a:rPr lang="en-US" sz="2800" dirty="0">
                <a:solidFill>
                  <a:schemeClr val="accent2"/>
                </a:solidFill>
                <a:latin typeface="Arial" charset="0"/>
              </a:rPr>
              <a:t>  						</a:t>
            </a:r>
            <a:r>
              <a:rPr lang="en-US" sz="2800" b="1" dirty="0">
                <a:solidFill>
                  <a:schemeClr val="accent2">
                    <a:lumMod val="75000"/>
                  </a:schemeClr>
                </a:solidFill>
                <a:latin typeface="Arial" charset="0"/>
              </a:rPr>
              <a:t>Prov. 29.15</a:t>
            </a:r>
          </a:p>
          <a:p>
            <a:r>
              <a:rPr lang="en-US" sz="2800" dirty="0">
                <a:latin typeface="Arial" charset="0"/>
              </a:rPr>
              <a:t>Correct your son, and he will give you comfort;    he will also delight your soul		            						</a:t>
            </a:r>
            <a:r>
              <a:rPr lang="en-US" sz="2800" b="1" dirty="0">
                <a:solidFill>
                  <a:schemeClr val="accent2">
                    <a:lumMod val="75000"/>
                  </a:schemeClr>
                </a:solidFill>
                <a:latin typeface="Arial" charset="0"/>
              </a:rPr>
              <a:t>Prov. 29.17 </a:t>
            </a:r>
            <a:r>
              <a:rPr lang="en-US" sz="2600" b="1" dirty="0">
                <a:solidFill>
                  <a:schemeClr val="accent2">
                    <a:lumMod val="75000"/>
                  </a:schemeClr>
                </a:solidFill>
                <a:latin typeface="Arial" charset="0"/>
              </a:rPr>
              <a:t> </a:t>
            </a:r>
          </a:p>
          <a:p>
            <a:pPr marL="0" indent="0">
              <a:buNone/>
            </a:pPr>
            <a:r>
              <a:rPr lang="en-US" sz="2400" i="1" dirty="0">
                <a:latin typeface="Arial" charset="0"/>
              </a:rPr>
              <a:t>					         (illustration / 4 yr. old)</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up)">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up)">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up)">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2.  Rewarding misbehavior</a:t>
            </a:r>
            <a:endParaRPr lang="en-US" sz="3600" dirty="0">
              <a:solidFill>
                <a:schemeClr val="bg1"/>
              </a:solidFill>
              <a:latin typeface="Tahoma" pitchFamily="34" charset="0"/>
            </a:endParaRPr>
          </a:p>
        </p:txBody>
      </p:sp>
      <p:sp>
        <p:nvSpPr>
          <p:cNvPr id="30723" name="Rectangle 3"/>
          <p:cNvSpPr>
            <a:spLocks noGrp="1" noChangeArrowheads="1"/>
          </p:cNvSpPr>
          <p:nvPr>
            <p:ph type="body" idx="1"/>
          </p:nvPr>
        </p:nvSpPr>
        <p:spPr>
          <a:xfrm>
            <a:off x="381000" y="1600200"/>
            <a:ext cx="8763000" cy="5029200"/>
          </a:xfrm>
        </p:spPr>
        <p:txBody>
          <a:bodyPr/>
          <a:lstStyle/>
          <a:p>
            <a:r>
              <a:rPr lang="en-US" sz="2800" dirty="0">
                <a:latin typeface="Arial" charset="0"/>
              </a:rPr>
              <a:t>Why do children throw tantrums? </a:t>
            </a:r>
          </a:p>
          <a:p>
            <a:r>
              <a:rPr lang="en-US" sz="2800" dirty="0">
                <a:latin typeface="Arial" charset="0"/>
              </a:rPr>
              <a:t>lowering the bar / </a:t>
            </a:r>
            <a:r>
              <a:rPr lang="en-US" sz="2800" dirty="0" err="1">
                <a:latin typeface="Arial" charset="0"/>
              </a:rPr>
              <a:t>accom</a:t>
            </a:r>
            <a:r>
              <a:rPr lang="en-US" sz="2800" dirty="0">
                <a:latin typeface="Arial" charset="0"/>
              </a:rPr>
              <a:t>. &amp; facilitating misbehavior</a:t>
            </a:r>
          </a:p>
          <a:p>
            <a:r>
              <a:rPr lang="en-US" sz="2800" dirty="0">
                <a:latin typeface="Arial" charset="0"/>
              </a:rPr>
              <a:t>letting a child get “his way” is not doing him a favor, it will spoil him</a:t>
            </a:r>
          </a:p>
          <a:p>
            <a:r>
              <a:rPr lang="en-US" sz="2800" dirty="0">
                <a:latin typeface="Arial" charset="0"/>
              </a:rPr>
              <a:t>letting a child get his way will not satisfy him, it will spoil him [</a:t>
            </a:r>
            <a:r>
              <a:rPr lang="en-US" sz="2800" dirty="0" err="1">
                <a:latin typeface="Arial" charset="0"/>
              </a:rPr>
              <a:t>imp.of</a:t>
            </a:r>
            <a:r>
              <a:rPr lang="en-US" sz="2800" dirty="0">
                <a:latin typeface="Arial" charset="0"/>
              </a:rPr>
              <a:t> boundaries/ </a:t>
            </a:r>
            <a:r>
              <a:rPr lang="en-US" sz="2800" dirty="0" err="1">
                <a:latin typeface="Arial" charset="0"/>
              </a:rPr>
              <a:t>playground.ex</a:t>
            </a:r>
            <a:r>
              <a:rPr lang="en-US" sz="2800" dirty="0">
                <a:latin typeface="Arial" charset="0"/>
              </a:rPr>
              <a:t>.]</a:t>
            </a:r>
          </a:p>
          <a:p>
            <a:r>
              <a:rPr lang="en-US" sz="2800" dirty="0">
                <a:latin typeface="Arial" charset="0"/>
              </a:rPr>
              <a:t>the difference between a boy and a pig</a:t>
            </a:r>
          </a:p>
          <a:p>
            <a:r>
              <a:rPr lang="en-US" sz="2800" b="1" dirty="0">
                <a:solidFill>
                  <a:schemeClr val="accent2">
                    <a:lumMod val="75000"/>
                  </a:schemeClr>
                </a:solidFill>
                <a:latin typeface="Arial" charset="0"/>
              </a:rPr>
              <a:t>“The rod and reproof bring wisdom,                         </a:t>
            </a:r>
            <a:r>
              <a:rPr lang="en-US" sz="2800" b="1" u="sng" dirty="0">
                <a:solidFill>
                  <a:schemeClr val="accent2">
                    <a:lumMod val="75000"/>
                  </a:schemeClr>
                </a:solidFill>
                <a:latin typeface="Arial" charset="0"/>
              </a:rPr>
              <a:t>but a child who gets his own way</a:t>
            </a:r>
            <a:r>
              <a:rPr lang="en-US" sz="2800" b="1" dirty="0">
                <a:solidFill>
                  <a:schemeClr val="accent2">
                    <a:lumMod val="75000"/>
                  </a:schemeClr>
                </a:solidFill>
                <a:latin typeface="Arial" charset="0"/>
              </a:rPr>
              <a:t>                brings shame to his mother”     	Prov. 29.15            </a:t>
            </a:r>
          </a:p>
          <a:p>
            <a:endParaRPr lang="en-US" sz="2800" dirty="0">
              <a:solidFill>
                <a:schemeClr val="accent2">
                  <a:lumMod val="75000"/>
                </a:schemeClr>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up)">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up)">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up)">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up)">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up)">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up)">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3.  Expecting misbehavior</a:t>
            </a:r>
            <a:endParaRPr lang="en-US" sz="3600" dirty="0">
              <a:solidFill>
                <a:schemeClr val="bg1"/>
              </a:solidFill>
              <a:latin typeface="Tahoma" pitchFamily="34" charset="0"/>
            </a:endParaRPr>
          </a:p>
        </p:txBody>
      </p:sp>
      <p:sp>
        <p:nvSpPr>
          <p:cNvPr id="32771" name="Rectangle 3"/>
          <p:cNvSpPr>
            <a:spLocks noGrp="1" noChangeArrowheads="1"/>
          </p:cNvSpPr>
          <p:nvPr>
            <p:ph type="body" idx="1"/>
          </p:nvPr>
        </p:nvSpPr>
        <p:spPr>
          <a:xfrm>
            <a:off x="304800" y="1600200"/>
            <a:ext cx="8839200" cy="5257800"/>
          </a:xfrm>
        </p:spPr>
        <p:txBody>
          <a:bodyPr/>
          <a:lstStyle/>
          <a:p>
            <a:r>
              <a:rPr lang="en-US" sz="2800" dirty="0">
                <a:latin typeface="Arial" charset="0"/>
              </a:rPr>
              <a:t>Not talking about </a:t>
            </a:r>
            <a:r>
              <a:rPr lang="en-US" sz="2800" i="1" dirty="0">
                <a:latin typeface="Arial" charset="0"/>
              </a:rPr>
              <a:t>wanting</a:t>
            </a:r>
            <a:r>
              <a:rPr lang="en-US" sz="2800" dirty="0">
                <a:latin typeface="Arial" charset="0"/>
              </a:rPr>
              <a:t> misbehavior, hoping for, or preferring misbehavior… </a:t>
            </a:r>
          </a:p>
          <a:p>
            <a:r>
              <a:rPr lang="en-US" sz="2800" dirty="0">
                <a:latin typeface="Arial" charset="0"/>
              </a:rPr>
              <a:t>but </a:t>
            </a:r>
            <a:r>
              <a:rPr lang="en-US" sz="2800" i="1" u="sng" dirty="0">
                <a:latin typeface="Arial" charset="0"/>
              </a:rPr>
              <a:t>expecting</a:t>
            </a:r>
            <a:r>
              <a:rPr lang="en-US" sz="2800" dirty="0">
                <a:latin typeface="Arial" charset="0"/>
              </a:rPr>
              <a:t> misbehavior</a:t>
            </a:r>
          </a:p>
          <a:p>
            <a:pPr lvl="1"/>
            <a:r>
              <a:rPr lang="en-US" sz="2600" dirty="0">
                <a:latin typeface="Arial" charset="0"/>
              </a:rPr>
              <a:t>“Oh, we can’t take him to the restaurant”</a:t>
            </a:r>
          </a:p>
          <a:p>
            <a:pPr lvl="1"/>
            <a:r>
              <a:rPr lang="en-US" sz="2600" dirty="0">
                <a:latin typeface="Arial" charset="0"/>
              </a:rPr>
              <a:t>“There’s no way </a:t>
            </a:r>
            <a:r>
              <a:rPr lang="en-US" sz="2600" dirty="0" err="1">
                <a:latin typeface="Arial" charset="0"/>
              </a:rPr>
              <a:t>Jr’s</a:t>
            </a:r>
            <a:r>
              <a:rPr lang="en-US" sz="2600" dirty="0">
                <a:latin typeface="Arial" charset="0"/>
              </a:rPr>
              <a:t> going to sit still for an hour”</a:t>
            </a:r>
          </a:p>
          <a:p>
            <a:pPr lvl="1"/>
            <a:r>
              <a:rPr lang="en-US" sz="2600" dirty="0">
                <a:latin typeface="Arial" charset="0"/>
              </a:rPr>
              <a:t>“Well after that sugar, he’s going to be impossible”</a:t>
            </a:r>
          </a:p>
          <a:p>
            <a:pPr lvl="1"/>
            <a:r>
              <a:rPr lang="en-US" sz="2600" dirty="0">
                <a:latin typeface="Arial" charset="0"/>
              </a:rPr>
              <a:t>“Oh, I’ll never get him to eat that”</a:t>
            </a:r>
          </a:p>
          <a:p>
            <a:pPr lvl="1"/>
            <a:r>
              <a:rPr lang="en-US" sz="2600" dirty="0">
                <a:latin typeface="Arial" charset="0"/>
              </a:rPr>
              <a:t>“Sorry, my son’s not much of a sharer”</a:t>
            </a:r>
          </a:p>
          <a:p>
            <a:r>
              <a:rPr lang="en-US" sz="2800" b="1" dirty="0">
                <a:solidFill>
                  <a:srgbClr val="002060"/>
                </a:solidFill>
                <a:latin typeface="Arial" charset="0"/>
              </a:rPr>
              <a:t>“Foolishness is bound up in the heart of a child; the rod of discipline will drive it far from him”  </a:t>
            </a:r>
            <a:r>
              <a:rPr lang="en-US" sz="2800" b="1" dirty="0">
                <a:solidFill>
                  <a:schemeClr val="tx2"/>
                </a:solidFill>
                <a:latin typeface="Arial" charset="0"/>
              </a:rPr>
              <a:t>Pr.22.15</a:t>
            </a:r>
            <a:r>
              <a:rPr lang="en-US" sz="2800" dirty="0">
                <a:solidFill>
                  <a:schemeClr val="accent2"/>
                </a:solidFill>
                <a:latin typeface="Arial" charset="0"/>
              </a:rPr>
              <a:t> 	</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up)">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up)">
                                      <p:cBhvr>
                                        <p:cTn id="12" dur="500"/>
                                        <p:tgtEl>
                                          <p:spTgt spid="32771">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wipe(up)">
                                      <p:cBhvr>
                                        <p:cTn id="15" dur="500"/>
                                        <p:tgtEl>
                                          <p:spTgt spid="3277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wipe(up)">
                                      <p:cBhvr>
                                        <p:cTn id="18" dur="500"/>
                                        <p:tgtEl>
                                          <p:spTgt spid="32771">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wipe(up)">
                                      <p:cBhvr>
                                        <p:cTn id="21" dur="500"/>
                                        <p:tgtEl>
                                          <p:spTgt spid="32771">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wipe(up)">
                                      <p:cBhvr>
                                        <p:cTn id="24" dur="500"/>
                                        <p:tgtEl>
                                          <p:spTgt spid="32771">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wipe(up)">
                                      <p:cBhvr>
                                        <p:cTn id="27" dur="500"/>
                                        <p:tgtEl>
                                          <p:spTgt spid="327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2771">
                                            <p:txEl>
                                              <p:pRg st="7" end="7"/>
                                            </p:txEl>
                                          </p:spTgt>
                                        </p:tgtEl>
                                        <p:attrNameLst>
                                          <p:attrName>style.visibility</p:attrName>
                                        </p:attrNameLst>
                                      </p:cBhvr>
                                      <p:to>
                                        <p:strVal val="visible"/>
                                      </p:to>
                                    </p:set>
                                    <p:animEffect transition="in" filter="wipe(up)">
                                      <p:cBhvr>
                                        <p:cTn id="3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0"/>
          </a:xfrm>
          <a:solidFill>
            <a:schemeClr val="tx2"/>
          </a:solidFill>
        </p:spPr>
        <p:txBody>
          <a:bodyPr/>
          <a:lstStyle/>
          <a:p>
            <a:pPr>
              <a:defRPr/>
            </a:pPr>
            <a:br>
              <a:rPr lang="en-US" sz="3600" b="1" dirty="0">
                <a:solidFill>
                  <a:srgbClr val="FFFF00"/>
                </a:solidFill>
                <a:latin typeface="Arial Narrow" pitchFamily="34" charset="0"/>
              </a:rPr>
            </a:br>
            <a:br>
              <a:rPr lang="en-US" sz="3600" b="1" dirty="0">
                <a:solidFill>
                  <a:srgbClr val="FFFF00"/>
                </a:solidFill>
                <a:latin typeface="Arial Narrow" pitchFamily="34" charset="0"/>
              </a:rPr>
            </a:br>
            <a:r>
              <a:rPr lang="en-US" sz="3600" b="1" dirty="0">
                <a:solidFill>
                  <a:schemeClr val="accent3"/>
                </a:solidFill>
                <a:latin typeface="Arial Narrow" pitchFamily="34" charset="0"/>
              </a:rPr>
              <a:t>If you expect tantrums, you will get them.</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If you expect dishonesty, you will get it.</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If you expect bad attitudes, you will get it.</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 but if you really EXPECT the opposite,</a:t>
            </a:r>
            <a:br>
              <a:rPr lang="en-US" sz="3600" b="1" dirty="0">
                <a:solidFill>
                  <a:schemeClr val="accent3"/>
                </a:solidFill>
                <a:latin typeface="Arial Narrow" pitchFamily="34" charset="0"/>
              </a:rPr>
            </a:br>
            <a:r>
              <a:rPr lang="en-US" sz="3600" b="1" dirty="0">
                <a:solidFill>
                  <a:schemeClr val="accent3"/>
                </a:solidFill>
                <a:latin typeface="Arial Narrow" pitchFamily="34" charset="0"/>
              </a:rPr>
              <a:t>and require and TRAIN for the opposite, </a:t>
            </a:r>
            <a:br>
              <a:rPr lang="en-US" sz="3600" b="1" dirty="0">
                <a:solidFill>
                  <a:schemeClr val="accent3"/>
                </a:solidFill>
                <a:latin typeface="Arial Narrow" pitchFamily="34" charset="0"/>
              </a:rPr>
            </a:br>
            <a:br>
              <a:rPr lang="en-US" sz="3600" b="1" dirty="0">
                <a:solidFill>
                  <a:schemeClr val="accent3"/>
                </a:solidFill>
                <a:latin typeface="Arial Narrow" pitchFamily="34" charset="0"/>
              </a:rPr>
            </a:br>
            <a:r>
              <a:rPr lang="en-US" sz="3600" b="1" dirty="0">
                <a:solidFill>
                  <a:schemeClr val="accent3"/>
                </a:solidFill>
                <a:latin typeface="Arial Narrow" pitchFamily="34" charset="0"/>
              </a:rPr>
              <a:t>you will GET the opposite.</a:t>
            </a:r>
            <a:endParaRPr lang="en-US" sz="3600" dirty="0">
              <a:solidFill>
                <a:schemeClr val="accent3"/>
              </a:solidFill>
            </a:endParaRPr>
          </a:p>
        </p:txBody>
      </p:sp>
      <p:sp>
        <p:nvSpPr>
          <p:cNvPr id="3" name="Rectangle 2"/>
          <p:cNvSpPr txBox="1">
            <a:spLocks noChangeArrowheads="1"/>
          </p:cNvSpPr>
          <p:nvPr/>
        </p:nvSpPr>
        <p:spPr bwMode="auto">
          <a:xfrm>
            <a:off x="228600" y="152400"/>
            <a:ext cx="8686800" cy="838200"/>
          </a:xfrm>
          <a:prstGeom prst="rect">
            <a:avLst/>
          </a:prstGeom>
          <a:ln w="9525">
            <a:noFill/>
            <a:miter lim="800000"/>
            <a:headEnd/>
            <a:tailEnd/>
          </a:ln>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chemeClr val="bg1"/>
                </a:solidFill>
                <a:effectLst/>
                <a:uLnTx/>
                <a:uFillTx/>
                <a:latin typeface="Arial" charset="0"/>
                <a:ea typeface="+mn-ea"/>
                <a:cs typeface="+mn-cs"/>
              </a:rPr>
              <a:t>as a general rule:</a:t>
            </a:r>
            <a:r>
              <a:rPr lang="en-US" sz="2800" b="1" kern="0" dirty="0">
                <a:solidFill>
                  <a:schemeClr val="bg1"/>
                </a:solidFill>
                <a:latin typeface="Arial" charset="0"/>
              </a:rPr>
              <a:t>   </a:t>
            </a:r>
            <a:r>
              <a:rPr kumimoji="0" lang="en-US" sz="2800" b="1" i="0" u="none" strike="noStrike" kern="0" cap="none" spc="0" normalizeH="0" baseline="0" noProof="0" dirty="0">
                <a:ln>
                  <a:noFill/>
                </a:ln>
                <a:solidFill>
                  <a:schemeClr val="bg1"/>
                </a:solidFill>
                <a:effectLst/>
                <a:uLnTx/>
                <a:uFillTx/>
                <a:latin typeface="Arial" charset="0"/>
                <a:ea typeface="+mn-ea"/>
                <a:cs typeface="+mn-cs"/>
              </a:rPr>
              <a:t>you get what you expect</a:t>
            </a:r>
            <a:endParaRPr kumimoji="0" lang="en-US" sz="2800" b="1" i="0" u="none" strike="noStrike" kern="0" cap="none" spc="0" normalizeH="0" baseline="0" noProof="0" dirty="0">
              <a:ln>
                <a:noFill/>
              </a:ln>
              <a:solidFill>
                <a:schemeClr val="lt1"/>
              </a:solidFill>
              <a:effectLst/>
              <a:uLnTx/>
              <a:uFillTx/>
              <a:latin typeface="Arial" charset="0"/>
              <a:ea typeface="+mn-ea"/>
              <a:cs typeface="+mn-cs"/>
            </a:endParaRPr>
          </a:p>
        </p:txBody>
      </p:sp>
    </p:spTree>
    <p:extLst>
      <p:ext uri="{BB962C8B-B14F-4D97-AF65-F5344CB8AC3E}">
        <p14:creationId xmlns:p14="http://schemas.microsoft.com/office/powerpoint/2010/main" val="4227562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4.  failing to be consistent...</a:t>
            </a:r>
            <a:endParaRPr lang="en-US" sz="3600" dirty="0">
              <a:solidFill>
                <a:schemeClr val="bg1"/>
              </a:solidFill>
              <a:latin typeface="Tahoma" pitchFamily="34" charset="0"/>
            </a:endParaRPr>
          </a:p>
        </p:txBody>
      </p:sp>
      <p:sp>
        <p:nvSpPr>
          <p:cNvPr id="28675" name="Rectangle 3"/>
          <p:cNvSpPr>
            <a:spLocks noGrp="1" noChangeArrowheads="1"/>
          </p:cNvSpPr>
          <p:nvPr>
            <p:ph type="body" idx="1"/>
          </p:nvPr>
        </p:nvSpPr>
        <p:spPr>
          <a:xfrm>
            <a:off x="381000" y="1828800"/>
            <a:ext cx="8458200" cy="4800600"/>
          </a:xfrm>
        </p:spPr>
        <p:txBody>
          <a:bodyPr/>
          <a:lstStyle/>
          <a:p>
            <a:r>
              <a:rPr lang="en-US" sz="2800" b="1" dirty="0">
                <a:solidFill>
                  <a:srgbClr val="002060"/>
                </a:solidFill>
                <a:latin typeface="Arial" charset="0"/>
              </a:rPr>
              <a:t>“He who spares his rod hates his son, but he who loves him disciplines him diligently”           </a:t>
            </a:r>
            <a:r>
              <a:rPr lang="en-US" sz="2800" dirty="0">
                <a:latin typeface="Arial" charset="0"/>
              </a:rPr>
              <a:t>							</a:t>
            </a:r>
            <a:r>
              <a:rPr lang="en-US" sz="2800" b="1" dirty="0">
                <a:latin typeface="Arial Black" pitchFamily="34" charset="0"/>
              </a:rPr>
              <a:t>Pr.13.24</a:t>
            </a:r>
          </a:p>
          <a:p>
            <a:r>
              <a:rPr lang="en-US" sz="2800" dirty="0">
                <a:latin typeface="Arial" charset="0"/>
              </a:rPr>
              <a:t>child </a:t>
            </a:r>
            <a:r>
              <a:rPr lang="en-US" sz="2800" dirty="0" err="1">
                <a:latin typeface="Arial" charset="0"/>
              </a:rPr>
              <a:t>pscyh</a:t>
            </a:r>
            <a:r>
              <a:rPr lang="en-US" sz="2800" dirty="0">
                <a:latin typeface="Arial" charset="0"/>
              </a:rPr>
              <a:t>. on “playing the odds”</a:t>
            </a:r>
          </a:p>
          <a:p>
            <a:r>
              <a:rPr lang="en-US" sz="2800" dirty="0">
                <a:latin typeface="Arial" charset="0"/>
              </a:rPr>
              <a:t>lottery analogy: people keep buying tickets when there’s a chance of it paying off. Eliminate all lottery winnings, and people would quit buying tickets. Eliminate occasional pay-offs, and let the child realize the lottery is shut down.</a:t>
            </a:r>
          </a:p>
          <a:p>
            <a:r>
              <a:rPr lang="en-US" sz="2800" dirty="0">
                <a:latin typeface="Arial" charset="0"/>
              </a:rPr>
              <a:t>“No parking” illustration (next slide)												</a:t>
            </a:r>
            <a:endParaRPr lang="en-US" sz="2800" b="1" dirty="0">
              <a:latin typeface="Arial Black" pitchFamily="34"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up)">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up)">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up)">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up)">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9144000" cy="6858000"/>
          </a:xfrm>
          <a:solidFill>
            <a:schemeClr val="tx2"/>
          </a:solidFill>
        </p:spPr>
        <p:txBody>
          <a:bodyPr/>
          <a:lstStyle/>
          <a:p>
            <a:pPr algn="l"/>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b="1" dirty="0">
                <a:solidFill>
                  <a:srgbClr val="FFFF00"/>
                </a:solidFill>
                <a:latin typeface="Arial Narrow" pitchFamily="34" charset="0"/>
                <a:cs typeface="Tahoma" pitchFamily="34" charset="0"/>
              </a:rPr>
            </a:br>
            <a:br>
              <a:rPr lang="en-US" sz="2800" dirty="0">
                <a:solidFill>
                  <a:schemeClr val="bg1"/>
                </a:solidFill>
                <a:latin typeface="Arial Narrow" pitchFamily="34" charset="0"/>
              </a:rPr>
            </a:br>
            <a:br>
              <a:rPr lang="en-US" sz="2800" b="1" dirty="0">
                <a:solidFill>
                  <a:schemeClr val="bg1"/>
                </a:solidFill>
                <a:latin typeface="Arial Narrow" pitchFamily="34" charset="0"/>
              </a:rPr>
            </a:br>
            <a:endParaRPr lang="en-US" sz="2800" b="1" dirty="0">
              <a:solidFill>
                <a:schemeClr val="bg1"/>
              </a:solidFill>
              <a:latin typeface="Arial Narrow" pitchFamily="34" charset="0"/>
            </a:endParaRPr>
          </a:p>
        </p:txBody>
      </p:sp>
      <p:pic>
        <p:nvPicPr>
          <p:cNvPr id="101379" name="Picture 3"/>
          <p:cNvPicPr>
            <a:picLocks noChangeAspect="1" noChangeArrowheads="1"/>
          </p:cNvPicPr>
          <p:nvPr/>
        </p:nvPicPr>
        <p:blipFill>
          <a:blip r:embed="rId3" cstate="print"/>
          <a:srcRect/>
          <a:stretch>
            <a:fillRect/>
          </a:stretch>
        </p:blipFill>
        <p:spPr bwMode="auto">
          <a:xfrm>
            <a:off x="990600" y="2133601"/>
            <a:ext cx="7164388" cy="2638425"/>
          </a:xfrm>
          <a:prstGeom prst="rect">
            <a:avLst/>
          </a:prstGeom>
          <a:noFill/>
          <a:ln w="9525">
            <a:noFill/>
            <a:miter lim="800000"/>
            <a:headEnd/>
            <a:tailEnd/>
          </a:ln>
        </p:spPr>
      </p:pic>
      <p:pic>
        <p:nvPicPr>
          <p:cNvPr id="101381" name="Picture 5"/>
          <p:cNvPicPr>
            <a:picLocks noChangeAspect="1" noChangeArrowheads="1"/>
          </p:cNvPicPr>
          <p:nvPr/>
        </p:nvPicPr>
        <p:blipFill>
          <a:blip r:embed="rId4" cstate="print"/>
          <a:srcRect/>
          <a:stretch>
            <a:fillRect/>
          </a:stretch>
        </p:blipFill>
        <p:spPr bwMode="auto">
          <a:xfrm>
            <a:off x="990600" y="2133601"/>
            <a:ext cx="7164388" cy="26384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fade">
                                      <p:cBhvr>
                                        <p:cTn id="7" dur="500"/>
                                        <p:tgtEl>
                                          <p:spTgt spid="1013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381"/>
                                        </p:tgtEl>
                                        <p:attrNameLst>
                                          <p:attrName>style.visibility</p:attrName>
                                        </p:attrNameLst>
                                      </p:cBhvr>
                                      <p:to>
                                        <p:strVal val="visible"/>
                                      </p:to>
                                    </p:set>
                                    <p:animEffect transition="in" filter="fade">
                                      <p:cBhvr>
                                        <p:cTn id="12"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Bi-Directional No Parking Any Time Traffic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407887"/>
            <a:ext cx="12954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Rectangle 3"/>
          <p:cNvSpPr>
            <a:spLocks noGrp="1" noChangeArrowheads="1"/>
          </p:cNvSpPr>
          <p:nvPr>
            <p:ph type="body" idx="1"/>
          </p:nvPr>
        </p:nvSpPr>
        <p:spPr>
          <a:xfrm>
            <a:off x="0" y="0"/>
            <a:ext cx="9144000" cy="1295400"/>
          </a:xfrm>
          <a:solidFill>
            <a:srgbClr val="002060"/>
          </a:solidFill>
        </p:spPr>
        <p:style>
          <a:lnRef idx="0">
            <a:schemeClr val="accent2"/>
          </a:lnRef>
          <a:fillRef idx="3">
            <a:schemeClr val="accent2"/>
          </a:fillRef>
          <a:effectRef idx="3">
            <a:schemeClr val="accent2"/>
          </a:effectRef>
          <a:fontRef idx="minor">
            <a:schemeClr val="lt1"/>
          </a:fontRef>
        </p:style>
        <p:txBody>
          <a:bodyPr/>
          <a:lstStyle/>
          <a:p>
            <a:pPr>
              <a:buNone/>
            </a:pPr>
            <a:r>
              <a:rPr lang="en-US" sz="2800" b="1" dirty="0">
                <a:latin typeface="Arial" charset="0"/>
              </a:rPr>
              <a:t>   </a:t>
            </a:r>
            <a:r>
              <a:rPr lang="en-US" sz="2600" b="1" dirty="0">
                <a:solidFill>
                  <a:schemeClr val="bg1"/>
                </a:solidFill>
                <a:latin typeface="Arial" charset="0"/>
              </a:rPr>
              <a:t>Imagine a city that treated “No Parking” violations with the following sequence of responses                                     (and everyone knew how the system worked):</a:t>
            </a:r>
          </a:p>
          <a:p>
            <a:pPr>
              <a:buNone/>
            </a:pPr>
            <a:endParaRPr lang="en-US" sz="2800" b="1" dirty="0">
              <a:solidFill>
                <a:schemeClr val="bg1"/>
              </a:solidFill>
              <a:latin typeface="Arial Black" pitchFamily="34" charset="0"/>
            </a:endParaRPr>
          </a:p>
        </p:txBody>
      </p:sp>
      <p:sp>
        <p:nvSpPr>
          <p:cNvPr id="13" name="Rectangle 12"/>
          <p:cNvSpPr/>
          <p:nvPr/>
        </p:nvSpPr>
        <p:spPr bwMode="auto">
          <a:xfrm>
            <a:off x="0" y="6248400"/>
            <a:ext cx="9144000" cy="609600"/>
          </a:xfrm>
          <a:prstGeom prst="rect">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Arial" pitchFamily="34" charset="0"/>
                <a:cs typeface="Arial" pitchFamily="34" charset="0"/>
              </a:rPr>
              <a:t>What would those no parking areas be</a:t>
            </a:r>
            <a:r>
              <a:rPr kumimoji="0" lang="en-US" sz="2800" b="1" i="0" u="none" strike="noStrike" cap="none" normalizeH="0" dirty="0">
                <a:ln>
                  <a:noFill/>
                </a:ln>
                <a:effectLst/>
                <a:latin typeface="Arial" pitchFamily="34" charset="0"/>
                <a:cs typeface="Arial" pitchFamily="34" charset="0"/>
              </a:rPr>
              <a:t> filled with?</a:t>
            </a:r>
            <a:endParaRPr kumimoji="0" lang="en-US" sz="2800" b="1" i="0" u="none" strike="noStrike" cap="none" normalizeH="0" baseline="0" dirty="0">
              <a:ln>
                <a:noFill/>
              </a:ln>
              <a:effectLst/>
              <a:latin typeface="Arial" pitchFamily="34" charset="0"/>
              <a:cs typeface="Arial" pitchFamily="34" charset="0"/>
            </a:endParaRPr>
          </a:p>
        </p:txBody>
      </p:sp>
      <p:sp>
        <p:nvSpPr>
          <p:cNvPr id="10" name="Text Box 4"/>
          <p:cNvSpPr txBox="1">
            <a:spLocks noChangeArrowheads="1"/>
          </p:cNvSpPr>
          <p:nvPr/>
        </p:nvSpPr>
        <p:spPr bwMode="auto">
          <a:xfrm rot="398467">
            <a:off x="1460819" y="1893676"/>
            <a:ext cx="1905000" cy="2123658"/>
          </a:xfrm>
          <a:prstGeom prst="rect">
            <a:avLst/>
          </a:prstGeom>
          <a:solidFill>
            <a:srgbClr val="3366FF"/>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10 minutes:</a:t>
            </a:r>
          </a:p>
          <a:p>
            <a:pPr>
              <a:spcBef>
                <a:spcPct val="50000"/>
              </a:spcBef>
              <a:defRPr/>
            </a:pPr>
            <a:r>
              <a:rPr lang="en-US" dirty="0">
                <a:solidFill>
                  <a:srgbClr val="FFFFFF"/>
                </a:solidFill>
              </a:rPr>
              <a:t>Please       do not     park        here</a:t>
            </a:r>
          </a:p>
        </p:txBody>
      </p:sp>
      <p:sp>
        <p:nvSpPr>
          <p:cNvPr id="11" name="Text Box 5"/>
          <p:cNvSpPr txBox="1">
            <a:spLocks noChangeArrowheads="1"/>
          </p:cNvSpPr>
          <p:nvPr/>
        </p:nvSpPr>
        <p:spPr bwMode="auto">
          <a:xfrm rot="479243">
            <a:off x="2551625" y="1874654"/>
            <a:ext cx="1905000" cy="2123658"/>
          </a:xfrm>
          <a:prstGeom prst="rect">
            <a:avLst/>
          </a:prstGeom>
          <a:solidFill>
            <a:srgbClr val="0000CC"/>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20 minutes:</a:t>
            </a:r>
          </a:p>
          <a:p>
            <a:pPr>
              <a:spcBef>
                <a:spcPct val="50000"/>
              </a:spcBef>
              <a:defRPr/>
            </a:pPr>
            <a:r>
              <a:rPr lang="en-US" dirty="0">
                <a:solidFill>
                  <a:srgbClr val="FFFFFF"/>
                </a:solidFill>
              </a:rPr>
              <a:t>We asked you not      to park     here</a:t>
            </a:r>
          </a:p>
        </p:txBody>
      </p:sp>
      <p:sp>
        <p:nvSpPr>
          <p:cNvPr id="12" name="Text Box 6"/>
          <p:cNvSpPr txBox="1">
            <a:spLocks noChangeArrowheads="1"/>
          </p:cNvSpPr>
          <p:nvPr/>
        </p:nvSpPr>
        <p:spPr bwMode="auto">
          <a:xfrm rot="451468">
            <a:off x="3837455" y="1906230"/>
            <a:ext cx="1905000" cy="2123658"/>
          </a:xfrm>
          <a:prstGeom prst="rect">
            <a:avLst/>
          </a:prstGeom>
          <a:solidFill>
            <a:srgbClr val="00206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dirty="0">
                <a:solidFill>
                  <a:srgbClr val="FFFFFF"/>
                </a:solidFill>
              </a:rPr>
              <a:t>30minutes:</a:t>
            </a:r>
          </a:p>
          <a:p>
            <a:pPr>
              <a:spcBef>
                <a:spcPct val="50000"/>
              </a:spcBef>
              <a:defRPr/>
            </a:pPr>
            <a:r>
              <a:rPr lang="en-US" dirty="0">
                <a:solidFill>
                  <a:srgbClr val="FFFFFF"/>
                </a:solidFill>
              </a:rPr>
              <a:t>I really   mean it,    do not            park here</a:t>
            </a:r>
          </a:p>
        </p:txBody>
      </p:sp>
      <p:sp>
        <p:nvSpPr>
          <p:cNvPr id="14" name="Text Box 7"/>
          <p:cNvSpPr txBox="1">
            <a:spLocks noChangeArrowheads="1"/>
          </p:cNvSpPr>
          <p:nvPr/>
        </p:nvSpPr>
        <p:spPr bwMode="auto">
          <a:xfrm rot="555342">
            <a:off x="4953564" y="1893676"/>
            <a:ext cx="1799140" cy="2123658"/>
          </a:xfrm>
          <a:prstGeom prst="rect">
            <a:avLst/>
          </a:prstGeom>
          <a:solidFill>
            <a:srgbClr val="FFCC0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spcBef>
                <a:spcPct val="50000"/>
              </a:spcBef>
              <a:defRPr/>
            </a:pPr>
            <a:r>
              <a:rPr lang="en-US" dirty="0">
                <a:solidFill>
                  <a:srgbClr val="000000"/>
                </a:solidFill>
              </a:rPr>
              <a:t>40 minutes:</a:t>
            </a:r>
          </a:p>
          <a:p>
            <a:pPr>
              <a:spcBef>
                <a:spcPct val="50000"/>
              </a:spcBef>
              <a:defRPr/>
            </a:pPr>
            <a:r>
              <a:rPr lang="en-US" dirty="0">
                <a:solidFill>
                  <a:srgbClr val="000000"/>
                </a:solidFill>
              </a:rPr>
              <a:t>Don’t     make me       tell you again</a:t>
            </a:r>
          </a:p>
        </p:txBody>
      </p:sp>
      <p:sp>
        <p:nvSpPr>
          <p:cNvPr id="15" name="Text Box 8"/>
          <p:cNvSpPr txBox="1">
            <a:spLocks noChangeArrowheads="1"/>
          </p:cNvSpPr>
          <p:nvPr/>
        </p:nvSpPr>
        <p:spPr bwMode="auto">
          <a:xfrm rot="419875">
            <a:off x="6294607" y="1961427"/>
            <a:ext cx="1868530" cy="2123658"/>
          </a:xfrm>
          <a:prstGeom prst="rect">
            <a:avLst/>
          </a:prstGeom>
          <a:solidFill>
            <a:srgbClr val="CC0000"/>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spcBef>
                <a:spcPct val="50000"/>
              </a:spcBef>
              <a:defRPr/>
            </a:pPr>
            <a:r>
              <a:rPr lang="en-US" dirty="0">
                <a:solidFill>
                  <a:srgbClr val="FFFFFF"/>
                </a:solidFill>
              </a:rPr>
              <a:t>50 minutes:</a:t>
            </a:r>
          </a:p>
          <a:p>
            <a:pPr>
              <a:spcBef>
                <a:spcPct val="50000"/>
              </a:spcBef>
              <a:defRPr/>
            </a:pPr>
            <a:r>
              <a:rPr lang="en-US" dirty="0">
                <a:solidFill>
                  <a:srgbClr val="FFFFFF"/>
                </a:solidFill>
              </a:rPr>
              <a:t>I’m going    to start counting    to 10</a:t>
            </a:r>
          </a:p>
        </p:txBody>
      </p:sp>
      <p:sp>
        <p:nvSpPr>
          <p:cNvPr id="16" name="Text Box 9"/>
          <p:cNvSpPr txBox="1">
            <a:spLocks noChangeArrowheads="1"/>
          </p:cNvSpPr>
          <p:nvPr/>
        </p:nvSpPr>
        <p:spPr bwMode="auto">
          <a:xfrm rot="486928">
            <a:off x="6857770" y="3810043"/>
            <a:ext cx="2057400" cy="2308324"/>
          </a:xfrm>
          <a:prstGeom prst="rect">
            <a:avLst/>
          </a:prstGeom>
          <a:solidFill>
            <a:srgbClr val="A50021"/>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defRPr/>
            </a:pPr>
            <a:r>
              <a:rPr lang="en-US" b="1" dirty="0">
                <a:solidFill>
                  <a:srgbClr val="FFFFFF"/>
                </a:solidFill>
                <a:effectLst>
                  <a:outerShdw blurRad="38100" dist="38100" dir="2700000" algn="tl">
                    <a:srgbClr val="000000"/>
                  </a:outerShdw>
                </a:effectLst>
              </a:rPr>
              <a:t>60 minutes:</a:t>
            </a:r>
            <a:endParaRPr lang="en-US" dirty="0">
              <a:solidFill>
                <a:srgbClr val="FFFFFF"/>
              </a:solidFill>
              <a:effectLst>
                <a:outerShdw blurRad="38100" dist="38100" dir="2700000" algn="tl">
                  <a:srgbClr val="000000"/>
                </a:outerShdw>
              </a:effectLst>
            </a:endParaRPr>
          </a:p>
          <a:p>
            <a:pPr>
              <a:spcBef>
                <a:spcPct val="50000"/>
              </a:spcBef>
              <a:defRPr/>
            </a:pPr>
            <a:r>
              <a:rPr lang="en-US" b="1" dirty="0">
                <a:solidFill>
                  <a:srgbClr val="FFFFFF"/>
                </a:solidFill>
                <a:effectLst>
                  <a:outerShdw blurRad="38100" dist="38100" dir="2700000" algn="tl">
                    <a:srgbClr val="000000"/>
                  </a:outerShdw>
                </a:effectLst>
              </a:rPr>
              <a:t>OK, now you’re in trouble ! </a:t>
            </a:r>
          </a:p>
          <a:p>
            <a:pPr>
              <a:spcBef>
                <a:spcPct val="50000"/>
              </a:spcBef>
              <a:defRPr/>
            </a:pPr>
            <a:r>
              <a:rPr lang="en-US" b="1" dirty="0">
                <a:solidFill>
                  <a:srgbClr val="FFFF00"/>
                </a:solidFill>
                <a:effectLst>
                  <a:outerShdw blurRad="38100" dist="38100" dir="2700000" algn="tl">
                    <a:srgbClr val="000000"/>
                  </a:outerShdw>
                </a:effectLst>
                <a:latin typeface="Arial Black" panose="020B0A04020102020204" pitchFamily="34" charset="0"/>
              </a:rPr>
              <a:t>$ 50 FINE</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autoUpdateAnimBg="0"/>
      <p:bldP spid="11" grpId="0" animBg="1" autoUpdateAnimBg="0"/>
      <p:bldP spid="12" grpId="0" animBg="1" autoUpdateAnimBg="0"/>
      <p:bldP spid="14" grpId="0" animBg="1" autoUpdateAnimBg="0"/>
      <p:bldP spid="15" grpId="0" animBg="1" autoUpdateAnimBg="0"/>
      <p:bldP spid="16"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5.  Thinking “I don’t have time…”</a:t>
            </a:r>
            <a:endParaRPr lang="en-US" sz="3600" dirty="0">
              <a:solidFill>
                <a:schemeClr val="bg1"/>
              </a:solidFill>
              <a:latin typeface="Tahoma" pitchFamily="34" charset="0"/>
            </a:endParaRPr>
          </a:p>
        </p:txBody>
      </p:sp>
      <p:sp>
        <p:nvSpPr>
          <p:cNvPr id="35843" name="Rectangle 3"/>
          <p:cNvSpPr>
            <a:spLocks noGrp="1" noChangeArrowheads="1"/>
          </p:cNvSpPr>
          <p:nvPr>
            <p:ph type="body" idx="1"/>
          </p:nvPr>
        </p:nvSpPr>
        <p:spPr>
          <a:xfrm>
            <a:off x="381000" y="1828800"/>
            <a:ext cx="8458200" cy="4800600"/>
          </a:xfrm>
        </p:spPr>
        <p:txBody>
          <a:bodyPr/>
          <a:lstStyle/>
          <a:p>
            <a:r>
              <a:rPr lang="en-US" sz="2800" dirty="0">
                <a:latin typeface="Arial" charset="0"/>
              </a:rPr>
              <a:t>Like saying “I don’t have time to get rid of lice”</a:t>
            </a:r>
            <a:endParaRPr lang="en-US" dirty="0">
              <a:latin typeface="Arial" charset="0"/>
            </a:endParaRPr>
          </a:p>
          <a:p>
            <a:r>
              <a:rPr lang="en-US" sz="2800" dirty="0">
                <a:latin typeface="Arial" charset="0"/>
              </a:rPr>
              <a:t>Child training time is well invested time, and saves time</a:t>
            </a:r>
          </a:p>
          <a:p>
            <a:r>
              <a:rPr lang="en-US" sz="2800" dirty="0">
                <a:solidFill>
                  <a:schemeClr val="accent2">
                    <a:lumMod val="75000"/>
                  </a:schemeClr>
                </a:solidFill>
                <a:latin typeface="Arial" charset="0"/>
              </a:rPr>
              <a:t>“All discipline for the moment seems not joyful, but sorrowful, yet … afterwards it yields the peaceful fruit…”  		</a:t>
            </a:r>
            <a:r>
              <a:rPr lang="en-US" sz="2800" dirty="0">
                <a:solidFill>
                  <a:schemeClr val="accent2"/>
                </a:solidFill>
                <a:latin typeface="Arial" charset="0"/>
              </a:rPr>
              <a:t>			</a:t>
            </a:r>
            <a:r>
              <a:rPr lang="en-US" sz="2800" b="1" dirty="0">
                <a:solidFill>
                  <a:schemeClr val="tx2"/>
                </a:solidFill>
                <a:latin typeface="Arial" charset="0"/>
              </a:rPr>
              <a:t>Heb.12.11</a:t>
            </a:r>
            <a:r>
              <a:rPr lang="en-US" sz="2800" b="1" dirty="0">
                <a:latin typeface="Arial" charset="0"/>
              </a:rPr>
              <a:t> </a:t>
            </a:r>
          </a:p>
          <a:p>
            <a:r>
              <a:rPr lang="en-US" sz="2800" dirty="0">
                <a:solidFill>
                  <a:schemeClr val="accent2">
                    <a:lumMod val="75000"/>
                  </a:schemeClr>
                </a:solidFill>
                <a:latin typeface="Arial" charset="0"/>
              </a:rPr>
              <a:t>“He who spares his rod hates his son, but he who loves him disciplines him diligently”  	</a:t>
            </a:r>
            <a:r>
              <a:rPr lang="en-US" sz="2800" dirty="0">
                <a:latin typeface="Arial" charset="0"/>
              </a:rPr>
              <a:t>	</a:t>
            </a:r>
            <a:r>
              <a:rPr lang="en-US" sz="2800" b="1" dirty="0">
                <a:solidFill>
                  <a:schemeClr val="tx2"/>
                </a:solidFill>
                <a:latin typeface="Arial" charset="0"/>
              </a:rPr>
              <a:t>Prov.13.24</a:t>
            </a:r>
            <a:endParaRPr lang="en-US" sz="2800" b="1" dirty="0">
              <a:solidFill>
                <a:schemeClr val="accent2"/>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up)">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up)">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up)">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up)">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6.  failing to control self...</a:t>
            </a:r>
            <a:endParaRPr lang="en-US" sz="3600" dirty="0">
              <a:solidFill>
                <a:schemeClr val="bg1"/>
              </a:solidFill>
              <a:latin typeface="Tahoma" pitchFamily="34" charset="0"/>
            </a:endParaRPr>
          </a:p>
        </p:txBody>
      </p:sp>
      <p:sp>
        <p:nvSpPr>
          <p:cNvPr id="21507" name="Rectangle 3"/>
          <p:cNvSpPr>
            <a:spLocks noGrp="1" noChangeArrowheads="1"/>
          </p:cNvSpPr>
          <p:nvPr>
            <p:ph type="body" idx="1"/>
          </p:nvPr>
        </p:nvSpPr>
        <p:spPr>
          <a:xfrm>
            <a:off x="304800" y="1676400"/>
            <a:ext cx="8839200" cy="5181600"/>
          </a:xfrm>
        </p:spPr>
        <p:txBody>
          <a:bodyPr/>
          <a:lstStyle/>
          <a:p>
            <a:r>
              <a:rPr lang="en-US" sz="2900" b="1" dirty="0">
                <a:latin typeface="Arial" charset="0"/>
              </a:rPr>
              <a:t>proper motivation:      </a:t>
            </a:r>
            <a:r>
              <a:rPr lang="en-US" sz="2900" b="1" dirty="0">
                <a:solidFill>
                  <a:schemeClr val="accent2">
                    <a:lumMod val="75000"/>
                  </a:schemeClr>
                </a:solidFill>
                <a:latin typeface="Arial" charset="0"/>
              </a:rPr>
              <a:t>Prov.13.24                                  “he who</a:t>
            </a:r>
            <a:r>
              <a:rPr lang="en-US" sz="2900" b="1" i="1" dirty="0">
                <a:solidFill>
                  <a:schemeClr val="accent2">
                    <a:lumMod val="75000"/>
                  </a:schemeClr>
                </a:solidFill>
                <a:latin typeface="Arial" charset="0"/>
              </a:rPr>
              <a:t> </a:t>
            </a:r>
            <a:r>
              <a:rPr lang="en-US" sz="2900" b="1" u="sng" dirty="0">
                <a:solidFill>
                  <a:schemeClr val="accent2">
                    <a:lumMod val="75000"/>
                  </a:schemeClr>
                </a:solidFill>
                <a:latin typeface="Arial Black" pitchFamily="34" charset="0"/>
              </a:rPr>
              <a:t>loves</a:t>
            </a:r>
            <a:r>
              <a:rPr lang="en-US" sz="2900" b="1" i="1" dirty="0">
                <a:solidFill>
                  <a:schemeClr val="accent2">
                    <a:lumMod val="75000"/>
                  </a:schemeClr>
                </a:solidFill>
                <a:latin typeface="Arial" charset="0"/>
              </a:rPr>
              <a:t> </a:t>
            </a:r>
            <a:r>
              <a:rPr lang="en-US" sz="2900" b="1" dirty="0">
                <a:solidFill>
                  <a:schemeClr val="accent2">
                    <a:lumMod val="75000"/>
                  </a:schemeClr>
                </a:solidFill>
                <a:latin typeface="Arial" charset="0"/>
              </a:rPr>
              <a:t>him disciplines him diligently”  </a:t>
            </a:r>
          </a:p>
          <a:p>
            <a:r>
              <a:rPr lang="en-US" sz="2900" b="1" dirty="0">
                <a:latin typeface="Arial" charset="0"/>
              </a:rPr>
              <a:t>discipline vs. abuse</a:t>
            </a:r>
            <a:endParaRPr lang="en-US" sz="2900" b="1" dirty="0">
              <a:solidFill>
                <a:schemeClr val="accent2"/>
              </a:solidFill>
              <a:latin typeface="Arial" charset="0"/>
            </a:endParaRPr>
          </a:p>
          <a:p>
            <a:pPr marL="342900" lvl="1" indent="-342900">
              <a:buFontTx/>
              <a:buChar char="•"/>
            </a:pPr>
            <a:r>
              <a:rPr lang="en-US" sz="2900" b="1" dirty="0">
                <a:latin typeface="Arial" charset="0"/>
              </a:rPr>
              <a:t>discipline vs. YELLING!! </a:t>
            </a:r>
          </a:p>
          <a:p>
            <a:pPr marL="1200150" lvl="3" indent="-342900"/>
            <a:r>
              <a:rPr lang="en-US" sz="2900" b="1" dirty="0">
                <a:latin typeface="Arial" charset="0"/>
              </a:rPr>
              <a:t>“expert” advice [?]</a:t>
            </a:r>
          </a:p>
          <a:p>
            <a:r>
              <a:rPr lang="en-US" sz="2900" b="1" dirty="0">
                <a:latin typeface="Arial" charset="0"/>
              </a:rPr>
              <a:t>Why won’t he obey??? </a:t>
            </a:r>
            <a:r>
              <a:rPr lang="en-US" sz="2900" b="1" dirty="0">
                <a:solidFill>
                  <a:schemeClr val="bg1"/>
                </a:solidFill>
                <a:latin typeface="Arial" charset="0"/>
              </a:rPr>
              <a:t>[ </a:t>
            </a:r>
          </a:p>
          <a:p>
            <a:pPr lvl="1"/>
            <a:r>
              <a:rPr lang="en-US" sz="2900" b="1" i="1" dirty="0">
                <a:latin typeface="Arial" charset="0"/>
              </a:rPr>
              <a:t>“What’s wrong with you?”                                                   “I don’t know why you won’t do right!”</a:t>
            </a:r>
            <a:endParaRPr lang="en-US" sz="2900" b="1" dirty="0">
              <a:latin typeface="Arial" charset="0"/>
            </a:endParaRPr>
          </a:p>
          <a:p>
            <a:r>
              <a:rPr lang="en-US" sz="2900" b="1" dirty="0">
                <a:latin typeface="Arial" charset="0"/>
              </a:rPr>
              <a:t>the vase test  </a:t>
            </a:r>
            <a:r>
              <a:rPr lang="en-US" sz="2900" i="1" dirty="0">
                <a:latin typeface="Arial" charset="0"/>
              </a:rPr>
              <a:t>(see next slide)</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wipe(up)">
                                      <p:cBhvr>
                                        <p:cTn id="20" dur="500"/>
                                        <p:tgtEl>
                                          <p:spTgt spid="2150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wipe(up)">
                                      <p:cBhvr>
                                        <p:cTn id="25" dur="500"/>
                                        <p:tgtEl>
                                          <p:spTgt spid="21507">
                                            <p:txEl>
                                              <p:pRg st="4" end="4"/>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wipe(up)">
                                      <p:cBhvr>
                                        <p:cTn id="28" dur="500"/>
                                        <p:tgtEl>
                                          <p:spTgt spid="2150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1507">
                                            <p:txEl>
                                              <p:pRg st="6" end="6"/>
                                            </p:txEl>
                                          </p:spTgt>
                                        </p:tgtEl>
                                        <p:attrNameLst>
                                          <p:attrName>style.visibility</p:attrName>
                                        </p:attrNameLst>
                                      </p:cBhvr>
                                      <p:to>
                                        <p:strVal val="visible"/>
                                      </p:to>
                                    </p:set>
                                    <p:animEffect transition="in" filter="wipe(up)">
                                      <p:cBhvr>
                                        <p:cTn id="33"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lstStyle/>
          <a:p>
            <a:pPr algn="l"/>
            <a:r>
              <a:rPr lang="en-US" sz="2800" b="1" dirty="0">
                <a:latin typeface="Arial Black" pitchFamily="34" charset="0"/>
                <a:cs typeface="Arial" pitchFamily="34" charset="0"/>
              </a:rPr>
              <a:t>THE VASE TEST       </a:t>
            </a:r>
            <a:r>
              <a:rPr lang="en-US" sz="2800" dirty="0">
                <a:solidFill>
                  <a:schemeClr val="tx1"/>
                </a:solidFill>
                <a:latin typeface="Calibri" pitchFamily="34" charset="0"/>
              </a:rPr>
              <a:t>set up:  </a:t>
            </a:r>
            <a:br>
              <a:rPr lang="en-US" sz="2800" dirty="0">
                <a:solidFill>
                  <a:schemeClr val="tx1"/>
                </a:solidFill>
                <a:latin typeface="Calibri" pitchFamily="34" charset="0"/>
              </a:rPr>
            </a:br>
            <a:r>
              <a:rPr lang="en-US" sz="2800" dirty="0">
                <a:solidFill>
                  <a:schemeClr val="tx1"/>
                </a:solidFill>
                <a:latin typeface="Calibri" pitchFamily="34" charset="0"/>
              </a:rPr>
              <a:t>a.) Jr. bounces a ball off the wall</a:t>
            </a:r>
            <a:br>
              <a:rPr lang="en-US" sz="2800" dirty="0">
                <a:solidFill>
                  <a:schemeClr val="tx1"/>
                </a:solidFill>
                <a:latin typeface="Calibri" pitchFamily="34" charset="0"/>
              </a:rPr>
            </a:br>
            <a:r>
              <a:rPr lang="en-US" sz="2800" dirty="0">
                <a:solidFill>
                  <a:schemeClr val="tx1"/>
                </a:solidFill>
                <a:latin typeface="Calibri" pitchFamily="34" charset="0"/>
              </a:rPr>
              <a:t>b.) Mom says: “Jr., don’t throw that ball in the house”</a:t>
            </a:r>
            <a:br>
              <a:rPr lang="en-US" sz="2800" dirty="0">
                <a:solidFill>
                  <a:schemeClr val="tx1"/>
                </a:solidFill>
                <a:latin typeface="Calibri" pitchFamily="34" charset="0"/>
              </a:rPr>
            </a:br>
            <a:r>
              <a:rPr lang="en-US" sz="2800" dirty="0">
                <a:solidFill>
                  <a:schemeClr val="tx1"/>
                </a:solidFill>
                <a:latin typeface="Calibri" pitchFamily="34" charset="0"/>
              </a:rPr>
              <a:t>c.) Jr. looks at mom, heard her; throws the ball again anyway.</a:t>
            </a:r>
            <a:endParaRPr lang="en-US" sz="2800" b="1" dirty="0">
              <a:latin typeface="Calibri" pitchFamily="34" charset="0"/>
              <a:cs typeface="Arial" pitchFamily="34" charset="0"/>
            </a:endParaRPr>
          </a:p>
        </p:txBody>
      </p:sp>
      <p:sp>
        <p:nvSpPr>
          <p:cNvPr id="5" name="Rectangular Callout 4"/>
          <p:cNvSpPr/>
          <p:nvPr/>
        </p:nvSpPr>
        <p:spPr bwMode="auto">
          <a:xfrm>
            <a:off x="152400" y="2895600"/>
            <a:ext cx="1828800" cy="2971800"/>
          </a:xfrm>
          <a:prstGeom prst="wedgeRectCallout">
            <a:avLst>
              <a:gd name="adj1" fmla="val 33286"/>
              <a:gd name="adj2" fmla="val -57928"/>
            </a:avLst>
          </a:prstGeom>
          <a:solidFill>
            <a:srgbClr val="00B0F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Reaction:</a:t>
            </a:r>
          </a:p>
          <a:p>
            <a:pPr marL="0" marR="0" indent="0" algn="l" defTabSz="914400" rtl="0" eaLnBrk="0" fontAlgn="base" latinLnBrk="0" hangingPunct="0">
              <a:lnSpc>
                <a:spcPct val="100000"/>
              </a:lnSpc>
              <a:spcBef>
                <a:spcPct val="0"/>
              </a:spcBef>
              <a:spcAft>
                <a:spcPct val="0"/>
              </a:spcAft>
              <a:buClrTx/>
              <a:buSzTx/>
              <a:buFontTx/>
              <a:buNone/>
              <a:tabLst/>
            </a:pPr>
            <a:endParaRPr lang="en-US" dirty="0"/>
          </a:p>
          <a:p>
            <a:pPr marL="0" marR="0" indent="0" algn="l" defTabSz="914400" rtl="0" eaLnBrk="0" fontAlgn="base" latinLnBrk="0" hangingPunct="0">
              <a:lnSpc>
                <a:spcPct val="100000"/>
              </a:lnSpc>
              <a:spcBef>
                <a:spcPct val="0"/>
              </a:spcBef>
              <a:spcAft>
                <a:spcPct val="0"/>
              </a:spcAft>
              <a:buClrTx/>
              <a:buSzTx/>
              <a:buFontTx/>
              <a:buNone/>
              <a:tabLst/>
            </a:pPr>
            <a:r>
              <a:rPr lang="en-US" dirty="0"/>
              <a:t>No big deal.</a:t>
            </a:r>
          </a:p>
          <a:p>
            <a:pPr marL="0" marR="0" indent="0" algn="l" defTabSz="914400" rtl="0" eaLnBrk="0" fontAlgn="base" latinLnBrk="0" hangingPunct="0">
              <a:lnSpc>
                <a:spcPct val="100000"/>
              </a:lnSpc>
              <a:spcBef>
                <a:spcPct val="0"/>
              </a:spcBef>
              <a:spcAft>
                <a:spcPct val="0"/>
              </a:spcAft>
              <a:buClrTx/>
              <a:buSzTx/>
              <a:buFontTx/>
              <a:buNone/>
              <a:tabLst/>
            </a:pPr>
            <a:r>
              <a:rPr lang="en-US" dirty="0"/>
              <a:t>Mom says,</a:t>
            </a:r>
          </a:p>
          <a:p>
            <a:pPr marL="0" marR="0" indent="0" algn="l" defTabSz="914400" rtl="0" eaLnBrk="0" fontAlgn="base" latinLnBrk="0" hangingPunct="0">
              <a:lnSpc>
                <a:spcPct val="100000"/>
              </a:lnSpc>
              <a:spcBef>
                <a:spcPct val="0"/>
              </a:spcBef>
              <a:spcAft>
                <a:spcPct val="0"/>
              </a:spcAft>
              <a:buClrTx/>
              <a:buSzTx/>
              <a:buFontTx/>
              <a:buNone/>
              <a:tabLst/>
            </a:pPr>
            <a:r>
              <a:rPr lang="en-US" dirty="0"/>
              <a:t>“Jr., I asked you not to do that.”</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6" name="Rectangular Callout 5"/>
          <p:cNvSpPr/>
          <p:nvPr/>
        </p:nvSpPr>
        <p:spPr bwMode="auto">
          <a:xfrm>
            <a:off x="2209800" y="2895600"/>
            <a:ext cx="2209800" cy="3886200"/>
          </a:xfrm>
          <a:prstGeom prst="wedgeRectCallout">
            <a:avLst>
              <a:gd name="adj1" fmla="val -36285"/>
              <a:gd name="adj2" fmla="val -57097"/>
            </a:avLst>
          </a:prstGeom>
          <a:solidFill>
            <a:srgbClr val="00206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solidFill>
                  <a:schemeClr val="bg1"/>
                </a:solidFill>
              </a:rPr>
              <a:t>Reaction:</a:t>
            </a:r>
          </a:p>
          <a:p>
            <a:pPr marL="0" marR="0" indent="0" algn="l" defTabSz="914400" rtl="0" eaLnBrk="0" fontAlgn="base" latinLnBrk="0" hangingPunct="0">
              <a:lnSpc>
                <a:spcPct val="100000"/>
              </a:lnSpc>
              <a:spcBef>
                <a:spcPct val="0"/>
              </a:spcBef>
              <a:spcAft>
                <a:spcPct val="0"/>
              </a:spcAft>
              <a:buClrTx/>
              <a:buSzTx/>
              <a:buFontTx/>
              <a:buNone/>
              <a:tabLst/>
            </a:pPr>
            <a:r>
              <a:rPr lang="en-US" dirty="0">
                <a:solidFill>
                  <a:schemeClr val="bg1"/>
                </a:solidFill>
              </a:rPr>
              <a:t>Seeing her son’s willful   defiance &amp; disobedience, Mom takes this very serious and he is punished.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            WHY?</a:t>
            </a:r>
          </a:p>
        </p:txBody>
      </p:sp>
      <p:sp>
        <p:nvSpPr>
          <p:cNvPr id="7" name="Rectangular Callout 6"/>
          <p:cNvSpPr/>
          <p:nvPr/>
        </p:nvSpPr>
        <p:spPr bwMode="auto">
          <a:xfrm>
            <a:off x="4800600" y="2971800"/>
            <a:ext cx="1828800" cy="2895600"/>
          </a:xfrm>
          <a:prstGeom prst="wedgeRectCallout">
            <a:avLst>
              <a:gd name="adj1" fmla="val 34068"/>
              <a:gd name="adj2" fmla="val -59348"/>
            </a:avLst>
          </a:prstGeom>
          <a:solidFill>
            <a:srgbClr val="00B0F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Reaction:</a:t>
            </a:r>
          </a:p>
          <a:p>
            <a:pPr marL="0" marR="0" indent="0" algn="l" defTabSz="914400" rtl="0" eaLnBrk="0" fontAlgn="base" latinLnBrk="0" hangingPunct="0">
              <a:lnSpc>
                <a:spcPct val="100000"/>
              </a:lnSpc>
              <a:spcBef>
                <a:spcPct val="0"/>
              </a:spcBef>
              <a:spcAft>
                <a:spcPct val="0"/>
              </a:spcAft>
              <a:buClrTx/>
              <a:buSzTx/>
              <a:buFontTx/>
              <a:buNone/>
              <a:tabLst/>
            </a:pPr>
            <a:endParaRPr lang="en-US" dirty="0"/>
          </a:p>
          <a:p>
            <a:pPr marL="0" marR="0" indent="0" algn="l" defTabSz="914400" rtl="0" eaLnBrk="0" fontAlgn="base" latinLnBrk="0" hangingPunct="0">
              <a:lnSpc>
                <a:spcPct val="100000"/>
              </a:lnSpc>
              <a:spcBef>
                <a:spcPct val="0"/>
              </a:spcBef>
              <a:spcAft>
                <a:spcPct val="0"/>
              </a:spcAft>
              <a:buClrTx/>
              <a:buSzTx/>
              <a:buFontTx/>
              <a:buNone/>
              <a:tabLst/>
            </a:pPr>
            <a:r>
              <a:rPr lang="en-US" dirty="0"/>
              <a:t>No big deal. Mom says, “Jr., I asked you not to do that” </a:t>
            </a:r>
            <a:r>
              <a:rPr lang="en-US" sz="2800" b="1" dirty="0">
                <a:latin typeface="Arial Black" panose="020B0A04020102020204" pitchFamily="34" charset="0"/>
              </a:rPr>
              <a:t>?</a:t>
            </a:r>
            <a:endParaRPr kumimoji="0" lang="en-US" sz="2800" b="1" i="0" u="none" strike="noStrike" cap="none" normalizeH="0" baseline="0" dirty="0">
              <a:ln>
                <a:noFill/>
              </a:ln>
              <a:solidFill>
                <a:schemeClr val="tx1"/>
              </a:solidFill>
              <a:effectLst/>
              <a:latin typeface="Arial Black" panose="020B0A04020102020204" pitchFamily="34" charset="0"/>
            </a:endParaRPr>
          </a:p>
        </p:txBody>
      </p:sp>
      <p:sp>
        <p:nvSpPr>
          <p:cNvPr id="8" name="Rectangular Callout 7"/>
          <p:cNvSpPr/>
          <p:nvPr/>
        </p:nvSpPr>
        <p:spPr bwMode="auto">
          <a:xfrm>
            <a:off x="6858000" y="2971800"/>
            <a:ext cx="2057400" cy="3810000"/>
          </a:xfrm>
          <a:prstGeom prst="wedgeRectCallout">
            <a:avLst>
              <a:gd name="adj1" fmla="val -37026"/>
              <a:gd name="adj2" fmla="val -57993"/>
            </a:avLst>
          </a:prstGeom>
          <a:solidFill>
            <a:schemeClr val="tx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Reaction: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dirty="0" err="1">
                <a:solidFill>
                  <a:schemeClr val="bg1"/>
                </a:solidFill>
              </a:rPr>
              <a:t>Jr’s</a:t>
            </a:r>
            <a:r>
              <a:rPr lang="en-US" dirty="0">
                <a:solidFill>
                  <a:schemeClr val="bg1"/>
                </a:solidFill>
              </a:rPr>
              <a:t> in BIG trouble!! </a:t>
            </a:r>
            <a:r>
              <a:rPr lang="en-US" b="1" dirty="0">
                <a:solidFill>
                  <a:schemeClr val="bg1"/>
                </a:solidFill>
              </a:rPr>
              <a:t>NOW</a:t>
            </a:r>
            <a:r>
              <a:rPr lang="en-US" dirty="0">
                <a:solidFill>
                  <a:schemeClr val="bg1"/>
                </a:solidFill>
              </a:rPr>
              <a:t> he’s going to get it! This is VERY serious.</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           WHY?</a:t>
            </a:r>
          </a:p>
        </p:txBody>
      </p:sp>
      <p:sp>
        <p:nvSpPr>
          <p:cNvPr id="9" name="Rounded Rectangle 8"/>
          <p:cNvSpPr/>
          <p:nvPr/>
        </p:nvSpPr>
        <p:spPr bwMode="auto">
          <a:xfrm>
            <a:off x="304800" y="1752600"/>
            <a:ext cx="3962400" cy="8382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scenario</a:t>
            </a:r>
            <a:r>
              <a:rPr kumimoji="0" lang="en-US" sz="2400" b="1" i="0" u="none" strike="noStrike" cap="none" normalizeH="0" dirty="0">
                <a:ln>
                  <a:noFill/>
                </a:ln>
                <a:solidFill>
                  <a:schemeClr val="bg1"/>
                </a:solidFill>
                <a:effectLst/>
                <a:latin typeface="Arial" charset="0"/>
              </a:rPr>
              <a:t> A: </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a:ln>
                  <a:noFill/>
                </a:ln>
                <a:solidFill>
                  <a:schemeClr val="bg1"/>
                </a:solidFill>
                <a:effectLst/>
                <a:latin typeface="Arial" charset="0"/>
              </a:rPr>
              <a:t>nothing broken</a:t>
            </a:r>
            <a:endParaRPr kumimoji="0" lang="en-US" sz="2400" b="1" i="0" u="none" strike="noStrike" cap="none" normalizeH="0" baseline="0" dirty="0">
              <a:ln>
                <a:noFill/>
              </a:ln>
              <a:solidFill>
                <a:schemeClr val="bg1"/>
              </a:solidFill>
              <a:effectLst/>
              <a:latin typeface="Arial" charset="0"/>
            </a:endParaRPr>
          </a:p>
        </p:txBody>
      </p:sp>
      <p:sp>
        <p:nvSpPr>
          <p:cNvPr id="10" name="Rounded Rectangle 9"/>
          <p:cNvSpPr/>
          <p:nvPr/>
        </p:nvSpPr>
        <p:spPr bwMode="auto">
          <a:xfrm>
            <a:off x="4495800" y="1752600"/>
            <a:ext cx="4419600" cy="8382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rPr>
              <a:t>scenario</a:t>
            </a:r>
            <a:r>
              <a:rPr kumimoji="0" lang="en-US" sz="2400" b="1" i="0" u="none" strike="noStrike" cap="none" normalizeH="0" dirty="0">
                <a:ln>
                  <a:noFill/>
                </a:ln>
                <a:solidFill>
                  <a:schemeClr val="bg1"/>
                </a:solidFill>
                <a:effectLst/>
                <a:latin typeface="Arial" charset="0"/>
              </a:rPr>
              <a:t> B: </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a:ln>
                  <a:noFill/>
                </a:ln>
                <a:solidFill>
                  <a:schemeClr val="bg1"/>
                </a:solidFill>
                <a:effectLst/>
                <a:latin typeface="Arial" charset="0"/>
              </a:rPr>
              <a:t>antique vase is shattered</a:t>
            </a:r>
            <a:endParaRPr kumimoji="0" lang="en-US" sz="2400" b="1" i="0" u="none" strike="noStrike" cap="none" normalizeH="0" baseline="0" dirty="0">
              <a:ln>
                <a:noFill/>
              </a:ln>
              <a:solidFill>
                <a:schemeClr val="bg1"/>
              </a:solidFill>
              <a:effectLst/>
              <a:latin typeface="Arial" charset="0"/>
            </a:endParaRPr>
          </a:p>
        </p:txBody>
      </p:sp>
      <p:sp>
        <p:nvSpPr>
          <p:cNvPr id="3" name="Oval 2"/>
          <p:cNvSpPr/>
          <p:nvPr/>
        </p:nvSpPr>
        <p:spPr bwMode="auto">
          <a:xfrm>
            <a:off x="1371600" y="2667000"/>
            <a:ext cx="3733800" cy="4191000"/>
          </a:xfrm>
          <a:prstGeom prst="ellipse">
            <a:avLst/>
          </a:prstGeom>
          <a:noFill/>
          <a:ln w="38100" cap="flat" cmpd="sng" algn="ctr">
            <a:solidFill>
              <a:srgbClr val="FFFF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0" y="0"/>
            <a:ext cx="9144000" cy="6858000"/>
          </a:xfrm>
          <a:solidFill>
            <a:schemeClr val="tx1"/>
          </a:solidFill>
        </p:spPr>
        <p:txBody>
          <a:bodyPr/>
          <a:lstStyle/>
          <a:p>
            <a:endParaRPr lang="en-US" b="1" u="sng" dirty="0">
              <a:solidFill>
                <a:schemeClr val="bg1"/>
              </a:solidFill>
              <a:latin typeface="Arial Narrow" pitchFamily="34" charset="0"/>
            </a:endParaRPr>
          </a:p>
          <a:p>
            <a:endParaRPr lang="en-US" b="1" u="sng" dirty="0">
              <a:solidFill>
                <a:schemeClr val="bg1"/>
              </a:solidFill>
              <a:latin typeface="Arial Narrow" pitchFamily="34" charset="0"/>
            </a:endParaRPr>
          </a:p>
          <a:p>
            <a:endParaRPr lang="en-US" sz="1000" b="1" u="sng" dirty="0">
              <a:solidFill>
                <a:schemeClr val="bg1"/>
              </a:solidFill>
              <a:latin typeface="Arial Narrow" pitchFamily="34" charset="0"/>
            </a:endParaRPr>
          </a:p>
          <a:p>
            <a:r>
              <a:rPr lang="en-US" b="1" u="sng" dirty="0">
                <a:solidFill>
                  <a:schemeClr val="bg1"/>
                </a:solidFill>
                <a:latin typeface="Arial Narrow" pitchFamily="34" charset="0"/>
              </a:rPr>
              <a:t>Child centered homes vs. God centered homes</a:t>
            </a:r>
            <a:r>
              <a:rPr lang="en-US" b="1" dirty="0">
                <a:solidFill>
                  <a:schemeClr val="bg1"/>
                </a:solidFill>
                <a:latin typeface="Arial Narrow" pitchFamily="34" charset="0"/>
              </a:rPr>
              <a:t>:</a:t>
            </a:r>
          </a:p>
          <a:p>
            <a:r>
              <a:rPr lang="en-US" dirty="0">
                <a:solidFill>
                  <a:schemeClr val="bg1"/>
                </a:solidFill>
                <a:latin typeface="Arial Narrow" pitchFamily="34" charset="0"/>
              </a:rPr>
              <a:t>Too many children view the home,                                       the parents, the food, etc., as merely a means to an ends:  to satisfy and please the child. </a:t>
            </a:r>
          </a:p>
          <a:p>
            <a:r>
              <a:rPr lang="en-US" dirty="0">
                <a:solidFill>
                  <a:schemeClr val="bg1"/>
                </a:solidFill>
                <a:latin typeface="Arial Narrow" pitchFamily="34" charset="0"/>
              </a:rPr>
              <a:t>The child makes his demands and  manipulates the parents via tantrums and repeated misbehavior. </a:t>
            </a:r>
          </a:p>
          <a:p>
            <a:r>
              <a:rPr lang="en-US" dirty="0">
                <a:solidFill>
                  <a:schemeClr val="bg1"/>
                </a:solidFill>
                <a:latin typeface="Arial Narrow" pitchFamily="34" charset="0"/>
              </a:rPr>
              <a:t>Parents bow to the will of the child in efforts to placate and appease his whims and dissatisfactions, or suffer through increased strife and conflict when they cannot. </a:t>
            </a:r>
          </a:p>
          <a:p>
            <a:r>
              <a:rPr lang="en-US" dirty="0">
                <a:solidFill>
                  <a:schemeClr val="bg1"/>
                </a:solidFill>
                <a:latin typeface="Arial Narrow" pitchFamily="34" charset="0"/>
              </a:rPr>
              <a:t>The home is like a house built upside down.</a:t>
            </a:r>
            <a:endParaRPr lang="en-US" sz="2800" dirty="0">
              <a:solidFill>
                <a:schemeClr val="bg1"/>
              </a:solidFill>
            </a:endParaRPr>
          </a:p>
        </p:txBody>
      </p:sp>
      <p:sp>
        <p:nvSpPr>
          <p:cNvPr id="56322" name="Rectangle 2"/>
          <p:cNvSpPr>
            <a:spLocks noGrp="1" noChangeArrowheads="1"/>
          </p:cNvSpPr>
          <p:nvPr>
            <p:ph type="ctrTitle"/>
          </p:nvPr>
        </p:nvSpPr>
        <p:spPr>
          <a:xfrm>
            <a:off x="304800" y="152400"/>
            <a:ext cx="8610600" cy="914400"/>
          </a:xfrm>
          <a:solidFill>
            <a:srgbClr val="00206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sz="4000" b="1" dirty="0">
                <a:solidFill>
                  <a:schemeClr val="bg1"/>
                </a:solidFill>
                <a:latin typeface="Arial Black" pitchFamily="34" charset="0"/>
              </a:rPr>
              <a:t>UPSIDE DOWN HOMES </a:t>
            </a:r>
            <a:r>
              <a:rPr lang="en-US" sz="2000" b="1" i="1" dirty="0">
                <a:solidFill>
                  <a:schemeClr val="bg1"/>
                </a:solidFill>
                <a:latin typeface="Arial Narrow" pitchFamily="34" charset="0"/>
              </a:rPr>
              <a:t>(</a:t>
            </a:r>
            <a:r>
              <a:rPr lang="en-US" sz="2000" b="1" i="1" dirty="0" err="1">
                <a:solidFill>
                  <a:schemeClr val="bg1"/>
                </a:solidFill>
                <a:latin typeface="Arial Narrow" pitchFamily="34" charset="0"/>
              </a:rPr>
              <a:t>M.&amp;.D.Pearl</a:t>
            </a:r>
            <a:r>
              <a:rPr lang="en-US" sz="2000" b="1" i="1" dirty="0">
                <a:solidFill>
                  <a:schemeClr val="bg1"/>
                </a:solidFill>
                <a:latin typeface="Arial Narrow" pitchFamily="34" charset="0"/>
              </a:rPr>
              <a:t>?)</a:t>
            </a:r>
            <a:endParaRPr lang="en-US" sz="2000" b="1" i="1" dirty="0">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304800"/>
            <a:ext cx="7772400" cy="1143000"/>
          </a:xfrm>
        </p:spPr>
        <p:txBody>
          <a:bodyPr/>
          <a:lstStyle/>
          <a:p>
            <a:r>
              <a:rPr lang="en-US" sz="3200">
                <a:solidFill>
                  <a:srgbClr val="0000CC"/>
                </a:solidFill>
                <a:latin typeface="Arial Black" pitchFamily="34" charset="0"/>
              </a:rPr>
              <a:t>The child needs to understand:</a:t>
            </a:r>
            <a:endParaRPr lang="en-US">
              <a:latin typeface="Arial Black" pitchFamily="34" charset="0"/>
            </a:endParaRPr>
          </a:p>
        </p:txBody>
      </p:sp>
      <p:sp>
        <p:nvSpPr>
          <p:cNvPr id="16387" name="Rectangle 1027"/>
          <p:cNvSpPr>
            <a:spLocks noGrp="1" noChangeArrowheads="1"/>
          </p:cNvSpPr>
          <p:nvPr>
            <p:ph type="body" sz="half" idx="1"/>
          </p:nvPr>
        </p:nvSpPr>
        <p:spPr/>
        <p:txBody>
          <a:bodyPr/>
          <a:lstStyle/>
          <a:p>
            <a:r>
              <a:rPr lang="en-US" sz="4800" dirty="0">
                <a:latin typeface="Arial Black" pitchFamily="34" charset="0"/>
              </a:rPr>
              <a:t>CHILD</a:t>
            </a:r>
          </a:p>
          <a:p>
            <a:r>
              <a:rPr lang="en-US" sz="4800" dirty="0">
                <a:latin typeface="Arial Black" pitchFamily="34" charset="0"/>
              </a:rPr>
              <a:t>PARENTS</a:t>
            </a:r>
          </a:p>
          <a:p>
            <a:r>
              <a:rPr lang="en-US" sz="4800" dirty="0">
                <a:latin typeface="Arial Black" pitchFamily="34" charset="0"/>
              </a:rPr>
              <a:t>GOD</a:t>
            </a:r>
          </a:p>
        </p:txBody>
      </p:sp>
      <p:sp>
        <p:nvSpPr>
          <p:cNvPr id="57348" name="Rectangle 1028"/>
          <p:cNvSpPr>
            <a:spLocks noGrp="1" noChangeArrowheads="1"/>
          </p:cNvSpPr>
          <p:nvPr>
            <p:ph type="body" sz="half" idx="2"/>
          </p:nvPr>
        </p:nvSpPr>
        <p:spPr/>
        <p:txBody>
          <a:bodyPr/>
          <a:lstStyle/>
          <a:p>
            <a:r>
              <a:rPr lang="en-US" sz="4800" dirty="0">
                <a:latin typeface="Arial Black" pitchFamily="34" charset="0"/>
              </a:rPr>
              <a:t>GOD</a:t>
            </a:r>
          </a:p>
          <a:p>
            <a:r>
              <a:rPr lang="en-US" sz="4800" dirty="0">
                <a:latin typeface="Arial Black" pitchFamily="34" charset="0"/>
              </a:rPr>
              <a:t>father</a:t>
            </a:r>
          </a:p>
          <a:p>
            <a:r>
              <a:rPr lang="en-US" sz="4800" dirty="0">
                <a:latin typeface="Arial Black" pitchFamily="34" charset="0"/>
              </a:rPr>
              <a:t>mother</a:t>
            </a:r>
          </a:p>
          <a:p>
            <a:r>
              <a:rPr lang="en-US" sz="4800" dirty="0">
                <a:latin typeface="Arial Black" pitchFamily="34" charset="0"/>
              </a:rPr>
              <a:t>child</a:t>
            </a:r>
            <a:endParaRPr lang="en-US" sz="4400" dirty="0">
              <a:latin typeface="Arial Black" pitchFamily="34" charset="0"/>
            </a:endParaRPr>
          </a:p>
        </p:txBody>
      </p:sp>
      <p:sp>
        <p:nvSpPr>
          <p:cNvPr id="57349" name="AutoShape 1029"/>
          <p:cNvSpPr>
            <a:spLocks noChangeArrowheads="1"/>
          </p:cNvSpPr>
          <p:nvPr/>
        </p:nvSpPr>
        <p:spPr bwMode="auto">
          <a:xfrm>
            <a:off x="609600" y="1600200"/>
            <a:ext cx="3200400" cy="3200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844" y="16710"/>
                </a:moveTo>
                <a:cubicBezTo>
                  <a:pt x="19234" y="15054"/>
                  <a:pt x="19996" y="12961"/>
                  <a:pt x="19996" y="10800"/>
                </a:cubicBezTo>
                <a:cubicBezTo>
                  <a:pt x="19996" y="5721"/>
                  <a:pt x="15878" y="1604"/>
                  <a:pt x="10800" y="1604"/>
                </a:cubicBezTo>
                <a:cubicBezTo>
                  <a:pt x="8638" y="1603"/>
                  <a:pt x="6545" y="2365"/>
                  <a:pt x="4889" y="3755"/>
                </a:cubicBezTo>
                <a:close/>
                <a:moveTo>
                  <a:pt x="3755" y="4889"/>
                </a:moveTo>
                <a:cubicBezTo>
                  <a:pt x="2365" y="6545"/>
                  <a:pt x="1604" y="8638"/>
                  <a:pt x="1604" y="10799"/>
                </a:cubicBezTo>
                <a:cubicBezTo>
                  <a:pt x="1604" y="15878"/>
                  <a:pt x="5721" y="19996"/>
                  <a:pt x="10800" y="19996"/>
                </a:cubicBezTo>
                <a:cubicBezTo>
                  <a:pt x="12961" y="19996"/>
                  <a:pt x="15054" y="19234"/>
                  <a:pt x="16710" y="17844"/>
                </a:cubicBezTo>
                <a:close/>
              </a:path>
            </a:pathLst>
          </a:custGeom>
          <a:solidFill>
            <a:srgbClr val="C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p:cTn id="7" dur="500" fill="hold"/>
                                        <p:tgtEl>
                                          <p:spTgt spid="57349"/>
                                        </p:tgtEl>
                                        <p:attrNameLst>
                                          <p:attrName>ppt_w</p:attrName>
                                        </p:attrNameLst>
                                      </p:cBhvr>
                                      <p:tavLst>
                                        <p:tav tm="0">
                                          <p:val>
                                            <p:strVal val="4/3*#ppt_w"/>
                                          </p:val>
                                        </p:tav>
                                        <p:tav tm="100000">
                                          <p:val>
                                            <p:strVal val="#ppt_w"/>
                                          </p:val>
                                        </p:tav>
                                      </p:tavLst>
                                    </p:anim>
                                    <p:anim calcmode="lin" valueType="num">
                                      <p:cBhvr>
                                        <p:cTn id="8" dur="500" fill="hold"/>
                                        <p:tgtEl>
                                          <p:spTgt spid="57349"/>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734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734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734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73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autoUpdateAnimBg="0"/>
      <p:bldP spid="573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9144000" cy="6858000"/>
          </a:xfrm>
          <a:solidFill>
            <a:schemeClr val="tx2"/>
          </a:solidFill>
        </p:spPr>
        <p:txBody>
          <a:bodyPr/>
          <a:lstStyle/>
          <a:p>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endParaRPr lang="en-US" b="1" dirty="0">
              <a:latin typeface="Arial" pitchFamily="34" charset="0"/>
            </a:endParaRPr>
          </a:p>
        </p:txBody>
      </p:sp>
      <p:sp>
        <p:nvSpPr>
          <p:cNvPr id="3" name="Rectangle 2"/>
          <p:cNvSpPr/>
          <p:nvPr/>
        </p:nvSpPr>
        <p:spPr>
          <a:xfrm>
            <a:off x="952500" y="11875"/>
            <a:ext cx="7239000" cy="923330"/>
          </a:xfrm>
          <a:prstGeom prst="rect">
            <a:avLst/>
          </a:prstGeom>
        </p:spPr>
        <p:txBody>
          <a:bodyPr wrap="square">
            <a:spAutoFit/>
          </a:bodyPr>
          <a:lstStyle/>
          <a:p>
            <a:pPr algn="ctr"/>
            <a:r>
              <a:rPr lang="en-US" sz="5400" dirty="0">
                <a:solidFill>
                  <a:schemeClr val="bg1"/>
                </a:solidFill>
              </a:rPr>
              <a:t>what children do need:</a:t>
            </a:r>
          </a:p>
        </p:txBody>
      </p:sp>
      <p:sp>
        <p:nvSpPr>
          <p:cNvPr id="2" name="Heart 1">
            <a:extLst>
              <a:ext uri="{FF2B5EF4-FFF2-40B4-BE49-F238E27FC236}">
                <a16:creationId xmlns:a16="http://schemas.microsoft.com/office/drawing/2014/main" id="{079B2C39-AF15-9841-A2A4-FE58D3C70B0D}"/>
              </a:ext>
            </a:extLst>
          </p:cNvPr>
          <p:cNvSpPr/>
          <p:nvPr/>
        </p:nvSpPr>
        <p:spPr bwMode="auto">
          <a:xfrm>
            <a:off x="3563644" y="930688"/>
            <a:ext cx="2122975" cy="2057400"/>
          </a:xfrm>
          <a:custGeom>
            <a:avLst/>
            <a:gdLst>
              <a:gd name="connsiteX0" fmla="*/ 876300 w 1752600"/>
              <a:gd name="connsiteY0" fmla="*/ 400050 h 1600200"/>
              <a:gd name="connsiteX1" fmla="*/ 876300 w 1752600"/>
              <a:gd name="connsiteY1" fmla="*/ 1600200 h 1600200"/>
              <a:gd name="connsiteX2" fmla="*/ 876300 w 1752600"/>
              <a:gd name="connsiteY2" fmla="*/ 400050 h 1600200"/>
              <a:gd name="connsiteX0" fmla="*/ 882688 w 1765377"/>
              <a:gd name="connsiteY0" fmla="*/ 358549 h 1674445"/>
              <a:gd name="connsiteX1" fmla="*/ 882688 w 1765377"/>
              <a:gd name="connsiteY1" fmla="*/ 1674445 h 1674445"/>
              <a:gd name="connsiteX2" fmla="*/ 882688 w 1765377"/>
              <a:gd name="connsiteY2" fmla="*/ 358549 h 1674445"/>
            </a:gdLst>
            <a:ahLst/>
            <a:cxnLst>
              <a:cxn ang="0">
                <a:pos x="connsiteX0" y="connsiteY0"/>
              </a:cxn>
              <a:cxn ang="0">
                <a:pos x="connsiteX1" y="connsiteY1"/>
              </a:cxn>
              <a:cxn ang="0">
                <a:pos x="connsiteX2" y="connsiteY2"/>
              </a:cxn>
            </a:cxnLst>
            <a:rect l="l" t="t" r="r" b="b"/>
            <a:pathLst>
              <a:path w="1765377" h="1674445">
                <a:moveTo>
                  <a:pt x="882688" y="358549"/>
                </a:moveTo>
                <a:cubicBezTo>
                  <a:pt x="1247813" y="-574901"/>
                  <a:pt x="2671801" y="474295"/>
                  <a:pt x="882688" y="1674445"/>
                </a:cubicBezTo>
                <a:cubicBezTo>
                  <a:pt x="-906424" y="474295"/>
                  <a:pt x="517563" y="-574901"/>
                  <a:pt x="882688" y="358549"/>
                </a:cubicBezTo>
                <a:close/>
              </a:path>
            </a:pathLst>
          </a:custGeom>
          <a:solidFill>
            <a:srgbClr val="FF00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Titus</a:t>
            </a:r>
            <a:b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br>
            <a:r>
              <a:rPr kumimoji="0" lang="en-US" sz="32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2.4</a:t>
            </a:r>
          </a:p>
        </p:txBody>
      </p:sp>
      <p:grpSp>
        <p:nvGrpSpPr>
          <p:cNvPr id="14" name="Group 13">
            <a:extLst>
              <a:ext uri="{FF2B5EF4-FFF2-40B4-BE49-F238E27FC236}">
                <a16:creationId xmlns:a16="http://schemas.microsoft.com/office/drawing/2014/main" id="{0616F90B-D01F-0344-B84E-9F93DD97AC69}"/>
              </a:ext>
            </a:extLst>
          </p:cNvPr>
          <p:cNvGrpSpPr/>
          <p:nvPr/>
        </p:nvGrpSpPr>
        <p:grpSpPr>
          <a:xfrm>
            <a:off x="1394193" y="2743383"/>
            <a:ext cx="2122975" cy="2057400"/>
            <a:chOff x="786515" y="2652197"/>
            <a:chExt cx="1752600" cy="1676400"/>
          </a:xfrm>
        </p:grpSpPr>
        <p:sp>
          <p:nvSpPr>
            <p:cNvPr id="10" name="Oval 9">
              <a:extLst>
                <a:ext uri="{FF2B5EF4-FFF2-40B4-BE49-F238E27FC236}">
                  <a16:creationId xmlns:a16="http://schemas.microsoft.com/office/drawing/2014/main" id="{EEB755B2-BDE5-1A42-9DF6-F0EEBC1AF3E8}"/>
                </a:ext>
              </a:extLst>
            </p:cNvPr>
            <p:cNvSpPr/>
            <p:nvPr/>
          </p:nvSpPr>
          <p:spPr bwMode="auto">
            <a:xfrm>
              <a:off x="786515" y="2652197"/>
              <a:ext cx="1752600" cy="1676400"/>
            </a:xfrm>
            <a:prstGeom prst="ellipse">
              <a:avLst/>
            </a:prstGeom>
            <a:solidFill>
              <a:schemeClr val="bg1"/>
            </a:solidFill>
            <a:ln w="127000" cap="flat" cmpd="sng" algn="ctr">
              <a:solidFill>
                <a:schemeClr val="tx1">
                  <a:lumMod val="50000"/>
                  <a:lumOff val="50000"/>
                </a:schemeClr>
              </a:solidFill>
              <a:prstDash val="solid"/>
              <a:round/>
              <a:headEnd type="none" w="med" len="med"/>
              <a:tailEnd type="none" w="med" len="med"/>
            </a:ln>
            <a:effectLst/>
            <a:scene3d>
              <a:camera prst="orthographicFront"/>
              <a:lightRig rig="threePt" dir="t"/>
            </a:scene3d>
            <a:sp3d>
              <a:bevelT prst="angle"/>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DT.    </a:t>
              </a:r>
              <a:br>
                <a:rPr kumimoji="0" 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6.7</a:t>
              </a:r>
              <a:r>
                <a:rPr lang="en-US" b="1" dirty="0">
                  <a:latin typeface="Calibri" panose="020F0502020204030204" pitchFamily="34" charset="0"/>
                  <a:cs typeface="Calibri" panose="020F0502020204030204" pitchFamily="34" charset="0"/>
                </a:rPr>
                <a:t>      </a:t>
              </a:r>
            </a:p>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a:t>
              </a:r>
            </a:p>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13.24</a:t>
              </a:r>
            </a:p>
          </p:txBody>
        </p:sp>
        <p:sp>
          <p:nvSpPr>
            <p:cNvPr id="11" name="Up Arrow 10">
              <a:extLst>
                <a:ext uri="{FF2B5EF4-FFF2-40B4-BE49-F238E27FC236}">
                  <a16:creationId xmlns:a16="http://schemas.microsoft.com/office/drawing/2014/main" id="{8C309BCF-84D4-F042-91C0-4952F7A84376}"/>
                </a:ext>
              </a:extLst>
            </p:cNvPr>
            <p:cNvSpPr/>
            <p:nvPr/>
          </p:nvSpPr>
          <p:spPr bwMode="auto">
            <a:xfrm>
              <a:off x="1592913" y="2768276"/>
              <a:ext cx="178172" cy="825690"/>
            </a:xfrm>
            <a:prstGeom prst="upArrow">
              <a:avLst/>
            </a:prstGeom>
            <a:solidFill>
              <a:schemeClr val="tx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13" name="Up Arrow 12">
              <a:extLst>
                <a:ext uri="{FF2B5EF4-FFF2-40B4-BE49-F238E27FC236}">
                  <a16:creationId xmlns:a16="http://schemas.microsoft.com/office/drawing/2014/main" id="{C511035C-C0C7-3444-AA97-1BE907973FB5}"/>
                </a:ext>
              </a:extLst>
            </p:cNvPr>
            <p:cNvSpPr/>
            <p:nvPr/>
          </p:nvSpPr>
          <p:spPr bwMode="auto">
            <a:xfrm rot="5400000">
              <a:off x="1812126" y="3183807"/>
              <a:ext cx="190947" cy="629372"/>
            </a:xfrm>
            <a:prstGeom prst="upArrow">
              <a:avLst/>
            </a:prstGeom>
            <a:solidFill>
              <a:schemeClr val="tx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12" name="Right Arrow 11">
            <a:extLst>
              <a:ext uri="{FF2B5EF4-FFF2-40B4-BE49-F238E27FC236}">
                <a16:creationId xmlns:a16="http://schemas.microsoft.com/office/drawing/2014/main" id="{7D2B20E6-8B11-6248-AC30-FF0F0F643093}"/>
              </a:ext>
            </a:extLst>
          </p:cNvPr>
          <p:cNvSpPr/>
          <p:nvPr/>
        </p:nvSpPr>
        <p:spPr bwMode="auto">
          <a:xfrm>
            <a:off x="3866684" y="2914781"/>
            <a:ext cx="4324816" cy="1587861"/>
          </a:xfrm>
          <a:prstGeom prst="rightArrow">
            <a:avLst>
              <a:gd name="adj1" fmla="val 76322"/>
              <a:gd name="adj2" fmla="val 63359"/>
            </a:avLst>
          </a:prstGeom>
          <a:solidFill>
            <a:srgbClr val="00B05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effectLst/>
                <a:latin typeface="Calibri" panose="020F0502020204030204" pitchFamily="34" charset="0"/>
                <a:cs typeface="Calibri" panose="020F0502020204030204" pitchFamily="34" charset="0"/>
              </a:rPr>
              <a:t>PR. 1.8; 13.24; 22.6</a:t>
            </a:r>
          </a:p>
        </p:txBody>
      </p:sp>
      <p:sp>
        <p:nvSpPr>
          <p:cNvPr id="15" name="Up Arrow 14">
            <a:extLst>
              <a:ext uri="{FF2B5EF4-FFF2-40B4-BE49-F238E27FC236}">
                <a16:creationId xmlns:a16="http://schemas.microsoft.com/office/drawing/2014/main" id="{95D738B6-5288-344D-840D-D7BF0237A27D}"/>
              </a:ext>
            </a:extLst>
          </p:cNvPr>
          <p:cNvSpPr/>
          <p:nvPr/>
        </p:nvSpPr>
        <p:spPr bwMode="auto">
          <a:xfrm>
            <a:off x="3053984" y="4500713"/>
            <a:ext cx="3276599" cy="2190510"/>
          </a:xfrm>
          <a:prstGeom prst="upArrow">
            <a:avLst>
              <a:gd name="adj1" fmla="val 76478"/>
              <a:gd name="adj2" fmla="val 50000"/>
            </a:avLst>
          </a:prstGeom>
          <a:solidFill>
            <a:schemeClr val="bg1"/>
          </a:solidFill>
          <a:ln w="76200" cap="flat" cmpd="sng" algn="ctr">
            <a:solidFill>
              <a:srgbClr val="00B0F0"/>
            </a:solidFill>
            <a:prstDash val="solid"/>
            <a:round/>
            <a:headEnd type="none" w="med" len="med"/>
            <a:tailEnd type="none" w="med" len="med"/>
          </a:ln>
          <a:effectLst/>
          <a:scene3d>
            <a:camera prst="orthographicFront"/>
            <a:lightRig rig="threePt" dir="t"/>
          </a:scene3d>
          <a:sp3d>
            <a:bevelT prst="angle"/>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effectLst/>
                <a:latin typeface="Calibri" panose="020F0502020204030204" pitchFamily="34" charset="0"/>
                <a:cs typeface="Calibri" panose="020F0502020204030204" pitchFamily="34" charset="0"/>
              </a:rPr>
              <a:t>JOSH.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effectLst/>
                <a:latin typeface="Calibri" panose="020F0502020204030204" pitchFamily="34" charset="0"/>
                <a:cs typeface="Calibri" panose="020F0502020204030204" pitchFamily="34" charset="0"/>
              </a:rPr>
              <a:t>24.15</a:t>
            </a:r>
          </a:p>
        </p:txBody>
      </p:sp>
    </p:spTree>
    <p:extLst>
      <p:ext uri="{BB962C8B-B14F-4D97-AF65-F5344CB8AC3E}">
        <p14:creationId xmlns:p14="http://schemas.microsoft.com/office/powerpoint/2010/main" val="37808292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heel(1)">
                                      <p:cBhvr>
                                        <p:cTn id="14" dur="125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9144000" cy="6858000"/>
          </a:xfrm>
          <a:solidFill>
            <a:schemeClr val="tx2"/>
          </a:solidFill>
        </p:spPr>
        <p:txBody>
          <a:bodyPr/>
          <a:lstStyle/>
          <a:p>
            <a:r>
              <a:rPr lang="en-US" sz="7200" b="1" dirty="0">
                <a:solidFill>
                  <a:schemeClr val="bg1"/>
                </a:solidFill>
                <a:latin typeface="Caladea" panose="02040503050406030204" pitchFamily="18" charset="0"/>
              </a:rPr>
              <a:t>Homes</a:t>
            </a:r>
            <a:br>
              <a:rPr lang="en-US" sz="7200" b="1" dirty="0">
                <a:solidFill>
                  <a:schemeClr val="bg1"/>
                </a:solidFill>
                <a:latin typeface="Caladea" panose="02040503050406030204" pitchFamily="18" charset="0"/>
              </a:rPr>
            </a:br>
            <a:r>
              <a:rPr lang="en-US" sz="7200" b="1" dirty="0">
                <a:solidFill>
                  <a:schemeClr val="bg1"/>
                </a:solidFill>
                <a:latin typeface="Caladea" panose="02040503050406030204" pitchFamily="18" charset="0"/>
              </a:rPr>
              <a:t>(like houses)</a:t>
            </a:r>
            <a:br>
              <a:rPr lang="en-US" sz="7200" b="1" dirty="0">
                <a:solidFill>
                  <a:schemeClr val="bg1"/>
                </a:solidFill>
                <a:latin typeface="Caladea" panose="02040503050406030204" pitchFamily="18" charset="0"/>
              </a:rPr>
            </a:br>
            <a:r>
              <a:rPr lang="en-US" sz="7200" b="1" dirty="0">
                <a:solidFill>
                  <a:schemeClr val="bg1"/>
                </a:solidFill>
                <a:latin typeface="Caladea" panose="02040503050406030204" pitchFamily="18" charset="0"/>
              </a:rPr>
              <a:t>need</a:t>
            </a:r>
            <a:br>
              <a:rPr lang="en-US" sz="7200" b="1" dirty="0">
                <a:solidFill>
                  <a:schemeClr val="bg1"/>
                </a:solidFill>
                <a:latin typeface="Caladea" panose="02040503050406030204" pitchFamily="18" charset="0"/>
              </a:rPr>
            </a:br>
            <a:r>
              <a:rPr lang="en-US" sz="7200" b="1" dirty="0">
                <a:solidFill>
                  <a:schemeClr val="bg1"/>
                </a:solidFill>
                <a:latin typeface="Caladea" panose="02040503050406030204" pitchFamily="18" charset="0"/>
              </a:rPr>
              <a:t>work</a:t>
            </a:r>
            <a:br>
              <a:rPr lang="en-US" sz="7200" b="1" dirty="0">
                <a:solidFill>
                  <a:schemeClr val="bg1"/>
                </a:solidFill>
                <a:latin typeface="Caladea" panose="02040503050406030204" pitchFamily="18" charset="0"/>
              </a:rPr>
            </a:br>
            <a:r>
              <a:rPr lang="en-US" sz="7200" b="1" dirty="0">
                <a:solidFill>
                  <a:schemeClr val="bg1"/>
                </a:solidFill>
                <a:latin typeface="Caladea" panose="02040503050406030204" pitchFamily="18" charset="0"/>
              </a:rPr>
              <a:t>&amp;</a:t>
            </a:r>
            <a:br>
              <a:rPr lang="en-US" sz="7200" b="1" dirty="0">
                <a:solidFill>
                  <a:schemeClr val="bg1"/>
                </a:solidFill>
                <a:latin typeface="Caladea" panose="02040503050406030204" pitchFamily="18" charset="0"/>
              </a:rPr>
            </a:br>
            <a:r>
              <a:rPr lang="en-US" sz="7200" b="1" dirty="0">
                <a:solidFill>
                  <a:schemeClr val="bg1"/>
                </a:solidFill>
                <a:latin typeface="Caladea" panose="02040503050406030204" pitchFamily="18" charset="0"/>
              </a:rPr>
              <a:t> maintenance</a:t>
            </a:r>
            <a:endParaRPr lang="en-US" sz="7200" b="1" dirty="0">
              <a:latin typeface="Caladea" panose="02040503050406030204" pitchFamily="18" charset="0"/>
            </a:endParaRPr>
          </a:p>
        </p:txBody>
      </p:sp>
    </p:spTree>
    <p:extLst>
      <p:ext uri="{BB962C8B-B14F-4D97-AF65-F5344CB8AC3E}">
        <p14:creationId xmlns:p14="http://schemas.microsoft.com/office/powerpoint/2010/main" val="3905213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4800" b="1" dirty="0">
                <a:solidFill>
                  <a:schemeClr val="bg1"/>
                </a:solidFill>
                <a:latin typeface="Arial" pitchFamily="34" charset="0"/>
              </a:rPr>
              <a:t>the relative importance of temporary threats &amp; eternal threats…</a:t>
            </a:r>
            <a:endParaRPr lang="en-US" b="1" dirty="0">
              <a:latin typeface="Arial" pitchFamily="34" charset="0"/>
            </a:endParaRPr>
          </a:p>
        </p:txBody>
      </p:sp>
    </p:spTree>
    <p:extLst>
      <p:ext uri="{BB962C8B-B14F-4D97-AF65-F5344CB8AC3E}">
        <p14:creationId xmlns:p14="http://schemas.microsoft.com/office/powerpoint/2010/main" val="28544572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4800" b="1" dirty="0">
                <a:solidFill>
                  <a:schemeClr val="bg1"/>
                </a:solidFill>
                <a:latin typeface="Arial" pitchFamily="34" charset="0"/>
              </a:rPr>
              <a:t>a</a:t>
            </a:r>
            <a:br>
              <a:rPr lang="en-US" sz="4800" b="1" dirty="0">
                <a:solidFill>
                  <a:schemeClr val="bg1"/>
                </a:solidFill>
                <a:latin typeface="Arial" pitchFamily="34" charset="0"/>
              </a:rPr>
            </a:br>
            <a:r>
              <a:rPr lang="en-US" sz="7200" b="1" dirty="0">
                <a:solidFill>
                  <a:schemeClr val="bg1"/>
                </a:solidFill>
                <a:latin typeface="Arial" pitchFamily="34" charset="0"/>
              </a:rPr>
              <a:t>Q</a:t>
            </a:r>
            <a:br>
              <a:rPr lang="en-US" sz="4800" b="1" dirty="0">
                <a:solidFill>
                  <a:schemeClr val="bg1"/>
                </a:solidFill>
                <a:latin typeface="Arial" pitchFamily="34" charset="0"/>
              </a:rPr>
            </a:br>
            <a:r>
              <a:rPr lang="en-US" sz="4800" b="1" dirty="0">
                <a:solidFill>
                  <a:schemeClr val="bg1"/>
                </a:solidFill>
                <a:latin typeface="Arial" pitchFamily="34" charset="0"/>
              </a:rPr>
              <a:t>for</a:t>
            </a:r>
            <a:br>
              <a:rPr lang="en-US" sz="4800" b="1" dirty="0">
                <a:solidFill>
                  <a:schemeClr val="bg1"/>
                </a:solidFill>
                <a:latin typeface="Arial" pitchFamily="34" charset="0"/>
              </a:rPr>
            </a:br>
            <a:r>
              <a:rPr lang="en-US" sz="4800" b="1" dirty="0">
                <a:solidFill>
                  <a:schemeClr val="bg1"/>
                </a:solidFill>
                <a:latin typeface="Arial" pitchFamily="34" charset="0"/>
              </a:rPr>
              <a:t>the dads</a:t>
            </a:r>
            <a:endParaRPr lang="en-US" b="1" dirty="0">
              <a:latin typeface="Arial" pitchFamily="34" charset="0"/>
            </a:endParaRPr>
          </a:p>
        </p:txBody>
      </p:sp>
      <p:sp>
        <p:nvSpPr>
          <p:cNvPr id="2" name="Down Arrow 1">
            <a:extLst>
              <a:ext uri="{FF2B5EF4-FFF2-40B4-BE49-F238E27FC236}">
                <a16:creationId xmlns:a16="http://schemas.microsoft.com/office/drawing/2014/main" id="{0FCBC27B-494D-D244-A0C4-C4FC12940480}"/>
              </a:ext>
            </a:extLst>
          </p:cNvPr>
          <p:cNvSpPr/>
          <p:nvPr/>
        </p:nvSpPr>
        <p:spPr bwMode="auto">
          <a:xfrm rot="16200000">
            <a:off x="2628900" y="800100"/>
            <a:ext cx="4953000" cy="5486400"/>
          </a:xfrm>
          <a:prstGeom prst="downArrow">
            <a:avLst>
              <a:gd name="adj1" fmla="val 76374"/>
              <a:gd name="adj2" fmla="val 50000"/>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986814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6858000"/>
          </a:xfrm>
          <a:solidFill>
            <a:schemeClr val="tx1"/>
          </a:solidFill>
        </p:spPr>
        <p:txBody>
          <a:bodyPr/>
          <a:lstStyle/>
          <a:p>
            <a:endParaRPr lang="en-US"/>
          </a:p>
        </p:txBody>
      </p:sp>
      <p:sp>
        <p:nvSpPr>
          <p:cNvPr id="7171" name="Content Placeholder 2"/>
          <p:cNvSpPr>
            <a:spLocks noGrp="1"/>
          </p:cNvSpPr>
          <p:nvPr>
            <p:ph idx="1"/>
          </p:nvPr>
        </p:nvSpPr>
        <p:spPr>
          <a:xfrm>
            <a:off x="304800" y="304800"/>
            <a:ext cx="8382000" cy="1447800"/>
          </a:xfrm>
        </p:spPr>
        <p:txBody>
          <a:bodyPr/>
          <a:lstStyle/>
          <a:p>
            <a:pPr algn="ctr">
              <a:buFontTx/>
              <a:buNone/>
            </a:pPr>
            <a:r>
              <a:rPr lang="en-US" sz="4000" b="1" i="1" dirty="0">
                <a:solidFill>
                  <a:schemeClr val="bg1"/>
                </a:solidFill>
                <a:latin typeface="Arial" pitchFamily="34" charset="0"/>
                <a:cs typeface="Arial" pitchFamily="34" charset="0"/>
              </a:rPr>
              <a:t>What would I do …?</a:t>
            </a:r>
          </a:p>
        </p:txBody>
      </p:sp>
      <p:pic>
        <p:nvPicPr>
          <p:cNvPr id="13316" name="Picture 4"/>
          <p:cNvPicPr>
            <a:picLocks noChangeAspect="1" noChangeArrowheads="1"/>
          </p:cNvPicPr>
          <p:nvPr/>
        </p:nvPicPr>
        <p:blipFill>
          <a:blip r:embed="rId2" cstate="print"/>
          <a:srcRect/>
          <a:stretch>
            <a:fillRect/>
          </a:stretch>
        </p:blipFill>
        <p:spPr bwMode="auto">
          <a:xfrm>
            <a:off x="228602" y="1985961"/>
            <a:ext cx="4300682" cy="3368537"/>
          </a:xfrm>
          <a:prstGeom prst="rect">
            <a:avLst/>
          </a:prstGeom>
          <a:noFill/>
          <a:ln w="38100">
            <a:solidFill>
              <a:schemeClr val="bg1"/>
            </a:solidFill>
            <a:miter lim="800000"/>
            <a:headEnd/>
            <a:tailEnd/>
          </a:ln>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118" y="1985962"/>
            <a:ext cx="4165396" cy="3368538"/>
          </a:xfrm>
          <a:prstGeom prst="rect">
            <a:avLst/>
          </a:prstGeom>
          <a:noFill/>
          <a:ln w="38100">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487086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24681</TotalTime>
  <Words>1300</Words>
  <Application>Microsoft Office PowerPoint</Application>
  <PresentationFormat>On-screen Show (4:3)</PresentationFormat>
  <Paragraphs>144</Paragraphs>
  <Slides>23</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Arial Black</vt:lpstr>
      <vt:lpstr>Arial Narrow</vt:lpstr>
      <vt:lpstr>Caladea</vt:lpstr>
      <vt:lpstr>Calibri</vt:lpstr>
      <vt:lpstr>Tahoma</vt:lpstr>
      <vt:lpstr>Times New Roman</vt:lpstr>
      <vt:lpstr>Blank Presentation.pot</vt:lpstr>
      <vt:lpstr>Blank Presentation</vt:lpstr>
      <vt:lpstr>7_Blank Presentation</vt:lpstr>
      <vt:lpstr>avoiding upside down homes</vt:lpstr>
      <vt:lpstr>      </vt:lpstr>
      <vt:lpstr>UPSIDE DOWN HOMES (M.&amp;.D.Pearl?)</vt:lpstr>
      <vt:lpstr>The child needs to understand:</vt:lpstr>
      <vt:lpstr>   </vt:lpstr>
      <vt:lpstr>Homes (like houses) need work &amp;  maintenance</vt:lpstr>
      <vt:lpstr>the relative importance of temporary threats &amp; eternal threats…</vt:lpstr>
      <vt:lpstr>a Q for the dads</vt:lpstr>
      <vt:lpstr>PowerPoint Presentation</vt:lpstr>
      <vt:lpstr>on a spiritual &amp; moral level…          …am I letting toxic filth infiltrate my home?</vt:lpstr>
      <vt:lpstr>Godliness does not come from taking our cues from the world Rm.12.1-2         </vt:lpstr>
      <vt:lpstr> a child untrained . . .  a.) 4 yr. old b.) breakfast</vt:lpstr>
      <vt:lpstr>some common  mistakes  to avoid </vt:lpstr>
      <vt:lpstr>1.  failing to discipline...</vt:lpstr>
      <vt:lpstr>1.  failing to discipline...</vt:lpstr>
      <vt:lpstr>2.  Rewarding misbehavior</vt:lpstr>
      <vt:lpstr>3.  Expecting misbehavior</vt:lpstr>
      <vt:lpstr>  If you expect tantrums, you will get them.  If you expect dishonesty, you will get it.  If you expect bad attitudes, you will get it.   but if you really EXPECT the opposite, and require and TRAIN for the opposite,   you will GET the opposite.</vt:lpstr>
      <vt:lpstr>4.  failing to be consistent...</vt:lpstr>
      <vt:lpstr>PowerPoint Presentation</vt:lpstr>
      <vt:lpstr>5.  Thinking “I don’t have time…”</vt:lpstr>
      <vt:lpstr>6.  failing to control self...</vt:lpstr>
      <vt:lpstr>THE VASE TEST       set up:   a.) Jr. bounces a ball off the wall b.) Mom says: “Jr., don’t throw that ball in the house” c.) Jr. looks at mom, heard her; throws the ball again anyway.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Robert McDonald</cp:lastModifiedBy>
  <cp:revision>298</cp:revision>
  <dcterms:created xsi:type="dcterms:W3CDTF">2005-05-16T18:11:24Z</dcterms:created>
  <dcterms:modified xsi:type="dcterms:W3CDTF">2021-10-25T01:27:17Z</dcterms:modified>
</cp:coreProperties>
</file>