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275" r:id="rId2"/>
    <p:sldId id="274" r:id="rId3"/>
    <p:sldId id="264" r:id="rId4"/>
    <p:sldId id="265" r:id="rId5"/>
    <p:sldId id="268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16"/>
    <p:restoredTop sz="51796"/>
  </p:normalViewPr>
  <p:slideViewPr>
    <p:cSldViewPr snapToGrid="0" snapToObjects="1">
      <p:cViewPr varScale="1">
        <p:scale>
          <a:sx n="56" d="100"/>
          <a:sy n="56" d="100"/>
        </p:scale>
        <p:origin x="26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45EA7-F835-EE43-98E5-B4B25FC7B03D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617AE-C28D-2146-A400-A2AF67811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77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3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93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77F8A-BECF-3E49-BAE5-3EFE71BA56F4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3"/>
            <a:ext cx="5486400" cy="360044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4686"/>
            <a:ext cx="2971800" cy="459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010" y="8684686"/>
            <a:ext cx="2971800" cy="459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6F10BC-46B9-364A-A934-10028DB4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7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 smtClean="0"/>
              <a:t>The Old Testament tells us about who we are.</a:t>
            </a:r>
          </a:p>
          <a:p>
            <a:r>
              <a:rPr lang="en-US" sz="1400" dirty="0" smtClean="0"/>
              <a:t>The New Testament at times points that out. </a:t>
            </a:r>
          </a:p>
          <a:p>
            <a:pPr marL="171450" indent="-171450">
              <a:buFontTx/>
              <a:buChar char="-"/>
            </a:pPr>
            <a:r>
              <a:rPr lang="en-US" sz="1400" dirty="0" smtClean="0"/>
              <a:t>Galatians 3 we are children of Abraham.</a:t>
            </a:r>
          </a:p>
          <a:p>
            <a:pPr marL="171450" indent="-171450">
              <a:buFontTx/>
              <a:buChar char="-"/>
            </a:pPr>
            <a:r>
              <a:rPr lang="en-US" sz="1400" dirty="0" smtClean="0"/>
              <a:t>1 Corinthians 10 says the Israelites are a picture of us.</a:t>
            </a:r>
          </a:p>
          <a:p>
            <a:pPr marL="0" indent="0">
              <a:buFontTx/>
              <a:buNone/>
            </a:pPr>
            <a:r>
              <a:rPr lang="en-US" sz="1400" smtClean="0"/>
              <a:t>One </a:t>
            </a:r>
            <a:r>
              <a:rPr lang="en-US" sz="1400" dirty="0" smtClean="0"/>
              <a:t>strange example of this in 1 Peter 5.</a:t>
            </a:r>
          </a:p>
          <a:p>
            <a:pPr marL="171450" indent="-171450">
              <a:buFontTx/>
              <a:buChar char="-"/>
            </a:pPr>
            <a:r>
              <a:rPr lang="en-US" sz="1400" dirty="0" smtClean="0"/>
              <a:t>Peter is giving his closing greetings to Christians in Asia minor. (5:13)</a:t>
            </a:r>
          </a:p>
          <a:p>
            <a:pPr marL="171450" indent="-171450">
              <a:buFontTx/>
              <a:buChar char="-"/>
            </a:pPr>
            <a:r>
              <a:rPr lang="en-US" sz="1400" dirty="0" smtClean="0"/>
              <a:t>“She who is in Babylon, chosen together with you, sends you greetings.”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F10BC-46B9-364A-A934-10028DB4A3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12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 smtClean="0"/>
              <a:t>What does Peter mean, “She who is in Babylon”?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US" sz="1400" dirty="0" smtClean="0"/>
              <a:t>She is probably the church, or the Christians.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US" sz="1400" dirty="0" smtClean="0"/>
              <a:t>Is Peter in Babylon? No, he’s in Rome.</a:t>
            </a:r>
          </a:p>
          <a:p>
            <a:pPr marL="171450" indent="-17145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US" sz="1400" dirty="0" smtClean="0"/>
              <a:t>Babylon is symbolic, and the OT helps us with that.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 smtClean="0"/>
              <a:t>What is Babylon in the Biblical story?</a:t>
            </a: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1400" dirty="0" smtClean="0"/>
              <a:t>Tower of Babel – coming together to oppose God (Genesis 11)</a:t>
            </a: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1400" dirty="0" smtClean="0"/>
              <a:t>Hezekiah showing Babylon his treasures (2 Kings 20)</a:t>
            </a: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1400" dirty="0" smtClean="0"/>
              <a:t>World power holds sway thru seduction, sorcery (Isaiah 47)</a:t>
            </a: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1400" dirty="0" smtClean="0"/>
              <a:t>Main sin of arrogance, pride, in the place of God (Is. 13-14)</a:t>
            </a: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1400" dirty="0" smtClean="0"/>
              <a:t>God’s people taken there to be exiles (2 Kgs 25)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/>
              <a:t>Peter picks up on all this symbolism of Babylon, especially exile.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/>
              <a:t>Wherever, whenever, God’s people live as ”sojourners and exiles.”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F10BC-46B9-364A-A934-10028DB4A3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48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 smtClean="0"/>
              <a:t>And so we look to the OT to learn about living in Babylon.</a:t>
            </a:r>
          </a:p>
          <a:p>
            <a:r>
              <a:rPr lang="en-US" sz="1400" dirty="0" smtClean="0"/>
              <a:t>Jeremiah the prophet in Judah when the people are taken.</a:t>
            </a:r>
          </a:p>
          <a:p>
            <a:r>
              <a:rPr lang="en-US" sz="1400" dirty="0" smtClean="0"/>
              <a:t>Daniel and his friends were taken, live faithfully in Babylon.</a:t>
            </a:r>
          </a:p>
          <a:p>
            <a:r>
              <a:rPr lang="en-US" sz="1400" dirty="0" smtClean="0"/>
              <a:t>Goal is to learn from them how to live as God’s people today.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F10BC-46B9-364A-A934-10028DB4A3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35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chemeClr val="bg1"/>
                </a:solidFill>
              </a:rPr>
              <a:t>Most</a:t>
            </a:r>
            <a:r>
              <a:rPr lang="en-US" sz="1000" baseline="0" dirty="0" smtClean="0">
                <a:solidFill>
                  <a:schemeClr val="bg1"/>
                </a:solidFill>
              </a:rPr>
              <a:t> of Jeremiah is his message to people still in Jerusalem.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aseline="0" dirty="0" smtClean="0">
                <a:solidFill>
                  <a:schemeClr val="bg1"/>
                </a:solidFill>
              </a:rPr>
              <a:t>But chapter 29 is a letter he sent to those already in Babylon.</a:t>
            </a:r>
            <a:endParaRPr lang="en-US" sz="1000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chemeClr val="bg1"/>
                </a:solidFill>
              </a:rPr>
              <a:t>Read Jeremiah</a:t>
            </a:r>
            <a:r>
              <a:rPr lang="en-US" sz="1000" baseline="0" dirty="0" smtClean="0">
                <a:solidFill>
                  <a:schemeClr val="bg1"/>
                </a:solidFill>
              </a:rPr>
              <a:t> 29:4-14</a:t>
            </a: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i="0" dirty="0" smtClean="0">
                <a:solidFill>
                  <a:schemeClr val="bg1"/>
                </a:solidFill>
              </a:rPr>
              <a:t>A</a:t>
            </a:r>
            <a:r>
              <a:rPr lang="en-US" sz="1000" i="0" baseline="0" dirty="0" smtClean="0">
                <a:solidFill>
                  <a:schemeClr val="bg1"/>
                </a:solidFill>
              </a:rPr>
              <a:t> surprising message to seek Babylon’s welfare.</a:t>
            </a:r>
          </a:p>
          <a:p>
            <a:pPr marL="806450" lvl="1" indent="-3492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i="0" baseline="0" dirty="0" smtClean="0">
                <a:solidFill>
                  <a:schemeClr val="bg1"/>
                </a:solidFill>
              </a:rPr>
              <a:t>The upshot is this – you’re going to be there a while. </a:t>
            </a:r>
          </a:p>
          <a:p>
            <a:pPr marL="806450" lvl="1" indent="-3492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i="0" baseline="0" dirty="0" smtClean="0">
                <a:solidFill>
                  <a:schemeClr val="bg1"/>
                </a:solidFill>
              </a:rPr>
              <a:t>False prophets were saying “a couple years.” (ch.28)</a:t>
            </a:r>
          </a:p>
          <a:p>
            <a:pPr marL="806450" lvl="1" indent="-3492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i="0" baseline="0" dirty="0" smtClean="0">
                <a:solidFill>
                  <a:schemeClr val="bg1"/>
                </a:solidFill>
              </a:rPr>
              <a:t>But settle down, your welfare is bound up in its. </a:t>
            </a:r>
          </a:p>
          <a:p>
            <a:pPr marL="806450" lvl="1" indent="-3492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i="0" baseline="0" dirty="0" smtClean="0">
                <a:solidFill>
                  <a:schemeClr val="bg1"/>
                </a:solidFill>
              </a:rPr>
              <a:t>NOT retreat from society and hide away in caves.</a:t>
            </a:r>
          </a:p>
          <a:p>
            <a:pPr marL="806450" lvl="1" indent="-3492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i="0" baseline="0" dirty="0" smtClean="0">
                <a:solidFill>
                  <a:schemeClr val="bg1"/>
                </a:solidFill>
              </a:rPr>
              <a:t>NOT plot a rebellion to overthrow the king.</a:t>
            </a:r>
          </a:p>
          <a:p>
            <a:pPr marL="806450" lvl="1" indent="-3492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i="0" baseline="0" dirty="0" smtClean="0">
                <a:solidFill>
                  <a:schemeClr val="bg1"/>
                </a:solidFill>
              </a:rPr>
              <a:t>In line with Israel’s calling from the beginning.</a:t>
            </a:r>
          </a:p>
          <a:p>
            <a:pPr marL="1263650" lvl="2" indent="-3492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i="0" baseline="0" dirty="0" smtClean="0">
                <a:solidFill>
                  <a:schemeClr val="bg1"/>
                </a:solidFill>
              </a:rPr>
              <a:t>Marry, “multiply, do not decrease” (Genesis 1)</a:t>
            </a:r>
          </a:p>
          <a:p>
            <a:pPr marL="1263650" lvl="2" indent="-3492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i="0" dirty="0" smtClean="0">
                <a:solidFill>
                  <a:schemeClr val="bg1"/>
                </a:solidFill>
              </a:rPr>
              <a:t>Pray</a:t>
            </a:r>
            <a:r>
              <a:rPr lang="en-US" sz="1000" i="0" baseline="0" dirty="0" smtClean="0">
                <a:solidFill>
                  <a:schemeClr val="bg1"/>
                </a:solidFill>
              </a:rPr>
              <a:t> on its behalf (kingdom of priests, Ex.19)</a:t>
            </a:r>
            <a:endParaRPr lang="en-US" sz="1000" i="0" dirty="0" smtClean="0">
              <a:solidFill>
                <a:schemeClr val="bg1"/>
              </a:solidFill>
            </a:endParaRP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dirty="0" smtClean="0">
                <a:solidFill>
                  <a:schemeClr val="bg1"/>
                </a:solidFill>
              </a:rPr>
              <a:t>But, don’t forget</a:t>
            </a:r>
            <a:r>
              <a:rPr lang="en-US" sz="1000" baseline="0" dirty="0" smtClean="0">
                <a:solidFill>
                  <a:schemeClr val="bg1"/>
                </a:solidFill>
              </a:rPr>
              <a:t> where true hope lies—not in Babylon.</a:t>
            </a:r>
          </a:p>
          <a:p>
            <a:pPr marL="806450" lvl="1" indent="-3492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i="0" baseline="0" dirty="0" smtClean="0">
                <a:solidFill>
                  <a:schemeClr val="bg1"/>
                </a:solidFill>
              </a:rPr>
              <a:t>God’s plan is seventy years, then back to Jerusalem.</a:t>
            </a:r>
          </a:p>
          <a:p>
            <a:pPr marL="806450" lvl="1" indent="-3492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i="0" baseline="0" dirty="0" smtClean="0">
                <a:solidFill>
                  <a:schemeClr val="bg1"/>
                </a:solidFill>
              </a:rPr>
              <a:t>Famous verse 29:11 not about short term welfare. </a:t>
            </a:r>
          </a:p>
          <a:p>
            <a:pPr marL="806450" lvl="1" indent="-3492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i="0" baseline="0" dirty="0" smtClean="0">
                <a:solidFill>
                  <a:schemeClr val="bg1"/>
                </a:solidFill>
              </a:rPr>
              <a:t>It’s a long-term plan to bring His people back to Him.</a:t>
            </a:r>
          </a:p>
          <a:p>
            <a:pPr marL="806450" lvl="1" indent="-3492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i="0" baseline="0" dirty="0" smtClean="0">
                <a:solidFill>
                  <a:schemeClr val="bg1"/>
                </a:solidFill>
              </a:rPr>
              <a:t>Geographically, their hope is to leave Babylon, return home. </a:t>
            </a:r>
          </a:p>
          <a:p>
            <a:pPr marL="806450" lvl="1" indent="-3492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i="0" baseline="0" dirty="0" smtClean="0">
                <a:solidFill>
                  <a:schemeClr val="bg1"/>
                </a:solidFill>
              </a:rPr>
              <a:t>A hope ultimately fulfilled in restored relationship with Yahweh.</a:t>
            </a:r>
            <a:endParaRPr lang="en-US" sz="1000" i="0" dirty="0" smtClean="0">
              <a:solidFill>
                <a:schemeClr val="bg1"/>
              </a:solidFill>
            </a:endParaRP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dirty="0" smtClean="0">
                <a:solidFill>
                  <a:schemeClr val="bg1"/>
                </a:solidFill>
              </a:rPr>
              <a:t>As</a:t>
            </a:r>
            <a:r>
              <a:rPr lang="en-US" sz="1000" baseline="0" dirty="0" smtClean="0">
                <a:solidFill>
                  <a:schemeClr val="bg1"/>
                </a:solidFill>
              </a:rPr>
              <a:t> a side note, this was made difficult by lying voices.</a:t>
            </a:r>
          </a:p>
          <a:p>
            <a:pPr marL="806450" lvl="1" indent="-3492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i="0" baseline="0" dirty="0" smtClean="0">
                <a:solidFill>
                  <a:schemeClr val="bg1"/>
                </a:solidFill>
              </a:rPr>
              <a:t>A big part of this chapter is don’t listen to false prophets. </a:t>
            </a:r>
          </a:p>
          <a:p>
            <a:pPr marL="806450" lvl="1" indent="-3492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i="0" baseline="0" dirty="0" smtClean="0">
                <a:solidFill>
                  <a:schemeClr val="bg1"/>
                </a:solidFill>
              </a:rPr>
              <a:t>“Prophets” saying that the exile would be over quickly.</a:t>
            </a:r>
          </a:p>
          <a:p>
            <a:pPr marL="806450" lvl="1" indent="-3492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i="0" baseline="0" dirty="0" smtClean="0">
                <a:solidFill>
                  <a:schemeClr val="bg1"/>
                </a:solidFill>
              </a:rPr>
              <a:t>Voices of "peace” (6:14), it’s easier, it’s not as bad</a:t>
            </a:r>
          </a:p>
          <a:p>
            <a:pPr marL="806450" lvl="1" indent="-3492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000" i="0" baseline="0" dirty="0" smtClean="0">
                <a:solidFill>
                  <a:schemeClr val="bg1"/>
                </a:solidFill>
              </a:rPr>
              <a:t>Had to reject these voices to embrace their identity</a:t>
            </a:r>
          </a:p>
          <a:p>
            <a:pPr marL="806450" lvl="1" indent="-349250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Font typeface="Arial" charset="0"/>
              <a:buChar char="•"/>
            </a:pPr>
            <a:endParaRPr lang="en-US" sz="1200" i="0" dirty="0" smtClean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F10BC-46B9-364A-A934-10028DB4A36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095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 smtClean="0"/>
              <a:t>The Book of Daniel contains stories of four exiles in Babylon</a:t>
            </a:r>
          </a:p>
          <a:p>
            <a:r>
              <a:rPr lang="en-US" sz="1400" dirty="0" smtClean="0"/>
              <a:t>The first (ch.1) encapsulates their situation and their faith.</a:t>
            </a:r>
          </a:p>
          <a:p>
            <a:r>
              <a:rPr lang="en-US" sz="1400" dirty="0" smtClean="0"/>
              <a:t>Let’s use it (along with Jeremiah 29) to think about following their example: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400" dirty="0" smtClean="0"/>
              <a:t>Read Daniel 1:1-7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sz="1400" dirty="0" smtClean="0"/>
              <a:t>This is the seduction/sorcery of Babylon in concrete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sz="1400" dirty="0" smtClean="0"/>
              <a:t>Notice the ways Babylon bends God’s people: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sz="1400" dirty="0" smtClean="0"/>
              <a:t>The “conquering” of Jehovah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sz="1400" dirty="0" smtClean="0"/>
              <a:t>Education in literature and service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sz="1400" dirty="0" smtClean="0"/>
              <a:t>New names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sz="1400" dirty="0" smtClean="0"/>
              <a:t>Babylon is doing the same thing today: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sz="1400" dirty="0" smtClean="0"/>
              <a:t>God is “conquered” by modern man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sz="1400" dirty="0" smtClean="0"/>
              <a:t>We are inundated by media &amp; culture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sz="1400" dirty="0" smtClean="0"/>
              <a:t>World seeks to define us by it’s terms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sz="1400" dirty="0" smtClean="0"/>
              <a:t>We cannot be naïve, we must be aware of what’s going on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400" dirty="0" smtClean="0"/>
              <a:t>Read Daniel 1:8-13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sz="1400" dirty="0" smtClean="0"/>
              <a:t>Why does Daniel not eat the food? This is “loyalty</a:t>
            </a:r>
            <a:r>
              <a:rPr lang="en-US" sz="1400" baseline="0" dirty="0" smtClean="0"/>
              <a:t> food”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sz="1400" baseline="0" dirty="0" smtClean="0"/>
              <a:t>To eat is to say “I’m one of them” – he won’t do it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sz="1400" dirty="0" smtClean="0"/>
              <a:t>It’s a huge risk to do so, because it’s a big deal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sz="1400" dirty="0" smtClean="0"/>
              <a:t>The commander in charge of Daniel</a:t>
            </a:r>
            <a:r>
              <a:rPr lang="en-US" sz="1400" baseline="0" dirty="0" smtClean="0"/>
              <a:t> knows full well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sz="1400" baseline="0" dirty="0" smtClean="0"/>
              <a:t>But Daniel is not rude, asks for a test, but doesn’t waver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sz="1400" baseline="0" dirty="0" smtClean="0"/>
              <a:t>These are the decisions we have to make.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sz="1400" baseline="0" dirty="0" smtClean="0"/>
              <a:t>Daniel and friends didn’t reject the education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sz="1400" baseline="0" dirty="0" smtClean="0"/>
              <a:t>But they did reject the food at the king’s table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sz="1400" baseline="0" dirty="0" smtClean="0"/>
              <a:t>When are we giving approval to Babylon’s values?</a:t>
            </a:r>
            <a:endParaRPr lang="en-US" sz="1400" dirty="0" smtClean="0"/>
          </a:p>
          <a:p>
            <a:pPr marL="171450" indent="-171450">
              <a:buFont typeface="Arial" charset="0"/>
              <a:buChar char="•"/>
            </a:pPr>
            <a:r>
              <a:rPr lang="en-US" sz="1400" dirty="0" smtClean="0"/>
              <a:t>Read Daniel 1:14-21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sz="1400" dirty="0" smtClean="0"/>
              <a:t>God favors</a:t>
            </a:r>
            <a:r>
              <a:rPr lang="en-US" sz="1400" baseline="0" dirty="0" smtClean="0"/>
              <a:t> Daniel, who wins the test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sz="1400" baseline="0" dirty="0" smtClean="0"/>
              <a:t>Also favors the four young men in Babylonian service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sz="1400" baseline="0" dirty="0" smtClean="0"/>
              <a:t>They exceled all the rest and ”climbed the ladder”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sz="1400" baseline="0" dirty="0" smtClean="0"/>
              <a:t>An example “seek the welfare of Babylon”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sz="1400" baseline="0" dirty="0" smtClean="0"/>
              <a:t>But, it wasn’t about ‘success’ in Babylon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sz="1400" baseline="0" dirty="0" smtClean="0"/>
              <a:t>They didn’t know how it would turn out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sz="1400" baseline="0" dirty="0" smtClean="0"/>
              <a:t>They refuse to bow, even if God doesn’t deliver (3:18)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sz="1400" baseline="0" dirty="0" smtClean="0"/>
              <a:t>Their hope was elsewhere (see ch.9)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400" baseline="0" dirty="0" smtClean="0"/>
              <a:t>They were there, so they used their situation to glorify God.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400" baseline="0" dirty="0" smtClean="0"/>
              <a:t>That’s our calling. Don’t work for Babylon’s version of success.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400" baseline="0" dirty="0" smtClean="0"/>
              <a:t>Work hard to represent God so that others see Him.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400" baseline="0" dirty="0" smtClean="0"/>
              <a:t>But our hope? Not here. ”If I forget you, O Jerusalem</a:t>
            </a:r>
            <a:r>
              <a:rPr lang="mr-IN" sz="1400" baseline="0" dirty="0" smtClean="0"/>
              <a:t>…</a:t>
            </a:r>
            <a:r>
              <a:rPr lang="en-US" sz="1400" baseline="0" dirty="0" smtClean="0"/>
              <a:t>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F10BC-46B9-364A-A934-10028DB4A36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7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F10BC-46B9-364A-A934-10028DB4A36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B90F6CF-B596-7B44-BD7B-0E8ABBE76EC4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EA58-21A1-D147-916D-97B633B7FAE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71777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F6CF-B596-7B44-BD7B-0E8ABBE76EC4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EA58-21A1-D147-916D-97B633B7F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17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F6CF-B596-7B44-BD7B-0E8ABBE76EC4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EA58-21A1-D147-916D-97B633B7FAE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5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F6CF-B596-7B44-BD7B-0E8ABBE76EC4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EA58-21A1-D147-916D-97B633B7F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84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F6CF-B596-7B44-BD7B-0E8ABBE76EC4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EA58-21A1-D147-916D-97B633B7FAE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306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F6CF-B596-7B44-BD7B-0E8ABBE76EC4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EA58-21A1-D147-916D-97B633B7F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2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F6CF-B596-7B44-BD7B-0E8ABBE76EC4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EA58-21A1-D147-916D-97B633B7F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F6CF-B596-7B44-BD7B-0E8ABBE76EC4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EA58-21A1-D147-916D-97B633B7F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76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F6CF-B596-7B44-BD7B-0E8ABBE76EC4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EA58-21A1-D147-916D-97B633B7F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7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F6CF-B596-7B44-BD7B-0E8ABBE76EC4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EA58-21A1-D147-916D-97B633B7F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0F6CF-B596-7B44-BD7B-0E8ABBE76EC4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1EA58-21A1-D147-916D-97B633B7FAE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180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B90F6CF-B596-7B44-BD7B-0E8ABBE76EC4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331EA58-21A1-D147-916D-97B633B7FAE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2873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Who Are We?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>Our Identity </a:t>
            </a:r>
            <a:r>
              <a:rPr lang="en-US" sz="2800" dirty="0"/>
              <a:t>as the People of </a:t>
            </a:r>
            <a:r>
              <a:rPr lang="en-US" sz="2800" dirty="0" smtClean="0"/>
              <a:t>Jehovah God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476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03155"/>
            <a:ext cx="7290054" cy="1499616"/>
          </a:xfrm>
        </p:spPr>
        <p:txBody>
          <a:bodyPr anchor="ctr">
            <a:normAutofit fontScale="90000"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4900" dirty="0" smtClean="0"/>
              <a:t>“She Who is in Babylon...” </a:t>
            </a:r>
            <a:r>
              <a:rPr lang="en-US" sz="4000" dirty="0" smtClean="0"/>
              <a:t>(1 Peter 5:13)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>
                <a:solidFill>
                  <a:schemeClr val="accent3"/>
                </a:solidFill>
              </a:rPr>
              <a:t>Babylon and the People of God</a:t>
            </a:r>
            <a:endParaRPr lang="en-US" i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5" y="2215661"/>
            <a:ext cx="7290055" cy="3880339"/>
          </a:xfrm>
        </p:spPr>
        <p:txBody>
          <a:bodyPr>
            <a:noAutofit/>
          </a:bodyPr>
          <a:lstStyle/>
          <a:p>
            <a:pPr marL="349250" indent="-349250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3200" dirty="0" smtClean="0"/>
              <a:t>The City of human </a:t>
            </a:r>
            <a:r>
              <a:rPr lang="en-US" sz="3200" dirty="0"/>
              <a:t>r</a:t>
            </a:r>
            <a:r>
              <a:rPr lang="en-US" sz="3200" dirty="0" smtClean="0"/>
              <a:t>ebellion </a:t>
            </a:r>
            <a:r>
              <a:rPr lang="en-US" sz="3200" i="1" dirty="0" smtClean="0">
                <a:solidFill>
                  <a:schemeClr val="accent3"/>
                </a:solidFill>
              </a:rPr>
              <a:t>(Genesis 11)</a:t>
            </a:r>
            <a:endParaRPr lang="en-US" sz="3200" i="1" dirty="0" smtClean="0">
              <a:solidFill>
                <a:schemeClr val="accent3"/>
              </a:solidFill>
            </a:endParaRPr>
          </a:p>
          <a:p>
            <a:pPr marL="349250" indent="-349250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3200" dirty="0" smtClean="0"/>
              <a:t>Temptation for friendship </a:t>
            </a:r>
            <a:r>
              <a:rPr lang="en-US" sz="3200" i="1" dirty="0" smtClean="0">
                <a:solidFill>
                  <a:schemeClr val="accent3"/>
                </a:solidFill>
              </a:rPr>
              <a:t>(2 Kings 20)</a:t>
            </a:r>
          </a:p>
          <a:p>
            <a:pPr marL="349250" indent="-349250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3200" dirty="0" smtClean="0"/>
              <a:t>A harlot, seducing the world </a:t>
            </a:r>
            <a:r>
              <a:rPr lang="en-US" sz="3200" i="1" dirty="0" smtClean="0">
                <a:solidFill>
                  <a:schemeClr val="accent3"/>
                </a:solidFill>
              </a:rPr>
              <a:t>(Isaiah 47)</a:t>
            </a:r>
            <a:endParaRPr lang="en-US" sz="3200" i="1" dirty="0" smtClean="0">
              <a:solidFill>
                <a:schemeClr val="accent3"/>
              </a:solidFill>
            </a:endParaRPr>
          </a:p>
          <a:p>
            <a:pPr marL="349250" indent="-349250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3200" dirty="0" smtClean="0"/>
              <a:t>Will be laid low for her pride </a:t>
            </a:r>
            <a:r>
              <a:rPr lang="en-US" sz="3200" i="1" dirty="0" smtClean="0">
                <a:solidFill>
                  <a:schemeClr val="accent3"/>
                </a:solidFill>
              </a:rPr>
              <a:t>(Is. 13-14)</a:t>
            </a:r>
          </a:p>
          <a:p>
            <a:pPr marL="349250" indent="-349250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3200" dirty="0"/>
              <a:t>Where Judah goes into exile </a:t>
            </a:r>
            <a:r>
              <a:rPr lang="en-US" sz="3200" i="1" dirty="0">
                <a:solidFill>
                  <a:schemeClr val="accent3"/>
                </a:solidFill>
              </a:rPr>
              <a:t>(2 Kgs 25</a:t>
            </a:r>
            <a:r>
              <a:rPr lang="en-US" sz="3200" i="1" dirty="0" smtClean="0">
                <a:solidFill>
                  <a:schemeClr val="accent3"/>
                </a:solidFill>
              </a:rPr>
              <a:t>)</a:t>
            </a:r>
            <a:endParaRPr lang="en-US" sz="3200" i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72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Autofit/>
          </a:bodyPr>
          <a:lstStyle/>
          <a:p>
            <a:r>
              <a:rPr lang="en-US" sz="5400" dirty="0" smtClean="0"/>
              <a:t>We are </a:t>
            </a:r>
            <a:r>
              <a:rPr lang="en-US" sz="5400" dirty="0" smtClean="0"/>
              <a:t>Exiles</a:t>
            </a:r>
            <a:br>
              <a:rPr lang="en-US" sz="5400" dirty="0" smtClean="0"/>
            </a:br>
            <a:r>
              <a:rPr lang="en-US" sz="5400" dirty="0" smtClean="0"/>
              <a:t>In Babylon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4247" y="4960137"/>
            <a:ext cx="2485292" cy="1463040"/>
          </a:xfrm>
        </p:spPr>
        <p:txBody>
          <a:bodyPr>
            <a:noAutofit/>
          </a:bodyPr>
          <a:lstStyle/>
          <a:p>
            <a:pPr algn="ctr"/>
            <a:r>
              <a:rPr lang="en-US" sz="2500" dirty="0" smtClean="0"/>
              <a:t>Learning </a:t>
            </a:r>
            <a:r>
              <a:rPr lang="en-US" sz="2500"/>
              <a:t>from </a:t>
            </a:r>
            <a:r>
              <a:rPr lang="en-US" sz="2500" smtClean="0"/>
              <a:t>Jeremiah’s words, </a:t>
            </a:r>
            <a:endParaRPr lang="en-US" sz="2500" dirty="0" smtClean="0"/>
          </a:p>
          <a:p>
            <a:pPr algn="ctr"/>
            <a:r>
              <a:rPr lang="en-US" sz="2500" dirty="0" smtClean="0"/>
              <a:t>Daniel’s example</a:t>
            </a:r>
          </a:p>
        </p:txBody>
      </p:sp>
    </p:spTree>
    <p:extLst>
      <p:ext uri="{BB962C8B-B14F-4D97-AF65-F5344CB8AC3E}">
        <p14:creationId xmlns:p14="http://schemas.microsoft.com/office/powerpoint/2010/main" val="60007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285999"/>
            <a:ext cx="7461503" cy="3931921"/>
          </a:xfrm>
        </p:spPr>
        <p:txBody>
          <a:bodyPr>
            <a:noAutofit/>
          </a:bodyPr>
          <a:lstStyle/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Font typeface="Arial" charset="0"/>
              <a:buChar char="•"/>
            </a:pPr>
            <a:r>
              <a:rPr lang="en-US" sz="4000" dirty="0" smtClean="0"/>
              <a:t>Seek the welfare of the city where you live as exiles. </a:t>
            </a:r>
            <a:r>
              <a:rPr lang="en-US" sz="4000" i="1" dirty="0" smtClean="0">
                <a:solidFill>
                  <a:schemeClr val="accent2"/>
                </a:solidFill>
              </a:rPr>
              <a:t>(5-7)</a:t>
            </a:r>
            <a:endParaRPr lang="en-US" sz="4000" i="1" dirty="0" smtClean="0">
              <a:solidFill>
                <a:schemeClr val="accent2"/>
              </a:solidFill>
            </a:endParaRP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2600"/>
              </a:spcAft>
              <a:buFont typeface="Arial" charset="0"/>
              <a:buChar char="•"/>
            </a:pPr>
            <a:r>
              <a:rPr lang="en-US" sz="4000" dirty="0" smtClean="0"/>
              <a:t>Your hope is not in Babylon, it’s in the City of God. </a:t>
            </a:r>
            <a:r>
              <a:rPr lang="en-US" sz="4000" i="1" dirty="0" smtClean="0">
                <a:solidFill>
                  <a:schemeClr val="accent2"/>
                </a:solidFill>
              </a:rPr>
              <a:t>(10-14)</a:t>
            </a:r>
            <a:endParaRPr lang="en-US" sz="4000" i="1" dirty="0" smtClean="0">
              <a:solidFill>
                <a:schemeClr val="accent2"/>
              </a:solidFill>
            </a:endParaRP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Font typeface="Arial" charset="0"/>
              <a:buChar char="•"/>
            </a:pPr>
            <a:r>
              <a:rPr lang="en-US" sz="3200" dirty="0" smtClean="0"/>
              <a:t>Don’t be deceived by false prophets. </a:t>
            </a:r>
            <a:r>
              <a:rPr lang="en-US" sz="3200" i="1" dirty="0" smtClean="0">
                <a:solidFill>
                  <a:schemeClr val="accent2"/>
                </a:solidFill>
              </a:rPr>
              <a:t>(8-9)</a:t>
            </a:r>
            <a:endParaRPr lang="en-US" sz="3200" i="1" dirty="0" smtClean="0">
              <a:solidFill>
                <a:schemeClr val="accent2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8096" y="503155"/>
            <a:ext cx="7290054" cy="1499616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 smtClean="0"/>
              <a:t>God’s Message to the Exiles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>
                <a:solidFill>
                  <a:schemeClr val="accent2"/>
                </a:solidFill>
              </a:rPr>
              <a:t>Jeremiah 29:4-14</a:t>
            </a:r>
            <a:endParaRPr lang="en-US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1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03155"/>
            <a:ext cx="7290054" cy="1499616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 smtClean="0"/>
              <a:t>Exiles to Emulate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>
                <a:solidFill>
                  <a:schemeClr val="accent5"/>
                </a:solidFill>
              </a:rPr>
              <a:t>Daniel 1:1-21</a:t>
            </a:r>
            <a:endParaRPr lang="en-US" i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379785"/>
            <a:ext cx="7290054" cy="3903784"/>
          </a:xfrm>
        </p:spPr>
        <p:txBody>
          <a:bodyPr>
            <a:noAutofit/>
          </a:bodyPr>
          <a:lstStyle/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Font typeface="Arial" charset="0"/>
              <a:buChar char="•"/>
            </a:pPr>
            <a:r>
              <a:rPr lang="en-US" sz="3600" dirty="0" smtClean="0"/>
              <a:t>Babylon seeks to bend God’s people to her values, her will. </a:t>
            </a:r>
            <a:r>
              <a:rPr lang="en-US" sz="3600" i="1" dirty="0" smtClean="0">
                <a:solidFill>
                  <a:schemeClr val="accent5"/>
                </a:solidFill>
              </a:rPr>
              <a:t>(1:1-7)</a:t>
            </a:r>
            <a:endParaRPr lang="en-US" sz="3600" i="1" dirty="0">
              <a:solidFill>
                <a:schemeClr val="accent5"/>
              </a:solidFill>
            </a:endParaRP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Font typeface="Arial" charset="0"/>
              <a:buChar char="•"/>
            </a:pPr>
            <a:r>
              <a:rPr lang="en-US" sz="3600" dirty="0" smtClean="0"/>
              <a:t>Daniel risks all, makes it clear that he is not “one of them.” </a:t>
            </a:r>
            <a:r>
              <a:rPr lang="en-US" sz="3600" i="1" dirty="0" smtClean="0">
                <a:solidFill>
                  <a:schemeClr val="accent5"/>
                </a:solidFill>
              </a:rPr>
              <a:t>(1:8-13)</a:t>
            </a:r>
            <a:endParaRPr lang="en-US" sz="3600" i="1" dirty="0" smtClean="0">
              <a:solidFill>
                <a:schemeClr val="accent5"/>
              </a:solidFill>
            </a:endParaRP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Font typeface="Arial" charset="0"/>
              <a:buChar char="•"/>
            </a:pPr>
            <a:r>
              <a:rPr lang="en-US" sz="3600" dirty="0" smtClean="0"/>
              <a:t>God is faithful to stand by those who glorify Him in Babylon. </a:t>
            </a:r>
            <a:r>
              <a:rPr lang="en-US" sz="3600" i="1" dirty="0" smtClean="0">
                <a:solidFill>
                  <a:schemeClr val="accent5"/>
                </a:solidFill>
              </a:rPr>
              <a:t>(</a:t>
            </a:r>
            <a:r>
              <a:rPr lang="en-US" sz="3600" i="1" dirty="0" smtClean="0">
                <a:solidFill>
                  <a:schemeClr val="accent5"/>
                </a:solidFill>
              </a:rPr>
              <a:t>1:14-21)</a:t>
            </a:r>
            <a:endParaRPr lang="en-US" sz="3600" i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41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sz="5400" dirty="0" smtClean="0"/>
              <a:t>We are </a:t>
            </a:r>
            <a:r>
              <a:rPr lang="en-US" sz="5400" dirty="0" smtClean="0"/>
              <a:t>Exiles </a:t>
            </a:r>
            <a:br>
              <a:rPr lang="en-US" sz="5400" dirty="0" smtClean="0"/>
            </a:br>
            <a:r>
              <a:rPr lang="en-US" sz="5400" dirty="0" smtClean="0"/>
              <a:t>in Babylon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4960137"/>
            <a:ext cx="2535936" cy="1463040"/>
          </a:xfrm>
        </p:spPr>
        <p:txBody>
          <a:bodyPr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2800" dirty="0" smtClean="0"/>
              <a:t>“If I forget you, O Jerusalem</a:t>
            </a:r>
            <a:r>
              <a:rPr lang="mr-IN" sz="2800" dirty="0" smtClean="0"/>
              <a:t>…</a:t>
            </a:r>
            <a:r>
              <a:rPr lang="en-US" sz="2800" dirty="0" smtClean="0"/>
              <a:t>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8654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18031</TotalTime>
  <Words>1081</Words>
  <Application>Microsoft Macintosh PowerPoint</Application>
  <PresentationFormat>On-screen Show (4:3)</PresentationFormat>
  <Paragraphs>110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Calibri</vt:lpstr>
      <vt:lpstr>Mangal</vt:lpstr>
      <vt:lpstr>Tw Cen MT</vt:lpstr>
      <vt:lpstr>Tw Cen MT Condensed</vt:lpstr>
      <vt:lpstr>Wingdings 3</vt:lpstr>
      <vt:lpstr>Arial</vt:lpstr>
      <vt:lpstr>Integral</vt:lpstr>
      <vt:lpstr>Who Are We? </vt:lpstr>
      <vt:lpstr>“She Who is in Babylon...” (1 Peter 5:13) Babylon and the People of God</vt:lpstr>
      <vt:lpstr>We are Exiles In Babylon</vt:lpstr>
      <vt:lpstr>God’s Message to the Exiles Jeremiah 29:4-14</vt:lpstr>
      <vt:lpstr>Exiles to Emulate Daniel 1:1-21</vt:lpstr>
      <vt:lpstr>We are Exiles  in Babylon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202</cp:revision>
  <cp:lastPrinted>2021-10-17T01:35:04Z</cp:lastPrinted>
  <dcterms:created xsi:type="dcterms:W3CDTF">2021-01-30T02:13:59Z</dcterms:created>
  <dcterms:modified xsi:type="dcterms:W3CDTF">2021-10-17T01:35:46Z</dcterms:modified>
</cp:coreProperties>
</file>